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notesSlides/notesSlide31.xml" ContentType="application/vnd.openxmlformats-officedocument.presentationml.notesSlide+xml"/>
  <Override PartName="/ppt/charts/chart19.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0.xml" ContentType="application/vnd.openxmlformats-officedocument.drawingml.chart+xml"/>
  <Override PartName="/ppt/notesSlides/notesSlide3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0.xml" ContentType="application/vnd.openxmlformats-officedocument.presentationml.notesSlide+xml"/>
  <Override PartName="/ppt/charts/chart26.xml" ContentType="application/vnd.openxmlformats-officedocument.drawingml.chart+xml"/>
  <Override PartName="/ppt/notesSlides/notesSlide41.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4.xml" ContentType="application/vnd.openxmlformats-officedocument.presentationml.notesSlide+xml"/>
  <Override PartName="/ppt/charts/chart3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8.xml" ContentType="application/vnd.openxmlformats-officedocument.presentationml.notesSlide+xml"/>
  <Override PartName="/ppt/charts/chart39.xml" ContentType="application/vnd.openxmlformats-officedocument.drawingml.chart+xml"/>
  <Override PartName="/ppt/notesSlides/notesSlide49.xml" ContentType="application/vnd.openxmlformats-officedocument.presentationml.notesSlide+xml"/>
  <Override PartName="/ppt/charts/chart40.xml" ContentType="application/vnd.openxmlformats-officedocument.drawingml.chart+xml"/>
  <Override PartName="/ppt/notesSlides/notesSlide50.xml" ContentType="application/vnd.openxmlformats-officedocument.presentationml.notesSlide+xml"/>
  <Override PartName="/ppt/charts/chart41.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42.xml" ContentType="application/vnd.openxmlformats-officedocument.drawingml.chart+xml"/>
  <Override PartName="/ppt/notesSlides/notesSlide53.xml" ContentType="application/vnd.openxmlformats-officedocument.presentationml.notesSlide+xml"/>
  <Override PartName="/ppt/charts/chart4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4.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5.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4.xml" ContentType="application/vnd.openxmlformats-officedocument.presentationml.notesSlide+xml"/>
  <Override PartName="/ppt/charts/chart46.xml" ContentType="application/vnd.openxmlformats-officedocument.drawingml.chart+xml"/>
  <Override PartName="/ppt/notesSlides/notesSlide55.xml" ContentType="application/vnd.openxmlformats-officedocument.presentationml.notesSlide+xml"/>
  <Override PartName="/ppt/charts/chart4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48.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9.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50.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1.xml" ContentType="application/vnd.openxmlformats-officedocument.drawingml.chart+xml"/>
  <Override PartName="/ppt/notesSlides/notesSlide62.xml" ContentType="application/vnd.openxmlformats-officedocument.presentationml.notesSlide+xml"/>
  <Override PartName="/ppt/charts/chart52.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53.xml" ContentType="application/vnd.openxmlformats-officedocument.drawingml.chart+xml"/>
  <Override PartName="/ppt/notesSlides/notesSlide65.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6.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67.xml" ContentType="application/vnd.openxmlformats-officedocument.presentationml.notesSlide+xml"/>
  <Override PartName="/ppt/charts/chart59.xml" ContentType="application/vnd.openxmlformats-officedocument.drawingml.chart+xml"/>
  <Override PartName="/ppt/notesSlides/notesSlide68.xml" ContentType="application/vnd.openxmlformats-officedocument.presentationml.notesSlide+xml"/>
  <Override PartName="/ppt/charts/chart60.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1.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69.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70.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notesSlides/notesSlide71.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6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0.xml" ContentType="application/vnd.openxmlformats-officedocument.drawingml.chart+xml"/>
  <Override PartName="/ppt/notesSlides/notesSlide74.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notesSlides/notesSlide75.xml" ContentType="application/vnd.openxmlformats-officedocument.presentationml.notesSlide+xml"/>
  <Override PartName="/ppt/charts/chart73.xml" ContentType="application/vnd.openxmlformats-officedocument.drawingml.chart+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74.xml" ContentType="application/vnd.openxmlformats-officedocument.drawingml.chart+xml"/>
  <Override PartName="/ppt/notesSlides/notesSlide78.xml" ContentType="application/vnd.openxmlformats-officedocument.presentationml.notesSlide+xml"/>
  <Override PartName="/ppt/charts/chart75.xml" ContentType="application/vnd.openxmlformats-officedocument.drawingml.char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76.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77.xml" ContentType="application/vnd.openxmlformats-officedocument.drawingml.chart+xml"/>
  <Override PartName="/ppt/notesSlides/notesSlide83.xml" ContentType="application/vnd.openxmlformats-officedocument.presentationml.notesSlide+xml"/>
  <Override PartName="/ppt/comments/modernComment_250_C0DCCD52.xml" ContentType="application/vnd.ms-powerpoint.comments+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8"/>
  </p:notesMasterIdLst>
  <p:handoutMasterIdLst>
    <p:handoutMasterId r:id="rId149"/>
  </p:handoutMasterIdLst>
  <p:sldIdLst>
    <p:sldId id="256" r:id="rId5"/>
    <p:sldId id="479" r:id="rId6"/>
    <p:sldId id="638" r:id="rId7"/>
    <p:sldId id="546" r:id="rId8"/>
    <p:sldId id="570" r:id="rId9"/>
    <p:sldId id="571" r:id="rId10"/>
    <p:sldId id="548" r:id="rId11"/>
    <p:sldId id="577" r:id="rId12"/>
    <p:sldId id="549" r:id="rId13"/>
    <p:sldId id="550" r:id="rId14"/>
    <p:sldId id="551" r:id="rId15"/>
    <p:sldId id="552" r:id="rId16"/>
    <p:sldId id="553" r:id="rId17"/>
    <p:sldId id="554" r:id="rId18"/>
    <p:sldId id="404" r:id="rId19"/>
    <p:sldId id="405" r:id="rId20"/>
    <p:sldId id="569" r:id="rId21"/>
    <p:sldId id="510" r:id="rId22"/>
    <p:sldId id="690" r:id="rId23"/>
    <p:sldId id="422" r:id="rId24"/>
    <p:sldId id="438" r:id="rId25"/>
    <p:sldId id="685" r:id="rId26"/>
    <p:sldId id="645" r:id="rId27"/>
    <p:sldId id="666" r:id="rId28"/>
    <p:sldId id="646" r:id="rId29"/>
    <p:sldId id="661" r:id="rId30"/>
    <p:sldId id="662" r:id="rId31"/>
    <p:sldId id="649" r:id="rId32"/>
    <p:sldId id="650" r:id="rId33"/>
    <p:sldId id="651" r:id="rId34"/>
    <p:sldId id="667" r:id="rId35"/>
    <p:sldId id="513" r:id="rId36"/>
    <p:sldId id="676" r:id="rId37"/>
    <p:sldId id="640" r:id="rId38"/>
    <p:sldId id="687" r:id="rId39"/>
    <p:sldId id="440" r:id="rId40"/>
    <p:sldId id="652" r:id="rId41"/>
    <p:sldId id="448" r:id="rId42"/>
    <p:sldId id="521" r:id="rId43"/>
    <p:sldId id="494" r:id="rId44"/>
    <p:sldId id="547" r:id="rId45"/>
    <p:sldId id="668" r:id="rId46"/>
    <p:sldId id="445" r:id="rId47"/>
    <p:sldId id="522" r:id="rId48"/>
    <p:sldId id="481" r:id="rId49"/>
    <p:sldId id="523" r:id="rId50"/>
    <p:sldId id="482" r:id="rId51"/>
    <p:sldId id="669" r:id="rId52"/>
    <p:sldId id="483" r:id="rId53"/>
    <p:sldId id="670" r:id="rId54"/>
    <p:sldId id="515" r:id="rId55"/>
    <p:sldId id="452" r:id="rId56"/>
    <p:sldId id="453" r:id="rId57"/>
    <p:sldId id="613" r:id="rId58"/>
    <p:sldId id="615" r:id="rId59"/>
    <p:sldId id="527" r:id="rId60"/>
    <p:sldId id="671" r:id="rId61"/>
    <p:sldId id="487" r:id="rId62"/>
    <p:sldId id="528" r:id="rId63"/>
    <p:sldId id="525" r:id="rId64"/>
    <p:sldId id="526" r:id="rId65"/>
    <p:sldId id="495" r:id="rId66"/>
    <p:sldId id="496" r:id="rId67"/>
    <p:sldId id="516" r:id="rId68"/>
    <p:sldId id="446" r:id="rId69"/>
    <p:sldId id="459" r:id="rId70"/>
    <p:sldId id="533" r:id="rId71"/>
    <p:sldId id="456" r:id="rId72"/>
    <p:sldId id="529" r:id="rId73"/>
    <p:sldId id="457" r:id="rId74"/>
    <p:sldId id="530" r:id="rId75"/>
    <p:sldId id="672" r:id="rId76"/>
    <p:sldId id="575" r:id="rId77"/>
    <p:sldId id="458" r:id="rId78"/>
    <p:sldId id="517" r:id="rId79"/>
    <p:sldId id="461" r:id="rId80"/>
    <p:sldId id="534" r:id="rId81"/>
    <p:sldId id="462" r:id="rId82"/>
    <p:sldId id="535" r:id="rId83"/>
    <p:sldId id="498" r:id="rId84"/>
    <p:sldId id="455" r:id="rId85"/>
    <p:sldId id="518" r:id="rId86"/>
    <p:sldId id="653" r:id="rId87"/>
    <p:sldId id="593" r:id="rId88"/>
    <p:sldId id="594" r:id="rId89"/>
    <p:sldId id="654" r:id="rId90"/>
    <p:sldId id="655" r:id="rId91"/>
    <p:sldId id="503" r:id="rId92"/>
    <p:sldId id="536" r:id="rId93"/>
    <p:sldId id="467" r:id="rId94"/>
    <p:sldId id="656" r:id="rId95"/>
    <p:sldId id="519" r:id="rId96"/>
    <p:sldId id="541" r:id="rId97"/>
    <p:sldId id="542" r:id="rId98"/>
    <p:sldId id="471" r:id="rId99"/>
    <p:sldId id="472" r:id="rId100"/>
    <p:sldId id="608" r:id="rId101"/>
    <p:sldId id="474" r:id="rId102"/>
    <p:sldId id="520" r:id="rId103"/>
    <p:sldId id="543" r:id="rId104"/>
    <p:sldId id="657" r:id="rId105"/>
    <p:sldId id="658" r:id="rId106"/>
    <p:sldId id="659" r:id="rId107"/>
    <p:sldId id="660" r:id="rId108"/>
    <p:sldId id="591" r:id="rId109"/>
    <p:sldId id="592" r:id="rId110"/>
    <p:sldId id="545" r:id="rId111"/>
    <p:sldId id="674" r:id="rId112"/>
    <p:sldId id="675" r:id="rId113"/>
    <p:sldId id="686" r:id="rId114"/>
    <p:sldId id="691" r:id="rId115"/>
    <p:sldId id="692" r:id="rId116"/>
    <p:sldId id="468" r:id="rId117"/>
    <p:sldId id="429" r:id="rId118"/>
    <p:sldId id="563" r:id="rId119"/>
    <p:sldId id="677" r:id="rId120"/>
    <p:sldId id="568" r:id="rId121"/>
    <p:sldId id="557" r:id="rId122"/>
    <p:sldId id="562" r:id="rId123"/>
    <p:sldId id="566" r:id="rId124"/>
    <p:sldId id="689" r:id="rId125"/>
    <p:sldId id="556" r:id="rId126"/>
    <p:sldId id="678" r:id="rId127"/>
    <p:sldId id="561" r:id="rId128"/>
    <p:sldId id="565" r:id="rId129"/>
    <p:sldId id="567" r:id="rId130"/>
    <p:sldId id="564" r:id="rId131"/>
    <p:sldId id="679" r:id="rId132"/>
    <p:sldId id="555" r:id="rId133"/>
    <p:sldId id="617" r:id="rId134"/>
    <p:sldId id="558" r:id="rId135"/>
    <p:sldId id="680" r:id="rId136"/>
    <p:sldId id="619" r:id="rId137"/>
    <p:sldId id="620" r:id="rId138"/>
    <p:sldId id="560" r:id="rId139"/>
    <p:sldId id="681" r:id="rId140"/>
    <p:sldId id="621" r:id="rId141"/>
    <p:sldId id="559" r:id="rId142"/>
    <p:sldId id="622" r:id="rId143"/>
    <p:sldId id="682" r:id="rId144"/>
    <p:sldId id="683" r:id="rId145"/>
    <p:sldId id="688" r:id="rId146"/>
    <p:sldId id="384" r:id="rId147"/>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1AC6E5-4FA3-4934-9497-046370C9AC69}" name="Joanna Knights" initials="JK" userId="S::Joanna.Knights@pfa-research.com::f5c782d8-e6da-424b-8808-98c5dae47917" providerId="AD"/>
  <p188:author id="{4561A5E7-99CD-973C-583D-F88E28111B64}" name="Lucy Rush" initials="LR" userId="S::Lucy.Rush@pfa-research.com::4d93d705-7574-4aa8-8867-afec4b440e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Rush" initials="RR" lastIdx="19" clrIdx="0"/>
  <p:cmAuthor id="2" name="Beate Galke" initials="BG" lastIdx="38" clrIdx="1"/>
  <p:cmAuthor id="3" name="Joanna Knights" initials="JK" lastIdx="1" clrIdx="2"/>
  <p:cmAuthor id="4" name="Emily Rush" initials="ER" lastIdx="160" clrIdx="3">
    <p:extLst>
      <p:ext uri="{19B8F6BF-5375-455C-9EA6-DF929625EA0E}">
        <p15:presenceInfo xmlns:p15="http://schemas.microsoft.com/office/powerpoint/2012/main" userId="540c18f3265fc3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A50E2"/>
    <a:srgbClr val="00A79B"/>
    <a:srgbClr val="5B9BD5"/>
    <a:srgbClr val="000000"/>
    <a:srgbClr val="00A79D"/>
    <a:srgbClr val="008E91"/>
    <a:srgbClr val="F2851F"/>
    <a:srgbClr val="1F4E7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6374" autoAdjust="0"/>
  </p:normalViewPr>
  <p:slideViewPr>
    <p:cSldViewPr snapToGrid="0">
      <p:cViewPr varScale="1">
        <p:scale>
          <a:sx n="67" d="100"/>
          <a:sy n="67" d="100"/>
        </p:scale>
        <p:origin x="644" y="44"/>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 r:id="rId124" collapse="1"/>
      <p:sld r:id="rId125" collapse="1"/>
      <p:sld r:id="rId126" collapse="1"/>
      <p:sld r:id="rId127" collapse="1"/>
      <p:sld r:id="rId128" collapse="1"/>
      <p:sld r:id="rId129" collapse="1"/>
      <p:sld r:id="rId130" collapse="1"/>
      <p:sld r:id="rId131" collapse="1"/>
      <p:sld r:id="rId132" collapse="1"/>
      <p:sld r:id="rId133" collapse="1"/>
      <p:sld r:id="rId134" collapse="1"/>
      <p:sld r:id="rId135" collapse="1"/>
      <p:sld r:id="rId136" collapse="1"/>
      <p:sld r:id="rId137" collapse="1"/>
      <p:sld r:id="rId138" collapse="1"/>
      <p:sld r:id="rId139" collapse="1"/>
      <p:sld r:id="rId140" collapse="1"/>
      <p:sld r:id="rId141" collapse="1"/>
      <p:sld r:id="rId142" collapse="1"/>
    </p:sldLst>
  </p:outlineViewPr>
  <p:notesTextViewPr>
    <p:cViewPr>
      <p:scale>
        <a:sx n="1" d="1"/>
        <a:sy n="1" d="1"/>
      </p:scale>
      <p:origin x="0" y="0"/>
    </p:cViewPr>
  </p:notesTextViewPr>
  <p:sorterViewPr>
    <p:cViewPr>
      <p:scale>
        <a:sx n="50" d="100"/>
        <a:sy n="50" d="100"/>
      </p:scale>
      <p:origin x="0" y="0"/>
    </p:cViewPr>
  </p:sorterViewPr>
  <p:notesViewPr>
    <p:cSldViewPr snapToGrid="0">
      <p:cViewPr>
        <p:scale>
          <a:sx n="100" d="100"/>
          <a:sy n="100" d="100"/>
        </p:scale>
        <p:origin x="1363" y="-2621"/>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handoutMaster" Target="handoutMasters/handout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commentAuthors" Target="commentAuthors.xml"/><Relationship Id="rId155" Type="http://schemas.microsoft.com/office/2016/11/relationships/changesInfo" Target="changesInfos/changesInfo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notesMaster" Target="notesMasters/notesMaster1.xml"/><Relationship Id="rId151" Type="http://schemas.openxmlformats.org/officeDocument/2006/relationships/presProps" Target="presProps.xml"/><Relationship Id="rId15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26" Type="http://schemas.openxmlformats.org/officeDocument/2006/relationships/slide" Target="slides/slide26.xml"/><Relationship Id="rId117" Type="http://schemas.openxmlformats.org/officeDocument/2006/relationships/slide" Target="slides/slide117.xml"/><Relationship Id="rId21" Type="http://schemas.openxmlformats.org/officeDocument/2006/relationships/slide" Target="slides/slide21.xml"/><Relationship Id="rId42" Type="http://schemas.openxmlformats.org/officeDocument/2006/relationships/slide" Target="slides/slide42.xml"/><Relationship Id="rId47" Type="http://schemas.openxmlformats.org/officeDocument/2006/relationships/slide" Target="slides/slide47.xml"/><Relationship Id="rId63" Type="http://schemas.openxmlformats.org/officeDocument/2006/relationships/slide" Target="slides/slide63.xml"/><Relationship Id="rId68" Type="http://schemas.openxmlformats.org/officeDocument/2006/relationships/slide" Target="slides/slide68.xml"/><Relationship Id="rId84" Type="http://schemas.openxmlformats.org/officeDocument/2006/relationships/slide" Target="slides/slide84.xml"/><Relationship Id="rId89" Type="http://schemas.openxmlformats.org/officeDocument/2006/relationships/slide" Target="slides/slide89.xml"/><Relationship Id="rId112" Type="http://schemas.openxmlformats.org/officeDocument/2006/relationships/slide" Target="slides/slide112.xml"/><Relationship Id="rId133" Type="http://schemas.openxmlformats.org/officeDocument/2006/relationships/slide" Target="slides/slide133.xml"/><Relationship Id="rId138" Type="http://schemas.openxmlformats.org/officeDocument/2006/relationships/slide" Target="slides/slide138.xml"/><Relationship Id="rId16" Type="http://schemas.openxmlformats.org/officeDocument/2006/relationships/slide" Target="slides/slide16.xml"/><Relationship Id="rId107" Type="http://schemas.openxmlformats.org/officeDocument/2006/relationships/slide" Target="slides/slide107.xml"/><Relationship Id="rId11" Type="http://schemas.openxmlformats.org/officeDocument/2006/relationships/slide" Target="slides/slide11.xml"/><Relationship Id="rId32" Type="http://schemas.openxmlformats.org/officeDocument/2006/relationships/slide" Target="slides/slide32.xml"/><Relationship Id="rId37" Type="http://schemas.openxmlformats.org/officeDocument/2006/relationships/slide" Target="slides/slide37.xml"/><Relationship Id="rId53" Type="http://schemas.openxmlformats.org/officeDocument/2006/relationships/slide" Target="slides/slide53.xml"/><Relationship Id="rId58" Type="http://schemas.openxmlformats.org/officeDocument/2006/relationships/slide" Target="slides/slide58.xml"/><Relationship Id="rId74" Type="http://schemas.openxmlformats.org/officeDocument/2006/relationships/slide" Target="slides/slide74.xml"/><Relationship Id="rId79" Type="http://schemas.openxmlformats.org/officeDocument/2006/relationships/slide" Target="slides/slide79.xml"/><Relationship Id="rId102" Type="http://schemas.openxmlformats.org/officeDocument/2006/relationships/slide" Target="slides/slide102.xml"/><Relationship Id="rId123" Type="http://schemas.openxmlformats.org/officeDocument/2006/relationships/slide" Target="slides/slide123.xml"/><Relationship Id="rId128" Type="http://schemas.openxmlformats.org/officeDocument/2006/relationships/slide" Target="slides/slide128.xml"/><Relationship Id="rId5" Type="http://schemas.openxmlformats.org/officeDocument/2006/relationships/slide" Target="slides/slide5.xml"/><Relationship Id="rId90" Type="http://schemas.openxmlformats.org/officeDocument/2006/relationships/slide" Target="slides/slide90.xml"/><Relationship Id="rId95" Type="http://schemas.openxmlformats.org/officeDocument/2006/relationships/slide" Target="slides/slide95.xml"/><Relationship Id="rId22" Type="http://schemas.openxmlformats.org/officeDocument/2006/relationships/slide" Target="slides/slide22.xml"/><Relationship Id="rId27" Type="http://schemas.openxmlformats.org/officeDocument/2006/relationships/slide" Target="slides/slide27.xml"/><Relationship Id="rId43" Type="http://schemas.openxmlformats.org/officeDocument/2006/relationships/slide" Target="slides/slide43.xml"/><Relationship Id="rId48" Type="http://schemas.openxmlformats.org/officeDocument/2006/relationships/slide" Target="slides/slide48.xml"/><Relationship Id="rId64" Type="http://schemas.openxmlformats.org/officeDocument/2006/relationships/slide" Target="slides/slide64.xml"/><Relationship Id="rId69" Type="http://schemas.openxmlformats.org/officeDocument/2006/relationships/slide" Target="slides/slide69.xml"/><Relationship Id="rId113" Type="http://schemas.openxmlformats.org/officeDocument/2006/relationships/slide" Target="slides/slide113.xml"/><Relationship Id="rId118" Type="http://schemas.openxmlformats.org/officeDocument/2006/relationships/slide" Target="slides/slide118.xml"/><Relationship Id="rId134" Type="http://schemas.openxmlformats.org/officeDocument/2006/relationships/slide" Target="slides/slide134.xml"/><Relationship Id="rId139" Type="http://schemas.openxmlformats.org/officeDocument/2006/relationships/slide" Target="slides/slide139.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2.xml"/><Relationship Id="rId80" Type="http://schemas.openxmlformats.org/officeDocument/2006/relationships/slide" Target="slides/slide80.xml"/><Relationship Id="rId85" Type="http://schemas.openxmlformats.org/officeDocument/2006/relationships/slide" Target="slides/slide85.xml"/><Relationship Id="rId93" Type="http://schemas.openxmlformats.org/officeDocument/2006/relationships/slide" Target="slides/slide93.xml"/><Relationship Id="rId98" Type="http://schemas.openxmlformats.org/officeDocument/2006/relationships/slide" Target="slides/slide98.xml"/><Relationship Id="rId121" Type="http://schemas.openxmlformats.org/officeDocument/2006/relationships/slide" Target="slides/slide121.xml"/><Relationship Id="rId142" Type="http://schemas.openxmlformats.org/officeDocument/2006/relationships/slide" Target="slides/slide143.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59" Type="http://schemas.openxmlformats.org/officeDocument/2006/relationships/slide" Target="slides/slide59.xml"/><Relationship Id="rId67" Type="http://schemas.openxmlformats.org/officeDocument/2006/relationships/slide" Target="slides/slide67.xml"/><Relationship Id="rId103" Type="http://schemas.openxmlformats.org/officeDocument/2006/relationships/slide" Target="slides/slide103.xml"/><Relationship Id="rId108" Type="http://schemas.openxmlformats.org/officeDocument/2006/relationships/slide" Target="slides/slide108.xml"/><Relationship Id="rId116" Type="http://schemas.openxmlformats.org/officeDocument/2006/relationships/slide" Target="slides/slide116.xml"/><Relationship Id="rId124" Type="http://schemas.openxmlformats.org/officeDocument/2006/relationships/slide" Target="slides/slide124.xml"/><Relationship Id="rId129" Type="http://schemas.openxmlformats.org/officeDocument/2006/relationships/slide" Target="slides/slide129.xml"/><Relationship Id="rId137" Type="http://schemas.openxmlformats.org/officeDocument/2006/relationships/slide" Target="slides/slide137.xml"/><Relationship Id="rId20" Type="http://schemas.openxmlformats.org/officeDocument/2006/relationships/slide" Target="slides/slide20.xml"/><Relationship Id="rId41" Type="http://schemas.openxmlformats.org/officeDocument/2006/relationships/slide" Target="slides/slide41.xml"/><Relationship Id="rId54" Type="http://schemas.openxmlformats.org/officeDocument/2006/relationships/slide" Target="slides/slide54.xml"/><Relationship Id="rId62" Type="http://schemas.openxmlformats.org/officeDocument/2006/relationships/slide" Target="slides/slide62.xml"/><Relationship Id="rId70" Type="http://schemas.openxmlformats.org/officeDocument/2006/relationships/slide" Target="slides/slide70.xml"/><Relationship Id="rId75" Type="http://schemas.openxmlformats.org/officeDocument/2006/relationships/slide" Target="slides/slide75.xml"/><Relationship Id="rId83" Type="http://schemas.openxmlformats.org/officeDocument/2006/relationships/slide" Target="slides/slide83.xml"/><Relationship Id="rId88" Type="http://schemas.openxmlformats.org/officeDocument/2006/relationships/slide" Target="slides/slide88.xml"/><Relationship Id="rId91" Type="http://schemas.openxmlformats.org/officeDocument/2006/relationships/slide" Target="slides/slide91.xml"/><Relationship Id="rId96" Type="http://schemas.openxmlformats.org/officeDocument/2006/relationships/slide" Target="slides/slide96.xml"/><Relationship Id="rId111" Type="http://schemas.openxmlformats.org/officeDocument/2006/relationships/slide" Target="slides/slide111.xml"/><Relationship Id="rId132" Type="http://schemas.openxmlformats.org/officeDocument/2006/relationships/slide" Target="slides/slide132.xml"/><Relationship Id="rId140" Type="http://schemas.openxmlformats.org/officeDocument/2006/relationships/slide" Target="slides/slide140.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57" Type="http://schemas.openxmlformats.org/officeDocument/2006/relationships/slide" Target="slides/slide57.xml"/><Relationship Id="rId106" Type="http://schemas.openxmlformats.org/officeDocument/2006/relationships/slide" Target="slides/slide106.xml"/><Relationship Id="rId114" Type="http://schemas.openxmlformats.org/officeDocument/2006/relationships/slide" Target="slides/slide114.xml"/><Relationship Id="rId119" Type="http://schemas.openxmlformats.org/officeDocument/2006/relationships/slide" Target="slides/slide119.xml"/><Relationship Id="rId127" Type="http://schemas.openxmlformats.org/officeDocument/2006/relationships/slide" Target="slides/slide127.xml"/><Relationship Id="rId10" Type="http://schemas.openxmlformats.org/officeDocument/2006/relationships/slide" Target="slides/slide10.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60" Type="http://schemas.openxmlformats.org/officeDocument/2006/relationships/slide" Target="slides/slide60.xml"/><Relationship Id="rId65" Type="http://schemas.openxmlformats.org/officeDocument/2006/relationships/slide" Target="slides/slide65.xml"/><Relationship Id="rId73" Type="http://schemas.openxmlformats.org/officeDocument/2006/relationships/slide" Target="slides/slide73.xml"/><Relationship Id="rId78" Type="http://schemas.openxmlformats.org/officeDocument/2006/relationships/slide" Target="slides/slide78.xml"/><Relationship Id="rId81" Type="http://schemas.openxmlformats.org/officeDocument/2006/relationships/slide" Target="slides/slide81.xml"/><Relationship Id="rId86" Type="http://schemas.openxmlformats.org/officeDocument/2006/relationships/slide" Target="slides/slide86.xml"/><Relationship Id="rId94" Type="http://schemas.openxmlformats.org/officeDocument/2006/relationships/slide" Target="slides/slide94.xml"/><Relationship Id="rId99" Type="http://schemas.openxmlformats.org/officeDocument/2006/relationships/slide" Target="slides/slide99.xml"/><Relationship Id="rId101" Type="http://schemas.openxmlformats.org/officeDocument/2006/relationships/slide" Target="slides/slide101.xml"/><Relationship Id="rId122" Type="http://schemas.openxmlformats.org/officeDocument/2006/relationships/slide" Target="slides/slide122.xml"/><Relationship Id="rId130" Type="http://schemas.openxmlformats.org/officeDocument/2006/relationships/slide" Target="slides/slide130.xml"/><Relationship Id="rId135" Type="http://schemas.openxmlformats.org/officeDocument/2006/relationships/slide" Target="slides/slide135.xml"/><Relationship Id="rId4" Type="http://schemas.openxmlformats.org/officeDocument/2006/relationships/slide" Target="slides/slide4.xml"/><Relationship Id="rId9" Type="http://schemas.openxmlformats.org/officeDocument/2006/relationships/slide" Target="slides/slide9.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39.xml"/><Relationship Id="rId109" Type="http://schemas.openxmlformats.org/officeDocument/2006/relationships/slide" Target="slides/slide109.xml"/><Relationship Id="rId34" Type="http://schemas.openxmlformats.org/officeDocument/2006/relationships/slide" Target="slides/slide34.xml"/><Relationship Id="rId50" Type="http://schemas.openxmlformats.org/officeDocument/2006/relationships/slide" Target="slides/slide50.xml"/><Relationship Id="rId55" Type="http://schemas.openxmlformats.org/officeDocument/2006/relationships/slide" Target="slides/slide55.xml"/><Relationship Id="rId76" Type="http://schemas.openxmlformats.org/officeDocument/2006/relationships/slide" Target="slides/slide76.xml"/><Relationship Id="rId97" Type="http://schemas.openxmlformats.org/officeDocument/2006/relationships/slide" Target="slides/slide97.xml"/><Relationship Id="rId104" Type="http://schemas.openxmlformats.org/officeDocument/2006/relationships/slide" Target="slides/slide104.xml"/><Relationship Id="rId120" Type="http://schemas.openxmlformats.org/officeDocument/2006/relationships/slide" Target="slides/slide120.xml"/><Relationship Id="rId125" Type="http://schemas.openxmlformats.org/officeDocument/2006/relationships/slide" Target="slides/slide125.xml"/><Relationship Id="rId141" Type="http://schemas.openxmlformats.org/officeDocument/2006/relationships/slide" Target="slides/slide141.xml"/><Relationship Id="rId7" Type="http://schemas.openxmlformats.org/officeDocument/2006/relationships/slide" Target="slides/slide7.xml"/><Relationship Id="rId71" Type="http://schemas.openxmlformats.org/officeDocument/2006/relationships/slide" Target="slides/slide71.xml"/><Relationship Id="rId92" Type="http://schemas.openxmlformats.org/officeDocument/2006/relationships/slide" Target="slides/slide92.xml"/><Relationship Id="rId2" Type="http://schemas.openxmlformats.org/officeDocument/2006/relationships/slide" Target="slides/slide2.xml"/><Relationship Id="rId29" Type="http://schemas.openxmlformats.org/officeDocument/2006/relationships/slide" Target="slides/slide29.xml"/><Relationship Id="rId24" Type="http://schemas.openxmlformats.org/officeDocument/2006/relationships/slide" Target="slides/slide24.xml"/><Relationship Id="rId40" Type="http://schemas.openxmlformats.org/officeDocument/2006/relationships/slide" Target="slides/slide40.xml"/><Relationship Id="rId45" Type="http://schemas.openxmlformats.org/officeDocument/2006/relationships/slide" Target="slides/slide45.xml"/><Relationship Id="rId66" Type="http://schemas.openxmlformats.org/officeDocument/2006/relationships/slide" Target="slides/slide66.xml"/><Relationship Id="rId87" Type="http://schemas.openxmlformats.org/officeDocument/2006/relationships/slide" Target="slides/slide87.xml"/><Relationship Id="rId110" Type="http://schemas.openxmlformats.org/officeDocument/2006/relationships/slide" Target="slides/slide110.xml"/><Relationship Id="rId115" Type="http://schemas.openxmlformats.org/officeDocument/2006/relationships/slide" Target="slides/slide115.xml"/><Relationship Id="rId131" Type="http://schemas.openxmlformats.org/officeDocument/2006/relationships/slide" Target="slides/slide131.xml"/><Relationship Id="rId136" Type="http://schemas.openxmlformats.org/officeDocument/2006/relationships/slide" Target="slides/slide136.xml"/><Relationship Id="rId61" Type="http://schemas.openxmlformats.org/officeDocument/2006/relationships/slide" Target="slides/slide61.xml"/><Relationship Id="rId82" Type="http://schemas.openxmlformats.org/officeDocument/2006/relationships/slide" Target="slides/slide82.xml"/><Relationship Id="rId19" Type="http://schemas.openxmlformats.org/officeDocument/2006/relationships/slide" Target="slides/slide19.xml"/><Relationship Id="rId14" Type="http://schemas.openxmlformats.org/officeDocument/2006/relationships/slide" Target="slides/slide14.xml"/><Relationship Id="rId30" Type="http://schemas.openxmlformats.org/officeDocument/2006/relationships/slide" Target="slides/slide30.xml"/><Relationship Id="rId35" Type="http://schemas.openxmlformats.org/officeDocument/2006/relationships/slide" Target="slides/slide35.xml"/><Relationship Id="rId56" Type="http://schemas.openxmlformats.org/officeDocument/2006/relationships/slide" Target="slides/slide56.xml"/><Relationship Id="rId77" Type="http://schemas.openxmlformats.org/officeDocument/2006/relationships/slide" Target="slides/slide77.xml"/><Relationship Id="rId100" Type="http://schemas.openxmlformats.org/officeDocument/2006/relationships/slide" Target="slides/slide100.xml"/><Relationship Id="rId105" Type="http://schemas.openxmlformats.org/officeDocument/2006/relationships/slide" Target="slides/slide105.xml"/><Relationship Id="rId126" Type="http://schemas.openxmlformats.org/officeDocument/2006/relationships/slide" Target="slides/slide1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an, Katie" userId="1fc080ce-474f-4ea3-bc76-d9354bc81f19" providerId="ADAL" clId="{206E2438-3530-4436-868A-69DCDD7CCA4C}"/>
    <pc:docChg chg="modSld">
      <pc:chgData name="Gillan, Katie" userId="1fc080ce-474f-4ea3-bc76-d9354bc81f19" providerId="ADAL" clId="{206E2438-3530-4436-868A-69DCDD7CCA4C}" dt="2023-12-07T10:41:24.139" v="1" actId="14734"/>
      <pc:docMkLst>
        <pc:docMk/>
      </pc:docMkLst>
      <pc:sldChg chg="modSp mod">
        <pc:chgData name="Gillan, Katie" userId="1fc080ce-474f-4ea3-bc76-d9354bc81f19" providerId="ADAL" clId="{206E2438-3530-4436-868A-69DCDD7CCA4C}" dt="2023-12-07T10:41:24.139" v="1" actId="14734"/>
        <pc:sldMkLst>
          <pc:docMk/>
          <pc:sldMk cId="680328332" sldId="652"/>
        </pc:sldMkLst>
        <pc:graphicFrameChg chg="modGraphic">
          <ac:chgData name="Gillan, Katie" userId="1fc080ce-474f-4ea3-bc76-d9354bc81f19" providerId="ADAL" clId="{206E2438-3530-4436-868A-69DCDD7CCA4C}" dt="2023-12-07T10:41:24.139" v="1" actId="14734"/>
          <ac:graphicFrameMkLst>
            <pc:docMk/>
            <pc:sldMk cId="680328332" sldId="652"/>
            <ac:graphicFrameMk id="13" creationId="{00000000-0000-0000-0000-000000000000}"/>
          </ac:graphicFrameMkLst>
        </pc:graphicFrameChg>
      </pc:sldChg>
      <pc:sldChg chg="modSp mod">
        <pc:chgData name="Gillan, Katie" userId="1fc080ce-474f-4ea3-bc76-d9354bc81f19" providerId="ADAL" clId="{206E2438-3530-4436-868A-69DCDD7CCA4C}" dt="2023-12-07T10:18:52.148" v="0" actId="14734"/>
        <pc:sldMkLst>
          <pc:docMk/>
          <pc:sldMk cId="2843677082" sldId="666"/>
        </pc:sldMkLst>
        <pc:graphicFrameChg chg="modGraphic">
          <ac:chgData name="Gillan, Katie" userId="1fc080ce-474f-4ea3-bc76-d9354bc81f19" providerId="ADAL" clId="{206E2438-3530-4436-868A-69DCDD7CCA4C}" dt="2023-12-07T10:18:52.148" v="0" actId="14734"/>
          <ac:graphicFrameMkLst>
            <pc:docMk/>
            <pc:sldMk cId="2843677082" sldId="666"/>
            <ac:graphicFrameMk id="6"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9.xml"/><Relationship Id="rId1" Type="http://schemas.microsoft.com/office/2011/relationships/chartStyle" Target="style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0.xml"/><Relationship Id="rId1" Type="http://schemas.microsoft.com/office/2011/relationships/chartStyle" Target="style1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2.xml"/><Relationship Id="rId1" Type="http://schemas.microsoft.com/office/2011/relationships/chartStyle" Target="style1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3.xml"/><Relationship Id="rId1" Type="http://schemas.microsoft.com/office/2011/relationships/chartStyle" Target="style1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4.xml"/><Relationship Id="rId1" Type="http://schemas.microsoft.com/office/2011/relationships/chartStyle" Target="style1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5.xml"/><Relationship Id="rId1" Type="http://schemas.microsoft.com/office/2011/relationships/chartStyle" Target="style1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6.xml"/><Relationship Id="rId1" Type="http://schemas.microsoft.com/office/2011/relationships/chartStyle" Target="style1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7.xml"/><Relationship Id="rId1" Type="http://schemas.microsoft.com/office/2011/relationships/chartStyle" Target="style17.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8.xml"/><Relationship Id="rId1" Type="http://schemas.microsoft.com/office/2011/relationships/chartStyle" Target="style18.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9.xml"/><Relationship Id="rId1" Type="http://schemas.microsoft.com/office/2011/relationships/chartStyle" Target="style19.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0.xml"/><Relationship Id="rId1" Type="http://schemas.microsoft.com/office/2011/relationships/chartStyle" Target="style20.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21.xml"/><Relationship Id="rId1" Type="http://schemas.microsoft.com/office/2011/relationships/chartStyle" Target="style21.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22.xml"/><Relationship Id="rId1" Type="http://schemas.microsoft.com/office/2011/relationships/chartStyle" Target="style22.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23.xml"/><Relationship Id="rId1" Type="http://schemas.microsoft.com/office/2011/relationships/chartStyle" Target="style23.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4.xml"/><Relationship Id="rId1" Type="http://schemas.microsoft.com/office/2011/relationships/chartStyle" Target="style24.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5.xml"/><Relationship Id="rId1" Type="http://schemas.microsoft.com/office/2011/relationships/chartStyle" Target="style25.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6.xml"/><Relationship Id="rId1" Type="http://schemas.microsoft.com/office/2011/relationships/chartStyle" Target="style26.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7.xml"/><Relationship Id="rId1" Type="http://schemas.microsoft.com/office/2011/relationships/chartStyle" Target="style27.xml"/></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8.xml"/><Relationship Id="rId1" Type="http://schemas.microsoft.com/office/2011/relationships/chartStyle" Target="style2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9.xml"/><Relationship Id="rId1" Type="http://schemas.microsoft.com/office/2011/relationships/chartStyle" Target="style29.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0.16</c:v>
                </c:pt>
                <c:pt idx="1">
                  <c:v>0.55000000000000004</c:v>
                </c:pt>
                <c:pt idx="2">
                  <c:v>0.28999999999999998</c:v>
                </c:pt>
              </c:numCache>
            </c:numRef>
          </c:val>
          <c:extLst>
            <c:ext xmlns:c16="http://schemas.microsoft.com/office/drawing/2014/chart" uri="{C3380CC4-5D6E-409C-BE32-E72D297353CC}">
              <c16:uniqueId val="{00000000-0EE1-456D-8381-EA8268A5113B}"/>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0.14000000000000001</c:v>
                </c:pt>
                <c:pt idx="1">
                  <c:v>0.56000000000000005</c:v>
                </c:pt>
                <c:pt idx="2">
                  <c:v>0.3</c:v>
                </c:pt>
              </c:numCache>
            </c:numRef>
          </c:val>
          <c:extLst>
            <c:ext xmlns:c16="http://schemas.microsoft.com/office/drawing/2014/chart" uri="{C3380CC4-5D6E-409C-BE32-E72D297353CC}">
              <c16:uniqueId val="{00000001-0EE1-456D-8381-EA8268A5113B}"/>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0.13</c:v>
                </c:pt>
                <c:pt idx="1">
                  <c:v>0.57999999999999996</c:v>
                </c:pt>
                <c:pt idx="2">
                  <c:v>0.28999999999999998</c:v>
                </c:pt>
              </c:numCache>
            </c:numRef>
          </c:val>
          <c:extLst>
            <c:ext xmlns:c16="http://schemas.microsoft.com/office/drawing/2014/chart" uri="{C3380CC4-5D6E-409C-BE32-E72D297353CC}">
              <c16:uniqueId val="{00000002-0EE1-456D-8381-EA8268A5113B}"/>
            </c:ext>
          </c:extLst>
        </c:ser>
        <c:dLbls>
          <c:dLblPos val="outEnd"/>
          <c:showLegendKey val="0"/>
          <c:showVal val="1"/>
          <c:showCatName val="0"/>
          <c:showSerName val="0"/>
          <c:showPercent val="0"/>
          <c:showBubbleSize val="0"/>
        </c:dLbls>
        <c:gapWidth val="182"/>
        <c:overlap val="-25"/>
        <c:axId val="359609208"/>
        <c:axId val="359605288"/>
      </c:barChart>
      <c:catAx>
        <c:axId val="359609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9605288"/>
        <c:crosses val="autoZero"/>
        <c:auto val="1"/>
        <c:lblAlgn val="ctr"/>
        <c:lblOffset val="100"/>
        <c:noMultiLvlLbl val="0"/>
      </c:catAx>
      <c:valAx>
        <c:axId val="3596052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960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dLbl>
              <c:idx val="0"/>
              <c:layout>
                <c:manualLayout>
                  <c:x val="-3.67050272562089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BD-4549-9760-81BB9BE5A4CE}"/>
                </c:ext>
              </c:extLst>
            </c:dLbl>
            <c:dLbl>
              <c:idx val="1"/>
              <c:layout>
                <c:manualLayout>
                  <c:x val="-7.5798758328285948E-2"/>
                  <c:y val="-6.540677170278491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BD-4549-9760-81BB9BE5A4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breakfast options available at home</c:v>
                </c:pt>
                <c:pt idx="1">
                  <c:v>Don't like the breakfast options available</c:v>
                </c:pt>
                <c:pt idx="2">
                  <c:v>Not enough time to eat</c:v>
                </c:pt>
                <c:pt idx="3">
                  <c:v>Don't feel hungry</c:v>
                </c:pt>
              </c:strCache>
            </c:strRef>
          </c:cat>
          <c:val>
            <c:numRef>
              <c:f>Sheet1!$B$2:$B$5</c:f>
              <c:numCache>
                <c:formatCode>0%</c:formatCode>
                <c:ptCount val="4"/>
                <c:pt idx="0">
                  <c:v>0.04</c:v>
                </c:pt>
                <c:pt idx="1">
                  <c:v>0.11</c:v>
                </c:pt>
                <c:pt idx="2">
                  <c:v>0.37</c:v>
                </c:pt>
                <c:pt idx="3">
                  <c:v>0.61</c:v>
                </c:pt>
              </c:numCache>
            </c:numRef>
          </c:val>
          <c:extLst>
            <c:ext xmlns:c16="http://schemas.microsoft.com/office/drawing/2014/chart" uri="{C3380CC4-5D6E-409C-BE32-E72D297353CC}">
              <c16:uniqueId val="{00000002-0B51-4E37-AA5E-1473129F79B3}"/>
            </c:ext>
          </c:extLst>
        </c:ser>
        <c:dLbls>
          <c:showLegendKey val="0"/>
          <c:showVal val="0"/>
          <c:showCatName val="0"/>
          <c:showSerName val="0"/>
          <c:showPercent val="0"/>
          <c:showBubbleSize val="0"/>
        </c:dLbls>
        <c:gapWidth val="80"/>
        <c:overlap val="-25"/>
        <c:axId val="418838872"/>
        <c:axId val="418835344"/>
      </c:barChart>
      <c:valAx>
        <c:axId val="418835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8872"/>
        <c:crosses val="autoZero"/>
        <c:crossBetween val="between"/>
        <c:majorUnit val="0.2"/>
      </c:valAx>
      <c:catAx>
        <c:axId val="418838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5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Sheet1!$B$2:$B$8</c:f>
              <c:numCache>
                <c:formatCode>0%</c:formatCode>
                <c:ptCount val="7"/>
                <c:pt idx="0">
                  <c:v>0.03</c:v>
                </c:pt>
                <c:pt idx="1">
                  <c:v>0.03</c:v>
                </c:pt>
                <c:pt idx="2">
                  <c:v>0.08</c:v>
                </c:pt>
                <c:pt idx="3">
                  <c:v>0.31</c:v>
                </c:pt>
                <c:pt idx="4">
                  <c:v>0.42</c:v>
                </c:pt>
                <c:pt idx="5">
                  <c:v>0.62</c:v>
                </c:pt>
                <c:pt idx="6">
                  <c:v>0.72</c:v>
                </c:pt>
              </c:numCache>
            </c:numRef>
          </c:val>
          <c:extLst>
            <c:ext xmlns:c16="http://schemas.microsoft.com/office/drawing/2014/chart" uri="{C3380CC4-5D6E-409C-BE32-E72D297353CC}">
              <c16:uniqueId val="{00000002-0B51-4E37-AA5E-1473129F79B3}"/>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Sheet1!$C$2:$C$8</c:f>
              <c:numCache>
                <c:formatCode>0%</c:formatCode>
                <c:ptCount val="7"/>
                <c:pt idx="0">
                  <c:v>0.03</c:v>
                </c:pt>
                <c:pt idx="1">
                  <c:v>7.0000000000000007E-2</c:v>
                </c:pt>
                <c:pt idx="2">
                  <c:v>7.0000000000000007E-2</c:v>
                </c:pt>
                <c:pt idx="3">
                  <c:v>0.33</c:v>
                </c:pt>
                <c:pt idx="4">
                  <c:v>0.4</c:v>
                </c:pt>
                <c:pt idx="5">
                  <c:v>0.62</c:v>
                </c:pt>
                <c:pt idx="6">
                  <c:v>0.75</c:v>
                </c:pt>
              </c:numCache>
            </c:numRef>
          </c:val>
          <c:extLst>
            <c:ext xmlns:c16="http://schemas.microsoft.com/office/drawing/2014/chart" uri="{C3380CC4-5D6E-409C-BE32-E72D297353CC}">
              <c16:uniqueId val="{00000000-5143-41B2-B429-870DFD3390FC}"/>
            </c:ext>
          </c:extLst>
        </c:ser>
        <c:ser>
          <c:idx val="2"/>
          <c:order val="2"/>
          <c:tx>
            <c:strRef>
              <c:f>Sheet1!$D$1</c:f>
              <c:strCache>
                <c:ptCount val="1"/>
                <c:pt idx="0">
                  <c:v>2021</c:v>
                </c:pt>
              </c:strCache>
            </c:strRef>
          </c:tx>
          <c:spPr>
            <a:solidFill>
              <a:schemeClr val="accent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 of the above apply</c:v>
                </c:pt>
                <c:pt idx="1">
                  <c:v>Teachers eat in the same place as us</c:v>
                </c:pt>
                <c:pt idx="2">
                  <c:v>I choose to have the same as my friends</c:v>
                </c:pt>
                <c:pt idx="3">
                  <c:v>There is a nice space to eat</c:v>
                </c:pt>
                <c:pt idx="4">
                  <c:v>I can choose what I want to eat</c:v>
                </c:pt>
                <c:pt idx="5">
                  <c:v>I have enough time to eat</c:v>
                </c:pt>
                <c:pt idx="6">
                  <c:v>I can eat with my friends</c:v>
                </c:pt>
              </c:strCache>
            </c:strRef>
          </c:cat>
          <c:val>
            <c:numRef>
              <c:f>Sheet1!$D$2:$D$8</c:f>
              <c:numCache>
                <c:formatCode>0%</c:formatCode>
                <c:ptCount val="7"/>
                <c:pt idx="0">
                  <c:v>0.05</c:v>
                </c:pt>
                <c:pt idx="1">
                  <c:v>0.08</c:v>
                </c:pt>
                <c:pt idx="2">
                  <c:v>7.0000000000000007E-2</c:v>
                </c:pt>
                <c:pt idx="3">
                  <c:v>0.35</c:v>
                </c:pt>
                <c:pt idx="4">
                  <c:v>0.39</c:v>
                </c:pt>
                <c:pt idx="5">
                  <c:v>0.66</c:v>
                </c:pt>
                <c:pt idx="6">
                  <c:v>0.61</c:v>
                </c:pt>
              </c:numCache>
            </c:numRef>
          </c:val>
          <c:extLst>
            <c:ext xmlns:c16="http://schemas.microsoft.com/office/drawing/2014/chart" uri="{C3380CC4-5D6E-409C-BE32-E72D297353CC}">
              <c16:uniqueId val="{00000000-4580-409C-8B8F-41DD380535C8}"/>
            </c:ext>
          </c:extLst>
        </c:ser>
        <c:dLbls>
          <c:showLegendKey val="0"/>
          <c:showVal val="0"/>
          <c:showCatName val="0"/>
          <c:showSerName val="0"/>
          <c:showPercent val="0"/>
          <c:showBubbleSize val="0"/>
        </c:dLbls>
        <c:gapWidth val="80"/>
        <c:overlap val="-25"/>
        <c:axId val="411248600"/>
        <c:axId val="411252520"/>
      </c:barChart>
      <c:valAx>
        <c:axId val="411252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48600"/>
        <c:crosses val="autoZero"/>
        <c:crossBetween val="between"/>
      </c:valAx>
      <c:catAx>
        <c:axId val="4112486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52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latin typeface="+mn-lt"/>
              </a:rPr>
              <a:t>Going food shopping</a:t>
            </a:r>
            <a:endParaRPr lang="en-US" sz="1200" b="0" dirty="0">
              <a:solidFill>
                <a:schemeClr val="tx1">
                  <a:lumMod val="75000"/>
                  <a:lumOff val="25000"/>
                </a:schemeClr>
              </a:solidFill>
              <a:latin typeface="+mn-lt"/>
            </a:endParaRPr>
          </a:p>
        </c:rich>
      </c:tx>
      <c:layout>
        <c:manualLayout>
          <c:xMode val="edge"/>
          <c:yMode val="edge"/>
          <c:x val="0.48460837873508328"/>
          <c:y val="3.8887444542378191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2023</c:v>
                </c:pt>
              </c:strCache>
            </c:strRef>
          </c:tx>
          <c:invertIfNegative val="0"/>
          <c:dLbls>
            <c:dLbl>
              <c:idx val="1"/>
              <c:layout>
                <c:manualLayout>
                  <c:x val="-4.410098386704319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68-44E1-961F-180777814007}"/>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Sheet1!$B$2:$B$4</c:f>
              <c:numCache>
                <c:formatCode>0%</c:formatCode>
                <c:ptCount val="3"/>
                <c:pt idx="0">
                  <c:v>0.7</c:v>
                </c:pt>
                <c:pt idx="1">
                  <c:v>0.05</c:v>
                </c:pt>
                <c:pt idx="2">
                  <c:v>0.24</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Sheet1!$C$2:$C$4</c:f>
              <c:numCache>
                <c:formatCode>0%</c:formatCode>
                <c:ptCount val="3"/>
                <c:pt idx="0">
                  <c:v>0.68</c:v>
                </c:pt>
                <c:pt idx="1">
                  <c:v>0.08</c:v>
                </c:pt>
                <c:pt idx="2">
                  <c:v>0.25</c:v>
                </c:pt>
              </c:numCache>
            </c:numRef>
          </c:val>
          <c:extLst>
            <c:ext xmlns:c16="http://schemas.microsoft.com/office/drawing/2014/chart" uri="{C3380CC4-5D6E-409C-BE32-E72D297353CC}">
              <c16:uniqueId val="{00000000-2B88-450C-AE8D-35A1DEE7D2E4}"/>
            </c:ext>
          </c:extLst>
        </c:ser>
        <c:ser>
          <c:idx val="2"/>
          <c:order val="2"/>
          <c:tx>
            <c:strRef>
              <c:f>Sheet1!$D$1</c:f>
              <c:strCache>
                <c:ptCount val="1"/>
                <c:pt idx="0">
                  <c:v>2021</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Sheet1!$D$2:$D$4</c:f>
              <c:numCache>
                <c:formatCode>0%</c:formatCode>
                <c:ptCount val="3"/>
                <c:pt idx="0">
                  <c:v>0.68</c:v>
                </c:pt>
                <c:pt idx="1">
                  <c:v>0.09</c:v>
                </c:pt>
                <c:pt idx="2">
                  <c:v>0.23</c:v>
                </c:pt>
              </c:numCache>
            </c:numRef>
          </c:val>
          <c:extLst>
            <c:ext xmlns:c16="http://schemas.microsoft.com/office/drawing/2014/chart" uri="{C3380CC4-5D6E-409C-BE32-E72D297353CC}">
              <c16:uniqueId val="{00000000-0302-4B83-A04B-BBE292508CAE}"/>
            </c:ext>
          </c:extLst>
        </c:ser>
        <c:dLbls>
          <c:showLegendKey val="0"/>
          <c:showVal val="0"/>
          <c:showCatName val="0"/>
          <c:showSerName val="0"/>
          <c:showPercent val="0"/>
          <c:showBubbleSize val="0"/>
        </c:dLbls>
        <c:gapWidth val="80"/>
        <c:overlap val="-25"/>
        <c:axId val="411248992"/>
        <c:axId val="411246640"/>
      </c:barChart>
      <c:valAx>
        <c:axId val="4112466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1248992"/>
        <c:crosses val="autoZero"/>
        <c:crossBetween val="between"/>
      </c:valAx>
      <c:catAx>
        <c:axId val="4112489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1246640"/>
        <c:crosses val="autoZero"/>
        <c:auto val="1"/>
        <c:lblAlgn val="ctr"/>
        <c:lblOffset val="100"/>
        <c:noMultiLvlLbl val="0"/>
      </c:catAx>
      <c:spPr>
        <a:noFill/>
        <a:ln>
          <a:noFill/>
        </a:ln>
        <a:effectLst/>
      </c:spPr>
    </c:plotArea>
    <c:legend>
      <c:legendPos val="b"/>
      <c:layout>
        <c:manualLayout>
          <c:xMode val="edge"/>
          <c:yMode val="edge"/>
          <c:x val="0.59024473837301072"/>
          <c:y val="0.90093423561704311"/>
          <c:w val="0.28026691601729431"/>
          <c:h val="9.3874431048261001E-2"/>
        </c:manualLayout>
      </c:layout>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US" sz="1200" b="0" dirty="0">
                <a:solidFill>
                  <a:schemeClr val="tx1">
                    <a:lumMod val="75000"/>
                    <a:lumOff val="25000"/>
                  </a:schemeClr>
                </a:solidFill>
              </a:rPr>
              <a:t>Choosing</a:t>
            </a:r>
            <a:r>
              <a:rPr lang="en-US" sz="1200" b="0" baseline="0" dirty="0">
                <a:solidFill>
                  <a:schemeClr val="tx1">
                    <a:lumMod val="75000"/>
                    <a:lumOff val="25000"/>
                  </a:schemeClr>
                </a:solidFill>
              </a:rPr>
              <a:t> the food you like</a:t>
            </a:r>
            <a:endParaRPr lang="en-US" sz="1200" b="0" dirty="0">
              <a:solidFill>
                <a:schemeClr val="tx1">
                  <a:lumMod val="75000"/>
                  <a:lumOff val="25000"/>
                </a:schemeClr>
              </a:solidFill>
            </a:endParaRPr>
          </a:p>
        </c:rich>
      </c:tx>
      <c:layout>
        <c:manualLayout>
          <c:xMode val="edge"/>
          <c:yMode val="edge"/>
          <c:x val="0.48460837873508328"/>
          <c:y val="3.8887444542378191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2023</c:v>
                </c:pt>
              </c:strCache>
            </c:strRef>
          </c:tx>
          <c:invertIfNegative val="0"/>
          <c:dLbls>
            <c:dLbl>
              <c:idx val="1"/>
              <c:layout>
                <c:manualLayout>
                  <c:x val="-4.1610876163022496E-2"/>
                  <c:y val="-5.1913333346958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76-48DC-BCF6-6B66AF497B05}"/>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Sheet1!$B$2:$B$4</c:f>
              <c:numCache>
                <c:formatCode>0%</c:formatCode>
                <c:ptCount val="3"/>
                <c:pt idx="0">
                  <c:v>0.59</c:v>
                </c:pt>
                <c:pt idx="1">
                  <c:v>0.05</c:v>
                </c:pt>
                <c:pt idx="2">
                  <c:v>0.36</c:v>
                </c:pt>
              </c:numCache>
            </c:numRef>
          </c:val>
          <c:extLst>
            <c:ext xmlns:c16="http://schemas.microsoft.com/office/drawing/2014/chart" uri="{C3380CC4-5D6E-409C-BE32-E72D297353CC}">
              <c16:uniqueId val="{00000000-C9A4-47AE-BBA7-1B4CDA2EA34A}"/>
            </c:ext>
          </c:extLst>
        </c:ser>
        <c:ser>
          <c:idx val="1"/>
          <c:order val="1"/>
          <c:tx>
            <c:strRef>
              <c:f>Sheet1!$C$1</c:f>
              <c:strCache>
                <c:ptCount val="1"/>
                <c:pt idx="0">
                  <c:v>2022</c:v>
                </c:pt>
              </c:strCache>
            </c:strRef>
          </c:tx>
          <c:spPr>
            <a:solidFill>
              <a:srgbClr val="00A79D"/>
            </a:solidFill>
          </c:spPr>
          <c:invertIfNegative val="0"/>
          <c:dLbls>
            <c:dLbl>
              <c:idx val="1"/>
              <c:layout>
                <c:manualLayout>
                  <c:x val="-4.843906520180366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76-48DC-BCF6-6B66AF497B05}"/>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Sheet1!$C$2:$C$4</c:f>
              <c:numCache>
                <c:formatCode>0%</c:formatCode>
                <c:ptCount val="3"/>
                <c:pt idx="0">
                  <c:v>0.6</c:v>
                </c:pt>
                <c:pt idx="1">
                  <c:v>0.06</c:v>
                </c:pt>
                <c:pt idx="2">
                  <c:v>0.34</c:v>
                </c:pt>
              </c:numCache>
            </c:numRef>
          </c:val>
          <c:extLst>
            <c:ext xmlns:c16="http://schemas.microsoft.com/office/drawing/2014/chart" uri="{C3380CC4-5D6E-409C-BE32-E72D297353CC}">
              <c16:uniqueId val="{00000000-59E5-43E3-97D1-5DA4E8D787CD}"/>
            </c:ext>
          </c:extLst>
        </c:ser>
        <c:ser>
          <c:idx val="2"/>
          <c:order val="2"/>
          <c:tx>
            <c:strRef>
              <c:f>Sheet1!$D$1</c:f>
              <c:strCache>
                <c:ptCount val="1"/>
                <c:pt idx="0">
                  <c:v>2021</c:v>
                </c:pt>
              </c:strCache>
            </c:strRef>
          </c:tx>
          <c:spPr>
            <a:solidFill>
              <a:schemeClr val="accent1">
                <a:lumMod val="50000"/>
              </a:schemeClr>
            </a:solidFill>
          </c:spPr>
          <c:invertIfNegative val="0"/>
          <c:dLbls>
            <c:dLbl>
              <c:idx val="1"/>
              <c:layout>
                <c:manualLayout>
                  <c:x val="-5.0929172905824369E-2"/>
                  <c:y val="-4.758667250941074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D8-4244-9717-1F13F314DDF4}"/>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Sometimes</c:v>
                </c:pt>
                <c:pt idx="1">
                  <c:v>No</c:v>
                </c:pt>
                <c:pt idx="2">
                  <c:v>Yes</c:v>
                </c:pt>
              </c:strCache>
            </c:strRef>
          </c:cat>
          <c:val>
            <c:numRef>
              <c:f>Sheet1!$D$2:$D$4</c:f>
              <c:numCache>
                <c:formatCode>0%</c:formatCode>
                <c:ptCount val="3"/>
                <c:pt idx="0">
                  <c:v>0.59</c:v>
                </c:pt>
                <c:pt idx="1">
                  <c:v>0.06</c:v>
                </c:pt>
                <c:pt idx="2">
                  <c:v>0.35</c:v>
                </c:pt>
              </c:numCache>
            </c:numRef>
          </c:val>
          <c:extLst>
            <c:ext xmlns:c16="http://schemas.microsoft.com/office/drawing/2014/chart" uri="{C3380CC4-5D6E-409C-BE32-E72D297353CC}">
              <c16:uniqueId val="{00000000-646D-493B-9C1D-D7A9A1598F81}"/>
            </c:ext>
          </c:extLst>
        </c:ser>
        <c:dLbls>
          <c:showLegendKey val="0"/>
          <c:showVal val="0"/>
          <c:showCatName val="0"/>
          <c:showSerName val="0"/>
          <c:showPercent val="0"/>
          <c:showBubbleSize val="0"/>
        </c:dLbls>
        <c:gapWidth val="80"/>
        <c:overlap val="-25"/>
        <c:axId val="411247032"/>
        <c:axId val="411247424"/>
      </c:barChart>
      <c:valAx>
        <c:axId val="411247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1247032"/>
        <c:crosses val="autoZero"/>
        <c:crossBetween val="between"/>
      </c:valAx>
      <c:catAx>
        <c:axId val="411247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1247424"/>
        <c:crosses val="autoZero"/>
        <c:auto val="1"/>
        <c:lblAlgn val="ctr"/>
        <c:lblOffset val="100"/>
        <c:noMultiLvlLbl val="0"/>
      </c:catAx>
      <c:spPr>
        <a:noFill/>
        <a:ln>
          <a:noFill/>
        </a:ln>
        <a:effectLst/>
      </c:spPr>
    </c:plotArea>
    <c:legend>
      <c:legendPos val="b"/>
      <c:layout>
        <c:manualLayout>
          <c:xMode val="edge"/>
          <c:yMode val="edge"/>
          <c:x val="0.6026952768931142"/>
          <c:y val="0.90612556895173901"/>
          <c:w val="0.28026691601729431"/>
          <c:h val="9.3874431048261001E-2"/>
        </c:manualLayout>
      </c:layout>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9487256402629"/>
          <c:y val="3.3776979548859241E-2"/>
          <c:w val="0.68079554333084191"/>
          <c:h val="0.84671009597670222"/>
        </c:manualLayout>
      </c:layout>
      <c:barChart>
        <c:barDir val="bar"/>
        <c:grouping val="clustered"/>
        <c:varyColors val="0"/>
        <c:ser>
          <c:idx val="0"/>
          <c:order val="0"/>
          <c:tx>
            <c:strRef>
              <c:f>Sheet1!$B$1</c:f>
              <c:strCache>
                <c:ptCount val="1"/>
                <c:pt idx="0">
                  <c:v>Yes / 2023</c:v>
                </c:pt>
              </c:strCache>
            </c:strRef>
          </c:tx>
          <c:invertIfNegative val="0"/>
          <c:dLbls>
            <c:dLbl>
              <c:idx val="0"/>
              <c:layout>
                <c:manualLayout>
                  <c:x val="-4.9825614515449437E-3"/>
                  <c:y val="2.2960933508390864E-3"/>
                </c:manualLayout>
              </c:layout>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7B-4D98-AB0A-6A6C31A677B0}"/>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Sheet1!$B$2:$B$9</c:f>
              <c:numCache>
                <c:formatCode>0%</c:formatCode>
                <c:ptCount val="8"/>
                <c:pt idx="0">
                  <c:v>0.01</c:v>
                </c:pt>
                <c:pt idx="1">
                  <c:v>0</c:v>
                </c:pt>
                <c:pt idx="2">
                  <c:v>0.35</c:v>
                </c:pt>
                <c:pt idx="3">
                  <c:v>0.41</c:v>
                </c:pt>
                <c:pt idx="4">
                  <c:v>0.45</c:v>
                </c:pt>
                <c:pt idx="5">
                  <c:v>0.48</c:v>
                </c:pt>
                <c:pt idx="6">
                  <c:v>0.59</c:v>
                </c:pt>
                <c:pt idx="7">
                  <c:v>0.69</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Yes / 2022</c:v>
                </c:pt>
              </c:strCache>
            </c:strRef>
          </c:tx>
          <c:spPr>
            <a:solidFill>
              <a:srgbClr val="00A79D"/>
            </a:solidFill>
          </c:spPr>
          <c:invertIfNegative val="0"/>
          <c:dLbls>
            <c:dLbl>
              <c:idx val="0"/>
              <c:layout>
                <c:manualLayout>
                  <c:x val="-6.1583707763794909E-3"/>
                  <c:y val="0"/>
                </c:manualLayout>
              </c:layout>
              <c:tx>
                <c:rich>
                  <a:bodyPr wrap="square" lIns="38100" tIns="19050" rIns="38100" bIns="19050" anchor="ctr">
                    <a:spAutoFit/>
                  </a:bodyPr>
                  <a:lstStyle/>
                  <a:p>
                    <a:pPr>
                      <a:defRPr sz="1000">
                        <a:solidFill>
                          <a:schemeClr val="tx1"/>
                        </a:solidFill>
                      </a:defRPr>
                    </a:pPr>
                    <a:fld id="{78892C96-1E2D-4C60-B2E8-007F5085FB5A}" type="VALUE">
                      <a:rPr lang="en-US" sz="1000">
                        <a:solidFill>
                          <a:srgbClr val="404040"/>
                        </a:solidFill>
                      </a:rPr>
                      <a:pPr>
                        <a:defRPr sz="1000">
                          <a:solidFill>
                            <a:schemeClr val="tx1"/>
                          </a:solidFill>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40-4981-BDCE-76AFB4DBA17A}"/>
                </c:ext>
              </c:extLst>
            </c:dLbl>
            <c:dLbl>
              <c:idx val="1"/>
              <c:delete val="1"/>
              <c:extLst>
                <c:ext xmlns:c15="http://schemas.microsoft.com/office/drawing/2012/chart" uri="{CE6537A1-D6FC-4f65-9D91-7224C49458BB}"/>
                <c:ext xmlns:c16="http://schemas.microsoft.com/office/drawing/2014/chart" uri="{C3380CC4-5D6E-409C-BE32-E72D297353CC}">
                  <c16:uniqueId val="{00000000-05CE-4ADB-872A-02E627F01642}"/>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Sheet1!$C$2:$C$9</c:f>
              <c:numCache>
                <c:formatCode>0%</c:formatCode>
                <c:ptCount val="8"/>
                <c:pt idx="0">
                  <c:v>0.01</c:v>
                </c:pt>
                <c:pt idx="1">
                  <c:v>0</c:v>
                </c:pt>
                <c:pt idx="2">
                  <c:v>0.35</c:v>
                </c:pt>
                <c:pt idx="3">
                  <c:v>0.4</c:v>
                </c:pt>
                <c:pt idx="4">
                  <c:v>0.44</c:v>
                </c:pt>
                <c:pt idx="5">
                  <c:v>0.48</c:v>
                </c:pt>
                <c:pt idx="6">
                  <c:v>0.59</c:v>
                </c:pt>
                <c:pt idx="7">
                  <c:v>0.72</c:v>
                </c:pt>
              </c:numCache>
            </c:numRef>
          </c:val>
          <c:extLst>
            <c:ext xmlns:c16="http://schemas.microsoft.com/office/drawing/2014/chart" uri="{C3380CC4-5D6E-409C-BE32-E72D297353CC}">
              <c16:uniqueId val="{00000000-F707-48A0-8887-844FDD00EA34}"/>
            </c:ext>
          </c:extLst>
        </c:ser>
        <c:ser>
          <c:idx val="2"/>
          <c:order val="2"/>
          <c:tx>
            <c:strRef>
              <c:f>Sheet1!$D$1</c:f>
              <c:strCache>
                <c:ptCount val="1"/>
                <c:pt idx="0">
                  <c:v>Yes / 2021</c:v>
                </c:pt>
              </c:strCache>
            </c:strRef>
          </c:tx>
          <c:spPr>
            <a:solidFill>
              <a:schemeClr val="accent1">
                <a:lumMod val="50000"/>
              </a:schemeClr>
            </a:solidFill>
          </c:spPr>
          <c:invertIfNegative val="0"/>
          <c:dLbls>
            <c:dLbl>
              <c:idx val="0"/>
              <c:layout>
                <c:manualLayout>
                  <c:x val="-6.1583707763794909E-3"/>
                  <c:y val="0"/>
                </c:manualLayout>
              </c:layout>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CE-4ADB-872A-02E627F01642}"/>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 apply</c:v>
                </c:pt>
                <c:pt idx="1">
                  <c:v>I don’t eat meals at home</c:v>
                </c:pt>
                <c:pt idx="2">
                  <c:v>I decide how much I want to eat</c:v>
                </c:pt>
                <c:pt idx="3">
                  <c:v>I am given a choice of what to eat</c:v>
                </c:pt>
                <c:pt idx="4">
                  <c:v>Mealtimes are enjoyable</c:v>
                </c:pt>
                <c:pt idx="5">
                  <c:v>Eat while watching television</c:v>
                </c:pt>
                <c:pt idx="6">
                  <c:v>Eat at the table</c:v>
                </c:pt>
                <c:pt idx="7">
                  <c:v>Eat with my family/people in the house</c:v>
                </c:pt>
              </c:strCache>
            </c:strRef>
          </c:cat>
          <c:val>
            <c:numRef>
              <c:f>Sheet1!$D$2:$D$9</c:f>
              <c:numCache>
                <c:formatCode>0%</c:formatCode>
                <c:ptCount val="8"/>
                <c:pt idx="0">
                  <c:v>0.01</c:v>
                </c:pt>
                <c:pt idx="1">
                  <c:v>0</c:v>
                </c:pt>
                <c:pt idx="2">
                  <c:v>0.34</c:v>
                </c:pt>
                <c:pt idx="3">
                  <c:v>0.4</c:v>
                </c:pt>
                <c:pt idx="4">
                  <c:v>0.46</c:v>
                </c:pt>
                <c:pt idx="5">
                  <c:v>0.48</c:v>
                </c:pt>
                <c:pt idx="6">
                  <c:v>0.62</c:v>
                </c:pt>
                <c:pt idx="7">
                  <c:v>0.73</c:v>
                </c:pt>
              </c:numCache>
            </c:numRef>
          </c:val>
          <c:extLst>
            <c:ext xmlns:c16="http://schemas.microsoft.com/office/drawing/2014/chart" uri="{C3380CC4-5D6E-409C-BE32-E72D297353CC}">
              <c16:uniqueId val="{00000000-CB5F-4C18-A5B9-EF4FA81BE28E}"/>
            </c:ext>
          </c:extLst>
        </c:ser>
        <c:dLbls>
          <c:showLegendKey val="0"/>
          <c:showVal val="0"/>
          <c:showCatName val="0"/>
          <c:showSerName val="0"/>
          <c:showPercent val="0"/>
          <c:showBubbleSize val="0"/>
        </c:dLbls>
        <c:gapWidth val="80"/>
        <c:overlap val="-25"/>
        <c:axId val="359611952"/>
        <c:axId val="359609600"/>
      </c:barChart>
      <c:valAx>
        <c:axId val="359609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359611952"/>
        <c:crosses val="autoZero"/>
        <c:crossBetween val="between"/>
      </c:valAx>
      <c:catAx>
        <c:axId val="3596119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359609600"/>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22605684195576531"/>
          <c:h val="4.1520057188995964E-2"/>
        </c:manualLayout>
      </c:layout>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9487256402629"/>
          <c:y val="3.3776979548859241E-2"/>
          <c:w val="0.68079554333084191"/>
          <c:h val="0.84671009597670222"/>
        </c:manualLayout>
      </c:layout>
      <c:barChart>
        <c:barDir val="bar"/>
        <c:grouping val="clustered"/>
        <c:varyColors val="0"/>
        <c:ser>
          <c:idx val="0"/>
          <c:order val="0"/>
          <c:tx>
            <c:strRef>
              <c:f>Sheet1!$B$1</c:f>
              <c:strCache>
                <c:ptCount val="1"/>
                <c:pt idx="0">
                  <c:v>Yes / 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Sheet1!$B$2:$B$9</c:f>
              <c:numCache>
                <c:formatCode>0%</c:formatCode>
                <c:ptCount val="8"/>
                <c:pt idx="0">
                  <c:v>0.15</c:v>
                </c:pt>
                <c:pt idx="1">
                  <c:v>0.05</c:v>
                </c:pt>
                <c:pt idx="2">
                  <c:v>0.09</c:v>
                </c:pt>
                <c:pt idx="3">
                  <c:v>0.22</c:v>
                </c:pt>
                <c:pt idx="4">
                  <c:v>0.26</c:v>
                </c:pt>
                <c:pt idx="5">
                  <c:v>0.38</c:v>
                </c:pt>
                <c:pt idx="6">
                  <c:v>0.43</c:v>
                </c:pt>
                <c:pt idx="7">
                  <c:v>0.44</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Yes / 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Sheet1!$C$2:$C$9</c:f>
              <c:numCache>
                <c:formatCode>0%</c:formatCode>
                <c:ptCount val="8"/>
                <c:pt idx="0">
                  <c:v>0.15</c:v>
                </c:pt>
                <c:pt idx="1">
                  <c:v>0.06</c:v>
                </c:pt>
                <c:pt idx="2">
                  <c:v>0.11</c:v>
                </c:pt>
                <c:pt idx="3">
                  <c:v>0.25</c:v>
                </c:pt>
                <c:pt idx="4">
                  <c:v>0.27</c:v>
                </c:pt>
                <c:pt idx="5">
                  <c:v>0.37</c:v>
                </c:pt>
                <c:pt idx="6">
                  <c:v>0.44</c:v>
                </c:pt>
                <c:pt idx="7">
                  <c:v>0.44</c:v>
                </c:pt>
              </c:numCache>
            </c:numRef>
          </c:val>
          <c:extLst>
            <c:ext xmlns:c16="http://schemas.microsoft.com/office/drawing/2014/chart" uri="{C3380CC4-5D6E-409C-BE32-E72D297353CC}">
              <c16:uniqueId val="{00000000-E97D-484B-9156-E7999650EC0B}"/>
            </c:ext>
          </c:extLst>
        </c:ser>
        <c:ser>
          <c:idx val="2"/>
          <c:order val="2"/>
          <c:tx>
            <c:strRef>
              <c:f>Sheet1!$D$1</c:f>
              <c:strCache>
                <c:ptCount val="1"/>
                <c:pt idx="0">
                  <c:v>Yes / 2021</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 of the above</c:v>
                </c:pt>
                <c:pt idx="1">
                  <c:v>Don’t have a drink while eating</c:v>
                </c:pt>
                <c:pt idx="2">
                  <c:v>Getting a reward for eating certain foods or finishing a meal</c:v>
                </c:pt>
                <c:pt idx="3">
                  <c:v>You must clear your plate</c:v>
                </c:pt>
                <c:pt idx="4">
                  <c:v>Eat some foods on your plate first</c:v>
                </c:pt>
                <c:pt idx="5">
                  <c:v>Having dessert after finishing your meal</c:v>
                </c:pt>
                <c:pt idx="6">
                  <c:v>Not using mobile phones/other devices when eating</c:v>
                </c:pt>
                <c:pt idx="7">
                  <c:v>Asking permission before getting a snack</c:v>
                </c:pt>
              </c:strCache>
            </c:strRef>
          </c:cat>
          <c:val>
            <c:numRef>
              <c:f>Sheet1!$D$2:$D$9</c:f>
              <c:numCache>
                <c:formatCode>0%</c:formatCode>
                <c:ptCount val="8"/>
                <c:pt idx="0">
                  <c:v>0.16</c:v>
                </c:pt>
                <c:pt idx="1">
                  <c:v>0.06</c:v>
                </c:pt>
                <c:pt idx="2">
                  <c:v>0.09</c:v>
                </c:pt>
                <c:pt idx="3">
                  <c:v>0.26</c:v>
                </c:pt>
                <c:pt idx="4">
                  <c:v>0.25</c:v>
                </c:pt>
                <c:pt idx="5">
                  <c:v>0.39</c:v>
                </c:pt>
                <c:pt idx="6">
                  <c:v>0.49</c:v>
                </c:pt>
                <c:pt idx="7">
                  <c:v>0.44</c:v>
                </c:pt>
              </c:numCache>
            </c:numRef>
          </c:val>
          <c:extLst>
            <c:ext xmlns:c16="http://schemas.microsoft.com/office/drawing/2014/chart" uri="{C3380CC4-5D6E-409C-BE32-E72D297353CC}">
              <c16:uniqueId val="{00000000-E1E5-4885-B37B-710C46EA35AB}"/>
            </c:ext>
          </c:extLst>
        </c:ser>
        <c:dLbls>
          <c:showLegendKey val="0"/>
          <c:showVal val="0"/>
          <c:showCatName val="0"/>
          <c:showSerName val="0"/>
          <c:showPercent val="0"/>
          <c:showBubbleSize val="0"/>
        </c:dLbls>
        <c:gapWidth val="80"/>
        <c:overlap val="-25"/>
        <c:axId val="411249384"/>
        <c:axId val="411254088"/>
      </c:barChart>
      <c:valAx>
        <c:axId val="411254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1249384"/>
        <c:crosses val="autoZero"/>
        <c:crossBetween val="between"/>
      </c:valAx>
      <c:catAx>
        <c:axId val="4112493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411254088"/>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22605684195576531"/>
          <c:h val="4.1520057188995964E-2"/>
        </c:manualLayout>
      </c:layout>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92504619802991"/>
          <c:y val="6.8268388795803006E-2"/>
          <c:w val="0.72769389691631059"/>
          <c:h val="0.82285652645589225"/>
        </c:manualLayout>
      </c:layout>
      <c:barChart>
        <c:barDir val="bar"/>
        <c:grouping val="percentStacked"/>
        <c:varyColors val="0"/>
        <c:ser>
          <c:idx val="0"/>
          <c:order val="0"/>
          <c:tx>
            <c:strRef>
              <c:f>Sheet1!$B$1</c:f>
              <c:strCache>
                <c:ptCount val="1"/>
                <c:pt idx="0">
                  <c:v>Rarely or never</c:v>
                </c:pt>
              </c:strCache>
            </c:strRef>
          </c:tx>
          <c:spPr>
            <a:solidFill>
              <a:schemeClr val="accent4"/>
            </a:solidFill>
            <a:ln>
              <a:noFill/>
            </a:ln>
            <a:effectLst/>
          </c:spPr>
          <c:invertIfNegative val="0"/>
          <c:dLbls>
            <c:spPr>
              <a:noFill/>
              <a:ln>
                <a:noFill/>
              </a:ln>
              <a:effectLst/>
            </c:spPr>
            <c:txPr>
              <a:bodyPr rot="0" vert="horz"/>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Milk, water</c:v>
                </c:pt>
                <c:pt idx="1">
                  <c:v>Fruits and vegetables</c:v>
                </c:pt>
                <c:pt idx="2">
                  <c:v>Snacks and sweets (including crisps, biscuits, cakes, sweets, chocolate)</c:v>
                </c:pt>
                <c:pt idx="3">
                  <c:v>Fruit juice and smoothies</c:v>
                </c:pt>
                <c:pt idx="4">
                  <c:v>Other drinks (including sports drinks, fizzy, tea or coffee)</c:v>
                </c:pt>
                <c:pt idx="5">
                  <c:v>Takeaways and fast food (including pizza, chips, burgers or other fast food even if it's cooked at home)</c:v>
                </c:pt>
              </c:strCache>
            </c:strRef>
          </c:cat>
          <c:val>
            <c:numRef>
              <c:f>Sheet1!$B$2:$B$7</c:f>
              <c:numCache>
                <c:formatCode>0%</c:formatCode>
                <c:ptCount val="6"/>
                <c:pt idx="0">
                  <c:v>7.0000000000000007E-2</c:v>
                </c:pt>
                <c:pt idx="1">
                  <c:v>0.1</c:v>
                </c:pt>
                <c:pt idx="2">
                  <c:v>0.06</c:v>
                </c:pt>
                <c:pt idx="3">
                  <c:v>0.22</c:v>
                </c:pt>
                <c:pt idx="4">
                  <c:v>0.19</c:v>
                </c:pt>
                <c:pt idx="5">
                  <c:v>0.22</c:v>
                </c:pt>
              </c:numCache>
            </c:numRef>
          </c:val>
          <c:extLst>
            <c:ext xmlns:c16="http://schemas.microsoft.com/office/drawing/2014/chart" uri="{C3380CC4-5D6E-409C-BE32-E72D297353CC}">
              <c16:uniqueId val="{00000000-D283-4298-BBBF-AC3478693CE8}"/>
            </c:ext>
          </c:extLst>
        </c:ser>
        <c:ser>
          <c:idx val="1"/>
          <c:order val="1"/>
          <c:tx>
            <c:strRef>
              <c:f>Sheet1!$C$1</c:f>
              <c:strCache>
                <c:ptCount val="1"/>
                <c:pt idx="0">
                  <c:v>About once a week</c:v>
                </c:pt>
              </c:strCache>
            </c:strRef>
          </c:tx>
          <c:spPr>
            <a:solidFill>
              <a:schemeClr val="accent2"/>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Milk, water</c:v>
                </c:pt>
                <c:pt idx="1">
                  <c:v>Fruits and vegetables</c:v>
                </c:pt>
                <c:pt idx="2">
                  <c:v>Snacks and sweets (including crisps, biscuits, cakes, sweets, chocolate)</c:v>
                </c:pt>
                <c:pt idx="3">
                  <c:v>Fruit juice and smoothies</c:v>
                </c:pt>
                <c:pt idx="4">
                  <c:v>Other drinks (including sports drinks, fizzy, tea or coffee)</c:v>
                </c:pt>
                <c:pt idx="5">
                  <c:v>Takeaways and fast food (including pizza, chips, burgers or other fast food even if it's cooked at home)</c:v>
                </c:pt>
              </c:strCache>
            </c:strRef>
          </c:cat>
          <c:val>
            <c:numRef>
              <c:f>Sheet1!$C$2:$C$7</c:f>
              <c:numCache>
                <c:formatCode>0%</c:formatCode>
                <c:ptCount val="6"/>
                <c:pt idx="0">
                  <c:v>0.06</c:v>
                </c:pt>
                <c:pt idx="1">
                  <c:v>0.08</c:v>
                </c:pt>
                <c:pt idx="2">
                  <c:v>0.14000000000000001</c:v>
                </c:pt>
                <c:pt idx="3">
                  <c:v>0.18</c:v>
                </c:pt>
                <c:pt idx="4">
                  <c:v>0.23</c:v>
                </c:pt>
                <c:pt idx="5">
                  <c:v>0.46</c:v>
                </c:pt>
              </c:numCache>
            </c:numRef>
          </c:val>
          <c:extLst>
            <c:ext xmlns:c16="http://schemas.microsoft.com/office/drawing/2014/chart" uri="{C3380CC4-5D6E-409C-BE32-E72D297353CC}">
              <c16:uniqueId val="{00000001-D283-4298-BBBF-AC3478693CE8}"/>
            </c:ext>
          </c:extLst>
        </c:ser>
        <c:ser>
          <c:idx val="2"/>
          <c:order val="2"/>
          <c:tx>
            <c:strRef>
              <c:f>Sheet1!$D$1</c:f>
              <c:strCache>
                <c:ptCount val="1"/>
                <c:pt idx="0">
                  <c:v>2 or 3 days a week</c:v>
                </c:pt>
              </c:strCache>
            </c:strRef>
          </c:tx>
          <c:spPr>
            <a:solidFill>
              <a:schemeClr val="bg2">
                <a:lumMod val="75000"/>
              </a:schemeClr>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Milk, water</c:v>
                </c:pt>
                <c:pt idx="1">
                  <c:v>Fruits and vegetables</c:v>
                </c:pt>
                <c:pt idx="2">
                  <c:v>Snacks and sweets (including crisps, biscuits, cakes, sweets, chocolate)</c:v>
                </c:pt>
                <c:pt idx="3">
                  <c:v>Fruit juice and smoothies</c:v>
                </c:pt>
                <c:pt idx="4">
                  <c:v>Other drinks (including sports drinks, fizzy, tea or coffee)</c:v>
                </c:pt>
                <c:pt idx="5">
                  <c:v>Takeaways and fast food (including pizza, chips, burgers or other fast food even if it's cooked at home)</c:v>
                </c:pt>
              </c:strCache>
            </c:strRef>
          </c:cat>
          <c:val>
            <c:numRef>
              <c:f>Sheet1!$D$2:$D$7</c:f>
              <c:numCache>
                <c:formatCode>0%</c:formatCode>
                <c:ptCount val="6"/>
                <c:pt idx="0">
                  <c:v>0.06</c:v>
                </c:pt>
                <c:pt idx="1">
                  <c:v>0.14000000000000001</c:v>
                </c:pt>
                <c:pt idx="2">
                  <c:v>0.21</c:v>
                </c:pt>
                <c:pt idx="3">
                  <c:v>0.18</c:v>
                </c:pt>
                <c:pt idx="4">
                  <c:v>0.19</c:v>
                </c:pt>
                <c:pt idx="5">
                  <c:v>0.17</c:v>
                </c:pt>
              </c:numCache>
            </c:numRef>
          </c:val>
          <c:extLst>
            <c:ext xmlns:c16="http://schemas.microsoft.com/office/drawing/2014/chart" uri="{C3380CC4-5D6E-409C-BE32-E72D297353CC}">
              <c16:uniqueId val="{00000002-D283-4298-BBBF-AC3478693CE8}"/>
            </c:ext>
          </c:extLst>
        </c:ser>
        <c:ser>
          <c:idx val="3"/>
          <c:order val="3"/>
          <c:tx>
            <c:strRef>
              <c:f>Sheet1!$E$1</c:f>
              <c:strCache>
                <c:ptCount val="1"/>
                <c:pt idx="0">
                  <c:v>On most days</c:v>
                </c:pt>
              </c:strCache>
            </c:strRef>
          </c:tx>
          <c:spPr>
            <a:solidFill>
              <a:schemeClr val="accent1"/>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Milk, water</c:v>
                </c:pt>
                <c:pt idx="1">
                  <c:v>Fruits and vegetables</c:v>
                </c:pt>
                <c:pt idx="2">
                  <c:v>Snacks and sweets (including crisps, biscuits, cakes, sweets, chocolate)</c:v>
                </c:pt>
                <c:pt idx="3">
                  <c:v>Fruit juice and smoothies</c:v>
                </c:pt>
                <c:pt idx="4">
                  <c:v>Other drinks (including sports drinks, fizzy, tea or coffee)</c:v>
                </c:pt>
                <c:pt idx="5">
                  <c:v>Takeaways and fast food (including pizza, chips, burgers or other fast food even if it's cooked at home)</c:v>
                </c:pt>
              </c:strCache>
            </c:strRef>
          </c:cat>
          <c:val>
            <c:numRef>
              <c:f>Sheet1!$E$2:$E$7</c:f>
              <c:numCache>
                <c:formatCode>0%</c:formatCode>
                <c:ptCount val="6"/>
                <c:pt idx="0">
                  <c:v>0.21</c:v>
                </c:pt>
                <c:pt idx="1">
                  <c:v>0.28000000000000003</c:v>
                </c:pt>
                <c:pt idx="2">
                  <c:v>0.34</c:v>
                </c:pt>
                <c:pt idx="3">
                  <c:v>0.26</c:v>
                </c:pt>
                <c:pt idx="4">
                  <c:v>0.23</c:v>
                </c:pt>
                <c:pt idx="5">
                  <c:v>0.11</c:v>
                </c:pt>
              </c:numCache>
            </c:numRef>
          </c:val>
          <c:extLst>
            <c:ext xmlns:c16="http://schemas.microsoft.com/office/drawing/2014/chart" uri="{C3380CC4-5D6E-409C-BE32-E72D297353CC}">
              <c16:uniqueId val="{00000003-D283-4298-BBBF-AC3478693CE8}"/>
            </c:ext>
          </c:extLst>
        </c:ser>
        <c:ser>
          <c:idx val="4"/>
          <c:order val="4"/>
          <c:tx>
            <c:strRef>
              <c:f>Sheet1!$F$1</c:f>
              <c:strCache>
                <c:ptCount val="1"/>
                <c:pt idx="0">
                  <c:v>Every day</c:v>
                </c:pt>
              </c:strCache>
            </c:strRef>
          </c:tx>
          <c:spPr>
            <a:solidFill>
              <a:schemeClr val="accent5">
                <a:lumMod val="60000"/>
              </a:schemeClr>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Milk, water</c:v>
                </c:pt>
                <c:pt idx="1">
                  <c:v>Fruits and vegetables</c:v>
                </c:pt>
                <c:pt idx="2">
                  <c:v>Snacks and sweets (including crisps, biscuits, cakes, sweets, chocolate)</c:v>
                </c:pt>
                <c:pt idx="3">
                  <c:v>Fruit juice and smoothies</c:v>
                </c:pt>
                <c:pt idx="4">
                  <c:v>Other drinks (including sports drinks, fizzy, tea or coffee)</c:v>
                </c:pt>
                <c:pt idx="5">
                  <c:v>Takeaways and fast food (including pizza, chips, burgers or other fast food even if it's cooked at home)</c:v>
                </c:pt>
              </c:strCache>
            </c:strRef>
          </c:cat>
          <c:val>
            <c:numRef>
              <c:f>Sheet1!$F$2:$F$7</c:f>
              <c:numCache>
                <c:formatCode>0%</c:formatCode>
                <c:ptCount val="6"/>
                <c:pt idx="0">
                  <c:v>0.6</c:v>
                </c:pt>
                <c:pt idx="1">
                  <c:v>0.41</c:v>
                </c:pt>
                <c:pt idx="2">
                  <c:v>0.26</c:v>
                </c:pt>
                <c:pt idx="3">
                  <c:v>0.16</c:v>
                </c:pt>
                <c:pt idx="4">
                  <c:v>0.16</c:v>
                </c:pt>
                <c:pt idx="5">
                  <c:v>0.04</c:v>
                </c:pt>
              </c:numCache>
            </c:numRef>
          </c:val>
          <c:extLst>
            <c:ext xmlns:c16="http://schemas.microsoft.com/office/drawing/2014/chart" uri="{C3380CC4-5D6E-409C-BE32-E72D297353CC}">
              <c16:uniqueId val="{00000004-D283-4298-BBBF-AC3478693CE8}"/>
            </c:ext>
          </c:extLst>
        </c:ser>
        <c:dLbls>
          <c:showLegendKey val="0"/>
          <c:showVal val="0"/>
          <c:showCatName val="0"/>
          <c:showSerName val="0"/>
          <c:showPercent val="0"/>
          <c:showBubbleSize val="0"/>
        </c:dLbls>
        <c:gapWidth val="80"/>
        <c:overlap val="100"/>
        <c:axId val="417982848"/>
        <c:axId val="417981280"/>
      </c:barChart>
      <c:catAx>
        <c:axId val="4179828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1280"/>
        <c:crosses val="autoZero"/>
        <c:auto val="1"/>
        <c:lblAlgn val="ctr"/>
        <c:lblOffset val="100"/>
        <c:noMultiLvlLbl val="0"/>
      </c:catAx>
      <c:valAx>
        <c:axId val="417981280"/>
        <c:scaling>
          <c:orientation val="minMax"/>
        </c:scaling>
        <c:delete val="1"/>
        <c:axPos val="b"/>
        <c:numFmt formatCode="0%" sourceLinked="1"/>
        <c:majorTickMark val="out"/>
        <c:minorTickMark val="none"/>
        <c:tickLblPos val="nextTo"/>
        <c:crossAx val="417982848"/>
        <c:crosses val="autoZero"/>
        <c:crossBetween val="between"/>
        <c:majorUnit val="0.1"/>
      </c:valAx>
      <c:spPr>
        <a:noFill/>
        <a:ln>
          <a:noFill/>
        </a:ln>
        <a:effectLst/>
      </c:spPr>
    </c:plotArea>
    <c:legend>
      <c:legendPos val="b"/>
      <c:layout>
        <c:manualLayout>
          <c:xMode val="edge"/>
          <c:yMode val="edge"/>
          <c:x val="0.33084729369598193"/>
          <c:y val="0.90441583373295953"/>
          <c:w val="0.61737271951425765"/>
          <c:h val="5.1628494197120615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92506584573432"/>
          <c:y val="3.3842890138529702E-2"/>
          <c:w val="0.72769389691631059"/>
          <c:h val="0.82285652645589225"/>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Takeaways and fast food (including pizza, chips, burgers or other fast food even if it's cooked at home)</c:v>
                </c:pt>
                <c:pt idx="1">
                  <c:v>Other drinks (including sports drinks, fizzy, tea or coffee)</c:v>
                </c:pt>
                <c:pt idx="2">
                  <c:v>Fruit juice and smoothies</c:v>
                </c:pt>
                <c:pt idx="3">
                  <c:v>Snacks and sweets (including crisps, biscuits, cakes, sweets, chocolate)</c:v>
                </c:pt>
                <c:pt idx="4">
                  <c:v>Fruits and vegetables</c:v>
                </c:pt>
                <c:pt idx="5">
                  <c:v>Milk, water</c:v>
                </c:pt>
              </c:strCache>
            </c:strRef>
          </c:cat>
          <c:val>
            <c:numRef>
              <c:f>Sheet1!$B$2:$B$7</c:f>
              <c:numCache>
                <c:formatCode>0%</c:formatCode>
                <c:ptCount val="6"/>
                <c:pt idx="0">
                  <c:v>0.15</c:v>
                </c:pt>
                <c:pt idx="1">
                  <c:v>0.39</c:v>
                </c:pt>
                <c:pt idx="2">
                  <c:v>0.42</c:v>
                </c:pt>
                <c:pt idx="3">
                  <c:v>0.59</c:v>
                </c:pt>
                <c:pt idx="4">
                  <c:v>0.68</c:v>
                </c:pt>
                <c:pt idx="5">
                  <c:v>0.81</c:v>
                </c:pt>
              </c:numCache>
            </c:numRef>
          </c:val>
          <c:extLst>
            <c:ext xmlns:c16="http://schemas.microsoft.com/office/drawing/2014/chart" uri="{C3380CC4-5D6E-409C-BE32-E72D297353CC}">
              <c16:uniqueId val="{00000000-D283-4298-BBBF-AC3478693CE8}"/>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vert="horz"/>
              <a:lstStyle/>
              <a:p>
                <a:pPr algn="ct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Takeaways and fast food (including pizza, chips, burgers or other fast food even if it's cooked at home)</c:v>
                </c:pt>
                <c:pt idx="1">
                  <c:v>Other drinks (including sports drinks, fizzy, tea or coffee)</c:v>
                </c:pt>
                <c:pt idx="2">
                  <c:v>Fruit juice and smoothies</c:v>
                </c:pt>
                <c:pt idx="3">
                  <c:v>Snacks and sweets (including crisps, biscuits, cakes, sweets, chocolate)</c:v>
                </c:pt>
                <c:pt idx="4">
                  <c:v>Fruits and vegetables</c:v>
                </c:pt>
                <c:pt idx="5">
                  <c:v>Milk, water</c:v>
                </c:pt>
              </c:strCache>
            </c:strRef>
          </c:cat>
          <c:val>
            <c:numRef>
              <c:f>Sheet1!$C$2:$C$7</c:f>
              <c:numCache>
                <c:formatCode>0%</c:formatCode>
                <c:ptCount val="6"/>
                <c:pt idx="0">
                  <c:v>0.17</c:v>
                </c:pt>
                <c:pt idx="1">
                  <c:v>0.43</c:v>
                </c:pt>
                <c:pt idx="2">
                  <c:v>0.42</c:v>
                </c:pt>
                <c:pt idx="3">
                  <c:v>0.59</c:v>
                </c:pt>
                <c:pt idx="4">
                  <c:v>0.66</c:v>
                </c:pt>
                <c:pt idx="5">
                  <c:v>0.81</c:v>
                </c:pt>
              </c:numCache>
            </c:numRef>
          </c:val>
          <c:extLst>
            <c:ext xmlns:c16="http://schemas.microsoft.com/office/drawing/2014/chart" uri="{C3380CC4-5D6E-409C-BE32-E72D297353CC}">
              <c16:uniqueId val="{00000001-D283-4298-BBBF-AC3478693CE8}"/>
            </c:ext>
          </c:extLst>
        </c:ser>
        <c:ser>
          <c:idx val="2"/>
          <c:order val="2"/>
          <c:tx>
            <c:strRef>
              <c:f>Sheet1!$D$1</c:f>
              <c:strCache>
                <c:ptCount val="1"/>
                <c:pt idx="0">
                  <c:v>2021</c:v>
                </c:pt>
              </c:strCache>
            </c:strRef>
          </c:tx>
          <c:spPr>
            <a:solidFill>
              <a:srgbClr val="002060"/>
            </a:solidFill>
            <a:ln>
              <a:noFill/>
            </a:ln>
            <a:effectLst/>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Takeaways and fast food (including pizza, chips, burgers or other fast food even if it's cooked at home)</c:v>
                </c:pt>
                <c:pt idx="1">
                  <c:v>Other drinks (including sports drinks, fizzy, tea or coffee)</c:v>
                </c:pt>
                <c:pt idx="2">
                  <c:v>Fruit juice and smoothies</c:v>
                </c:pt>
                <c:pt idx="3">
                  <c:v>Snacks and sweets (including crisps, biscuits, cakes, sweets, chocolate)</c:v>
                </c:pt>
                <c:pt idx="4">
                  <c:v>Fruits and vegetables</c:v>
                </c:pt>
                <c:pt idx="5">
                  <c:v>Milk, water</c:v>
                </c:pt>
              </c:strCache>
            </c:strRef>
          </c:cat>
          <c:val>
            <c:numRef>
              <c:f>Sheet1!$D$2:$D$7</c:f>
              <c:numCache>
                <c:formatCode>0%</c:formatCode>
                <c:ptCount val="6"/>
                <c:pt idx="0">
                  <c:v>0.16</c:v>
                </c:pt>
                <c:pt idx="1">
                  <c:v>0.38</c:v>
                </c:pt>
                <c:pt idx="2">
                  <c:v>0.43</c:v>
                </c:pt>
                <c:pt idx="3">
                  <c:v>0.57999999999999996</c:v>
                </c:pt>
                <c:pt idx="4">
                  <c:v>0.7</c:v>
                </c:pt>
                <c:pt idx="5">
                  <c:v>0.79</c:v>
                </c:pt>
              </c:numCache>
            </c:numRef>
          </c:val>
          <c:extLst>
            <c:ext xmlns:c16="http://schemas.microsoft.com/office/drawing/2014/chart" uri="{C3380CC4-5D6E-409C-BE32-E72D297353CC}">
              <c16:uniqueId val="{00000002-D283-4298-BBBF-AC3478693CE8}"/>
            </c:ext>
          </c:extLst>
        </c:ser>
        <c:dLbls>
          <c:showLegendKey val="0"/>
          <c:showVal val="0"/>
          <c:showCatName val="0"/>
          <c:showSerName val="0"/>
          <c:showPercent val="0"/>
          <c:showBubbleSize val="0"/>
        </c:dLbls>
        <c:gapWidth val="80"/>
        <c:overlap val="-25"/>
        <c:axId val="417984808"/>
        <c:axId val="417980496"/>
      </c:barChart>
      <c:catAx>
        <c:axId val="417984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0496"/>
        <c:crosses val="autoZero"/>
        <c:auto val="1"/>
        <c:lblAlgn val="ctr"/>
        <c:lblOffset val="100"/>
        <c:noMultiLvlLbl val="0"/>
      </c:catAx>
      <c:valAx>
        <c:axId val="417980496"/>
        <c:scaling>
          <c:orientation val="minMax"/>
        </c:scaling>
        <c:delete val="1"/>
        <c:axPos val="b"/>
        <c:numFmt formatCode="0%" sourceLinked="1"/>
        <c:majorTickMark val="out"/>
        <c:minorTickMark val="none"/>
        <c:tickLblPos val="nextTo"/>
        <c:crossAx val="417984808"/>
        <c:crosses val="autoZero"/>
        <c:crossBetween val="between"/>
        <c:majorUnit val="0.1"/>
      </c:valAx>
      <c:spPr>
        <a:noFill/>
        <a:ln>
          <a:noFill/>
        </a:ln>
        <a:effectLst/>
      </c:spPr>
    </c:plotArea>
    <c:legend>
      <c:legendPos val="b"/>
      <c:layout>
        <c:manualLayout>
          <c:xMode val="edge"/>
          <c:yMode val="edge"/>
          <c:x val="0.35391979472654495"/>
          <c:y val="0.9335450712040182"/>
          <c:w val="0.12365995441731986"/>
          <c:h val="4.7885606502432197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7086170067573"/>
          <c:y val="2.9540723166207275E-2"/>
          <c:w val="0.75553421061819381"/>
          <c:h val="0.81885000795019924"/>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Sheet1!$B$2:$B$9</c:f>
              <c:numCache>
                <c:formatCode>0%</c:formatCode>
                <c:ptCount val="8"/>
                <c:pt idx="0">
                  <c:v>0.03</c:v>
                </c:pt>
                <c:pt idx="1">
                  <c:v>0.28000000000000003</c:v>
                </c:pt>
                <c:pt idx="2">
                  <c:v>0.08</c:v>
                </c:pt>
                <c:pt idx="3">
                  <c:v>0.12</c:v>
                </c:pt>
                <c:pt idx="4">
                  <c:v>0.1</c:v>
                </c:pt>
                <c:pt idx="5">
                  <c:v>0.13</c:v>
                </c:pt>
                <c:pt idx="6">
                  <c:v>0.14000000000000001</c:v>
                </c:pt>
                <c:pt idx="7">
                  <c:v>0.11</c:v>
                </c:pt>
              </c:numCache>
            </c:numRef>
          </c:val>
          <c:extLst>
            <c:ext xmlns:c16="http://schemas.microsoft.com/office/drawing/2014/chart" uri="{C3380CC4-5D6E-409C-BE32-E72D297353CC}">
              <c16:uniqueId val="{00000000-27D4-44F7-B817-E0FB88F33B8A}"/>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Sheet1!$C$2:$C$9</c:f>
              <c:numCache>
                <c:formatCode>0%</c:formatCode>
                <c:ptCount val="8"/>
                <c:pt idx="0">
                  <c:v>0.03</c:v>
                </c:pt>
                <c:pt idx="1">
                  <c:v>0.3</c:v>
                </c:pt>
                <c:pt idx="2">
                  <c:v>7.0000000000000007E-2</c:v>
                </c:pt>
                <c:pt idx="3">
                  <c:v>0.12</c:v>
                </c:pt>
                <c:pt idx="4">
                  <c:v>0.09</c:v>
                </c:pt>
                <c:pt idx="5">
                  <c:v>0.14000000000000001</c:v>
                </c:pt>
                <c:pt idx="6">
                  <c:v>0.13</c:v>
                </c:pt>
                <c:pt idx="7">
                  <c:v>0.12</c:v>
                </c:pt>
              </c:numCache>
            </c:numRef>
          </c:val>
          <c:extLst>
            <c:ext xmlns:c16="http://schemas.microsoft.com/office/drawing/2014/chart" uri="{C3380CC4-5D6E-409C-BE32-E72D297353CC}">
              <c16:uniqueId val="{00000002-27D4-44F7-B817-E0FB88F33B8A}"/>
            </c:ext>
          </c:extLst>
        </c:ser>
        <c:ser>
          <c:idx val="2"/>
          <c:order val="2"/>
          <c:tx>
            <c:strRef>
              <c:f>Sheet1!$D$1</c:f>
              <c:strCache>
                <c:ptCount val="1"/>
                <c:pt idx="0">
                  <c:v>2021</c:v>
                </c:pt>
              </c:strCache>
            </c:strRef>
          </c:tx>
          <c:spPr>
            <a:solidFill>
              <a:srgbClr val="1F4E79"/>
            </a:solidFill>
            <a:ln>
              <a:noFill/>
            </a:ln>
            <a:effectLst/>
          </c:spPr>
          <c:invertIfNegative val="0"/>
          <c:dPt>
            <c:idx val="0"/>
            <c:invertIfNegative val="0"/>
            <c:bubble3D val="0"/>
            <c:extLst>
              <c:ext xmlns:c16="http://schemas.microsoft.com/office/drawing/2014/chart" uri="{C3380CC4-5D6E-409C-BE32-E72D297353CC}">
                <c16:uniqueId val="{00000000-A1DF-4E33-A8FC-97142774A245}"/>
              </c:ext>
            </c:extLst>
          </c:dPt>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Sheet1!$D$2:$D$9</c:f>
              <c:numCache>
                <c:formatCode>0%</c:formatCode>
                <c:ptCount val="8"/>
                <c:pt idx="0">
                  <c:v>7.0000000000000007E-2</c:v>
                </c:pt>
                <c:pt idx="1">
                  <c:v>0.23</c:v>
                </c:pt>
                <c:pt idx="2">
                  <c:v>0.05</c:v>
                </c:pt>
                <c:pt idx="3">
                  <c:v>0.12</c:v>
                </c:pt>
                <c:pt idx="4">
                  <c:v>0.09</c:v>
                </c:pt>
                <c:pt idx="5">
                  <c:v>0.13</c:v>
                </c:pt>
                <c:pt idx="6">
                  <c:v>0.14000000000000001</c:v>
                </c:pt>
                <c:pt idx="7">
                  <c:v>0.17</c:v>
                </c:pt>
              </c:numCache>
            </c:numRef>
          </c:val>
          <c:extLst>
            <c:ext xmlns:c16="http://schemas.microsoft.com/office/drawing/2014/chart" uri="{C3380CC4-5D6E-409C-BE32-E72D297353CC}">
              <c16:uniqueId val="{00000003-27D4-44F7-B817-E0FB88F33B8A}"/>
            </c:ext>
          </c:extLst>
        </c:ser>
        <c:dLbls>
          <c:showLegendKey val="0"/>
          <c:showVal val="0"/>
          <c:showCatName val="0"/>
          <c:showSerName val="0"/>
          <c:showPercent val="0"/>
          <c:showBubbleSize val="0"/>
        </c:dLbls>
        <c:gapWidth val="80"/>
        <c:overlap val="-25"/>
        <c:axId val="359608032"/>
        <c:axId val="359606856"/>
      </c:barChart>
      <c:catAx>
        <c:axId val="3596080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359606856"/>
        <c:crosses val="autoZero"/>
        <c:auto val="1"/>
        <c:lblAlgn val="ctr"/>
        <c:lblOffset val="100"/>
        <c:noMultiLvlLbl val="0"/>
      </c:catAx>
      <c:valAx>
        <c:axId val="359606856"/>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359608032"/>
        <c:crosses val="autoZero"/>
        <c:crossBetween val="between"/>
      </c:valAx>
      <c:spPr>
        <a:noFill/>
        <a:ln>
          <a:noFill/>
        </a:ln>
        <a:effectLst/>
      </c:spPr>
    </c:plotArea>
    <c:legend>
      <c:legendPos val="b"/>
      <c:layout>
        <c:manualLayout>
          <c:xMode val="edge"/>
          <c:yMode val="edge"/>
          <c:x val="0.35114399797870294"/>
          <c:y val="0.91682361258600031"/>
          <c:w val="0.30868229140797593"/>
          <c:h val="7.8528477955721668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2023</c:v>
                </c:pt>
              </c:strCache>
            </c:strRef>
          </c:tx>
          <c:invertIfNegative val="0"/>
          <c:dLbls>
            <c:dLbl>
              <c:idx val="0"/>
              <c:spPr>
                <a:noFill/>
                <a:ln>
                  <a:noFill/>
                </a:ln>
                <a:effectLst/>
              </c:spPr>
              <c:txPr>
                <a:bodyPr wrap="square" lIns="38100" tIns="19050" rIns="38100" bIns="19050" anchor="ctr">
                  <a:spAutoFit/>
                </a:bodyPr>
                <a:lstStyle/>
                <a:p>
                  <a:pPr>
                    <a:defRPr sz="11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15-458F-9F96-BA9BDB54E702}"/>
                </c:ext>
              </c:extLst>
            </c:dLbl>
            <c:spPr>
              <a:noFill/>
              <a:ln>
                <a:noFill/>
              </a:ln>
              <a:effectLst/>
            </c:spPr>
            <c:txPr>
              <a:bodyPr wrap="square" lIns="38100" tIns="19050" rIns="38100" bIns="19050" anchor="ctr">
                <a:spAutoFit/>
              </a:bodyPr>
              <a:lstStyle/>
              <a:p>
                <a:pPr>
                  <a:defRPr sz="11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0.02</c:v>
                </c:pt>
                <c:pt idx="1">
                  <c:v>0.98</c:v>
                </c:pt>
              </c:numCache>
            </c:numRef>
          </c:val>
          <c:extLst>
            <c:ext xmlns:c16="http://schemas.microsoft.com/office/drawing/2014/chart" uri="{C3380CC4-5D6E-409C-BE32-E72D297353CC}">
              <c16:uniqueId val="{00000000-B815-458F-9F96-BA9BDB54E702}"/>
            </c:ext>
          </c:extLst>
        </c:ser>
        <c:ser>
          <c:idx val="1"/>
          <c:order val="1"/>
          <c:tx>
            <c:strRef>
              <c:f>Sheet1!$C$1</c:f>
              <c:strCache>
                <c:ptCount val="1"/>
                <c:pt idx="0">
                  <c:v>2022</c:v>
                </c:pt>
              </c:strCache>
            </c:strRef>
          </c:tx>
          <c:spPr>
            <a:solidFill>
              <a:srgbClr val="00A79B"/>
            </a:solidFill>
            <a:ln>
              <a:solidFill>
                <a:srgbClr val="00A79B"/>
              </a:solidFill>
            </a:ln>
          </c:spPr>
          <c:invertIfNegative val="0"/>
          <c:dLbls>
            <c:dLbl>
              <c:idx val="1"/>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15-458F-9F96-BA9BDB54E70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0.04</c:v>
                </c:pt>
                <c:pt idx="1">
                  <c:v>0.96</c:v>
                </c:pt>
              </c:numCache>
            </c:numRef>
          </c:val>
          <c:extLst>
            <c:ext xmlns:c16="http://schemas.microsoft.com/office/drawing/2014/chart" uri="{C3380CC4-5D6E-409C-BE32-E72D297353CC}">
              <c16:uniqueId val="{00000001-B815-458F-9F96-BA9BDB54E702}"/>
            </c:ext>
          </c:extLst>
        </c:ser>
        <c:ser>
          <c:idx val="2"/>
          <c:order val="2"/>
          <c:tx>
            <c:strRef>
              <c:f>Sheet1!$D$1</c:f>
              <c:strCache>
                <c:ptCount val="1"/>
                <c:pt idx="0">
                  <c:v>2021</c:v>
                </c:pt>
              </c:strCache>
            </c:strRef>
          </c:tx>
          <c:spPr>
            <a:solidFill>
              <a:schemeClr val="accent1">
                <a:lumMod val="50000"/>
              </a:schemeClr>
            </a:solidFill>
            <a:ln>
              <a:solidFill>
                <a:schemeClr val="accent1">
                  <a:lumMod val="50000"/>
                </a:schemeClr>
              </a:solidFill>
            </a:ln>
          </c:spPr>
          <c:invertIfNegative val="0"/>
          <c:dLbls>
            <c:dLbl>
              <c:idx val="1"/>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15-458F-9F96-BA9BDB54E70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Sheet1!$D$2:$D$3</c:f>
              <c:numCache>
                <c:formatCode>0%</c:formatCode>
                <c:ptCount val="2"/>
                <c:pt idx="0">
                  <c:v>0.03</c:v>
                </c:pt>
                <c:pt idx="1">
                  <c:v>0.97</c:v>
                </c:pt>
              </c:numCache>
            </c:numRef>
          </c:val>
          <c:extLst>
            <c:ext xmlns:c16="http://schemas.microsoft.com/office/drawing/2014/chart" uri="{C3380CC4-5D6E-409C-BE32-E72D297353CC}">
              <c16:uniqueId val="{00000002-B815-458F-9F96-BA9BDB54E702}"/>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a:solidFill>
                  <a:schemeClr val="tx1">
                    <a:lumMod val="75000"/>
                    <a:lumOff val="25000"/>
                  </a:schemeClr>
                </a:solidFill>
              </a:rPr>
              <a:t>Cleaning your teeth</a:t>
            </a:r>
            <a:endParaRPr lang="en-US" sz="1200" b="0">
              <a:solidFill>
                <a:schemeClr val="tx1">
                  <a:lumMod val="75000"/>
                  <a:lumOff val="25000"/>
                </a:schemeClr>
              </a:solidFill>
            </a:endParaRPr>
          </a:p>
        </c:rich>
      </c:tx>
      <c:layout>
        <c:manualLayout>
          <c:xMode val="edge"/>
          <c:yMode val="edge"/>
          <c:x val="0.48460829135279709"/>
          <c:y val="5.4461583111407239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2023</c:v>
                </c:pt>
              </c:strCache>
            </c:strRef>
          </c:tx>
          <c:invertIfNegative val="0"/>
          <c:dPt>
            <c:idx val="2"/>
            <c:invertIfNegative val="0"/>
            <c:bubble3D val="0"/>
            <c:spPr>
              <a:solidFill>
                <a:srgbClr val="5B9BD5"/>
              </a:solidFill>
            </c:spPr>
            <c:extLst>
              <c:ext xmlns:c16="http://schemas.microsoft.com/office/drawing/2014/chart" uri="{C3380CC4-5D6E-409C-BE32-E72D297353CC}">
                <c16:uniqueId val="{00000000-BE14-4F18-B071-5C77C75DB0D6}"/>
              </c:ext>
            </c:extLst>
          </c:dPt>
          <c:dLbls>
            <c:dLbl>
              <c:idx val="0"/>
              <c:layout>
                <c:manualLayout>
                  <c:x val="-1.1729583714774044E-2"/>
                  <c:y val="1.0382666669391681E-2"/>
                </c:manualLayout>
              </c:layout>
              <c:spPr>
                <a:noFill/>
                <a:ln>
                  <a:noFill/>
                </a:ln>
                <a:effectLst/>
              </c:spPr>
              <c:txPr>
                <a:bodyPr wrap="square" lIns="38100" tIns="19050" rIns="38100" bIns="19050" anchor="ctr">
                  <a:spAutoFit/>
                </a:bodyPr>
                <a:lstStyle/>
                <a:p>
                  <a:pPr>
                    <a:defRPr sz="8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AB-46BA-AE18-37799FDA2C2F}"/>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Sheet1!$B$2:$B$5</c:f>
              <c:numCache>
                <c:formatCode>0%</c:formatCode>
                <c:ptCount val="4"/>
                <c:pt idx="0">
                  <c:v>0.05</c:v>
                </c:pt>
                <c:pt idx="1">
                  <c:v>0.2</c:v>
                </c:pt>
                <c:pt idx="2">
                  <c:v>0.65</c:v>
                </c:pt>
                <c:pt idx="3">
                  <c:v>0.1</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2022</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sz="8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AC-414F-B213-35FF9C48DFFE}"/>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Sheet1!$C$2:$C$5</c:f>
              <c:numCache>
                <c:formatCode>0%</c:formatCode>
                <c:ptCount val="4"/>
                <c:pt idx="0">
                  <c:v>5.7154276578737E-2</c:v>
                </c:pt>
                <c:pt idx="1">
                  <c:v>0.23181454836131099</c:v>
                </c:pt>
                <c:pt idx="2">
                  <c:v>0.60031974420463596</c:v>
                </c:pt>
                <c:pt idx="3">
                  <c:v>0.110711430855316</c:v>
                </c:pt>
              </c:numCache>
            </c:numRef>
          </c:val>
          <c:extLst>
            <c:ext xmlns:c16="http://schemas.microsoft.com/office/drawing/2014/chart" uri="{C3380CC4-5D6E-409C-BE32-E72D297353CC}">
              <c16:uniqueId val="{00000005-6008-4579-92A6-3504D61AE708}"/>
            </c:ext>
          </c:extLst>
        </c:ser>
        <c:ser>
          <c:idx val="2"/>
          <c:order val="2"/>
          <c:tx>
            <c:strRef>
              <c:f>Sheet1!$D$1</c:f>
              <c:strCache>
                <c:ptCount val="1"/>
                <c:pt idx="0">
                  <c:v>2021</c:v>
                </c:pt>
              </c:strCache>
            </c:strRef>
          </c:tx>
          <c:spPr>
            <a:solidFill>
              <a:schemeClr val="accent1">
                <a:lumMod val="50000"/>
              </a:schemeClr>
            </a:solidFill>
            <a:ln>
              <a:solidFill>
                <a:schemeClr val="accent1">
                  <a:lumMod val="50000"/>
                </a:schemeClr>
              </a:solidFill>
            </a:ln>
          </c:spPr>
          <c:invertIfNegative val="0"/>
          <c:dLbls>
            <c:dLbl>
              <c:idx val="0"/>
              <c:spPr>
                <a:noFill/>
                <a:ln>
                  <a:noFill/>
                </a:ln>
                <a:effectLst/>
              </c:spPr>
              <c:txPr>
                <a:bodyPr wrap="square" lIns="38100" tIns="19050" rIns="38100" bIns="19050" anchor="ctr">
                  <a:spAutoFit/>
                </a:bodyPr>
                <a:lstStyle/>
                <a:p>
                  <a:pPr>
                    <a:defRPr sz="8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AB-40FF-A86B-F91A11E064B3}"/>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clean my teeth every day</c:v>
                </c:pt>
                <c:pt idx="1">
                  <c:v>Once a day</c:v>
                </c:pt>
                <c:pt idx="2">
                  <c:v>Twice a day</c:v>
                </c:pt>
                <c:pt idx="3">
                  <c:v>More than twice a day</c:v>
                </c:pt>
              </c:strCache>
            </c:strRef>
          </c:cat>
          <c:val>
            <c:numRef>
              <c:f>Sheet1!$D$2:$D$5</c:f>
              <c:numCache>
                <c:formatCode>0%</c:formatCode>
                <c:ptCount val="4"/>
                <c:pt idx="0">
                  <c:v>0.05</c:v>
                </c:pt>
                <c:pt idx="1">
                  <c:v>0.23</c:v>
                </c:pt>
                <c:pt idx="2">
                  <c:v>0.63</c:v>
                </c:pt>
                <c:pt idx="3">
                  <c:v>0.1</c:v>
                </c:pt>
              </c:numCache>
            </c:numRef>
          </c:val>
          <c:extLst>
            <c:ext xmlns:c16="http://schemas.microsoft.com/office/drawing/2014/chart" uri="{C3380CC4-5D6E-409C-BE32-E72D297353CC}">
              <c16:uniqueId val="{00000005-D58C-4AA0-8458-EFB2C6DB1C70}"/>
            </c:ext>
          </c:extLst>
        </c:ser>
        <c:dLbls>
          <c:showLegendKey val="0"/>
          <c:showVal val="0"/>
          <c:showCatName val="0"/>
          <c:showSerName val="0"/>
          <c:showPercent val="0"/>
          <c:showBubbleSize val="0"/>
        </c:dLbls>
        <c:gapWidth val="80"/>
        <c:overlap val="-25"/>
        <c:axId val="418837304"/>
        <c:axId val="418838480"/>
      </c:barChart>
      <c:valAx>
        <c:axId val="418838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37304"/>
        <c:crosses val="autoZero"/>
        <c:crossBetween val="between"/>
      </c:valAx>
      <c:catAx>
        <c:axId val="418837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8838480"/>
        <c:crosses val="autoZero"/>
        <c:auto val="1"/>
        <c:lblAlgn val="ctr"/>
        <c:lblOffset val="100"/>
        <c:noMultiLvlLbl val="0"/>
      </c:catAx>
      <c:spPr>
        <a:noFill/>
        <a:ln>
          <a:noFill/>
        </a:ln>
        <a:effectLst/>
      </c:spPr>
    </c:plotArea>
    <c:legend>
      <c:legendPos val="b"/>
      <c:layout>
        <c:manualLayout>
          <c:xMode val="edge"/>
          <c:yMode val="edge"/>
          <c:x val="0.51674322930892047"/>
          <c:y val="0.90612556895173901"/>
          <c:w val="0.28026691601729431"/>
          <c:h val="9.3874431048261001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a:solidFill>
                  <a:schemeClr val="tx1">
                    <a:lumMod val="75000"/>
                    <a:lumOff val="25000"/>
                  </a:schemeClr>
                </a:solidFill>
              </a:rPr>
              <a:t>Last dentist visit</a:t>
            </a:r>
            <a:endParaRPr lang="en-US" sz="1200" b="0">
              <a:solidFill>
                <a:schemeClr val="tx1">
                  <a:lumMod val="75000"/>
                  <a:lumOff val="25000"/>
                </a:schemeClr>
              </a:solidFill>
            </a:endParaRPr>
          </a:p>
        </c:rich>
      </c:tx>
      <c:layout>
        <c:manualLayout>
          <c:xMode val="edge"/>
          <c:yMode val="edge"/>
          <c:x val="0.48460829135279709"/>
          <c:y val="6.9258439236896494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965790674640742"/>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Sheet1!$B$2:$B$5</c:f>
              <c:numCache>
                <c:formatCode>0%</c:formatCode>
                <c:ptCount val="4"/>
                <c:pt idx="0">
                  <c:v>0.05</c:v>
                </c:pt>
                <c:pt idx="1">
                  <c:v>0.45</c:v>
                </c:pt>
                <c:pt idx="2">
                  <c:v>7.0000000000000007E-2</c:v>
                </c:pt>
                <c:pt idx="3">
                  <c:v>0.43</c:v>
                </c:pt>
              </c:numCache>
            </c:numRef>
          </c:val>
          <c:extLst>
            <c:ext xmlns:c16="http://schemas.microsoft.com/office/drawing/2014/chart" uri="{C3380CC4-5D6E-409C-BE32-E72D297353CC}">
              <c16:uniqueId val="{00000004-800C-4FE6-B91C-2034E28DCC43}"/>
            </c:ext>
          </c:extLst>
        </c:ser>
        <c:ser>
          <c:idx val="1"/>
          <c:order val="1"/>
          <c:tx>
            <c:strRef>
              <c:f>Sheet1!$C$1</c:f>
              <c:strCache>
                <c:ptCount val="1"/>
                <c:pt idx="0">
                  <c:v>2022</c:v>
                </c:pt>
              </c:strCache>
            </c:strRef>
          </c:tx>
          <c:spPr>
            <a:solidFill>
              <a:srgbClr val="00A79D"/>
            </a:solidFill>
          </c:spPr>
          <c:invertIfNegative val="0"/>
          <c:dLbls>
            <c:dLbl>
              <c:idx val="0"/>
              <c:layout>
                <c:manualLayout>
                  <c:x val="-5.4782369488455503E-2"/>
                  <c:y val="5.06184821231065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0C-4FE6-B91C-2034E28DCC43}"/>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Sheet1!$C$2:$C$5</c:f>
              <c:numCache>
                <c:formatCode>0%</c:formatCode>
                <c:ptCount val="4"/>
                <c:pt idx="0">
                  <c:v>0.05</c:v>
                </c:pt>
                <c:pt idx="1">
                  <c:v>0.48</c:v>
                </c:pt>
                <c:pt idx="2">
                  <c:v>0.1</c:v>
                </c:pt>
                <c:pt idx="3">
                  <c:v>0.38</c:v>
                </c:pt>
              </c:numCache>
            </c:numRef>
          </c:val>
          <c:extLst>
            <c:ext xmlns:c16="http://schemas.microsoft.com/office/drawing/2014/chart" uri="{C3380CC4-5D6E-409C-BE32-E72D297353CC}">
              <c16:uniqueId val="{00000006-800C-4FE6-B91C-2034E28DCC43}"/>
            </c:ext>
          </c:extLst>
        </c:ser>
        <c:ser>
          <c:idx val="2"/>
          <c:order val="2"/>
          <c:tx>
            <c:strRef>
              <c:f>Sheet1!$D$1</c:f>
              <c:strCache>
                <c:ptCount val="1"/>
                <c:pt idx="0">
                  <c:v>2021</c:v>
                </c:pt>
              </c:strCache>
            </c:strRef>
          </c:tx>
          <c:spPr>
            <a:solidFill>
              <a:schemeClr val="accent1">
                <a:lumMod val="50000"/>
              </a:schemeClr>
            </a:solidFill>
            <a:ln w="19050">
              <a:solidFill>
                <a:schemeClr val="accent1">
                  <a:lumMod val="50000"/>
                </a:schemeClr>
              </a:solidFill>
            </a:ln>
            <a:effectLst/>
          </c:spPr>
          <c:invertIfNegative val="0"/>
          <c:dPt>
            <c:idx val="0"/>
            <c:invertIfNegative val="0"/>
            <c:bubble3D val="0"/>
            <c:extLst>
              <c:ext xmlns:c16="http://schemas.microsoft.com/office/drawing/2014/chart" uri="{C3380CC4-5D6E-409C-BE32-E72D297353CC}">
                <c16:uniqueId val="{00000004-EA63-48DA-AD88-980F39F8F1F1}"/>
              </c:ext>
            </c:extLst>
          </c:dPt>
          <c:dPt>
            <c:idx val="1"/>
            <c:invertIfNegative val="0"/>
            <c:bubble3D val="0"/>
            <c:extLst>
              <c:ext xmlns:c16="http://schemas.microsoft.com/office/drawing/2014/chart" uri="{C3380CC4-5D6E-409C-BE32-E72D297353CC}">
                <c16:uniqueId val="{00000001-F4EB-4876-905B-2E4CDE9A9846}"/>
              </c:ext>
            </c:extLst>
          </c:dPt>
          <c:dPt>
            <c:idx val="2"/>
            <c:invertIfNegative val="0"/>
            <c:bubble3D val="0"/>
            <c:extLst>
              <c:ext xmlns:c16="http://schemas.microsoft.com/office/drawing/2014/chart" uri="{C3380CC4-5D6E-409C-BE32-E72D297353CC}">
                <c16:uniqueId val="{00000002-F4EB-4876-905B-2E4CDE9A9846}"/>
              </c:ext>
            </c:extLst>
          </c:dPt>
          <c:dPt>
            <c:idx val="3"/>
            <c:invertIfNegative val="0"/>
            <c:bubble3D val="0"/>
            <c:extLst>
              <c:ext xmlns:c16="http://schemas.microsoft.com/office/drawing/2014/chart" uri="{C3380CC4-5D6E-409C-BE32-E72D297353CC}">
                <c16:uniqueId val="{00000003-F4EB-4876-905B-2E4CDE9A9846}"/>
              </c:ext>
            </c:extLst>
          </c:dPt>
          <c:dLbls>
            <c:dLbl>
              <c:idx val="0"/>
              <c:spPr>
                <a:noFill/>
                <a:ln>
                  <a:noFill/>
                </a:ln>
                <a:effectLst/>
              </c:spPr>
              <c:txPr>
                <a:bodyPr rot="0" vert="horz"/>
                <a:lstStyle/>
                <a:p>
                  <a:pPr>
                    <a:defRPr sz="8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63-48DA-AD88-980F39F8F1F1}"/>
                </c:ext>
              </c:extLst>
            </c:dLbl>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have not been to a dentist before</c:v>
                </c:pt>
                <c:pt idx="1">
                  <c:v>I can't remember</c:v>
                </c:pt>
                <c:pt idx="2">
                  <c:v>Over a year ago</c:v>
                </c:pt>
                <c:pt idx="3">
                  <c:v>In the last year</c:v>
                </c:pt>
              </c:strCache>
            </c:strRef>
          </c:cat>
          <c:val>
            <c:numRef>
              <c:f>Sheet1!$D$2:$D$5</c:f>
              <c:numCache>
                <c:formatCode>0%</c:formatCode>
                <c:ptCount val="4"/>
                <c:pt idx="0">
                  <c:v>0.03</c:v>
                </c:pt>
                <c:pt idx="1">
                  <c:v>0.48</c:v>
                </c:pt>
                <c:pt idx="2">
                  <c:v>0.17</c:v>
                </c:pt>
                <c:pt idx="3">
                  <c:v>0.32</c:v>
                </c:pt>
              </c:numCache>
            </c:numRef>
          </c:val>
          <c:extLst>
            <c:ext xmlns:c16="http://schemas.microsoft.com/office/drawing/2014/chart" uri="{C3380CC4-5D6E-409C-BE32-E72D297353CC}">
              <c16:uniqueId val="{00000005-BF5A-4F3D-AD68-004EA9651A9C}"/>
            </c:ext>
          </c:extLst>
        </c:ser>
        <c:dLbls>
          <c:showLegendKey val="0"/>
          <c:showVal val="0"/>
          <c:showCatName val="0"/>
          <c:showSerName val="0"/>
          <c:showPercent val="0"/>
          <c:showBubbleSize val="0"/>
        </c:dLbls>
        <c:gapWidth val="80"/>
        <c:overlap val="-25"/>
        <c:axId val="418840048"/>
        <c:axId val="418841224"/>
      </c:barChart>
      <c:valAx>
        <c:axId val="418841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sz="1000">
                <a:solidFill>
                  <a:schemeClr val="tx1">
                    <a:lumMod val="75000"/>
                    <a:lumOff val="25000"/>
                  </a:schemeClr>
                </a:solidFill>
              </a:defRPr>
            </a:pPr>
            <a:endParaRPr lang="en-US"/>
          </a:p>
        </c:txPr>
        <c:crossAx val="418840048"/>
        <c:crosses val="autoZero"/>
        <c:crossBetween val="between"/>
      </c:valAx>
      <c:catAx>
        <c:axId val="418840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8841224"/>
        <c:crosses val="autoZero"/>
        <c:auto val="1"/>
        <c:lblAlgn val="ctr"/>
        <c:lblOffset val="100"/>
        <c:noMultiLvlLbl val="0"/>
      </c:catAx>
      <c:spPr>
        <a:noFill/>
        <a:ln>
          <a:noFill/>
        </a:ln>
        <a:effectLst/>
      </c:spPr>
    </c:plotArea>
    <c:legend>
      <c:legendPos val="b"/>
      <c:layout>
        <c:manualLayout>
          <c:xMode val="edge"/>
          <c:yMode val="edge"/>
          <c:x val="0.51674322930892047"/>
          <c:y val="0.87809594793072043"/>
          <c:w val="0.28026691601729431"/>
          <c:h val="9.1532962795415646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Remembers</a:t>
            </a:r>
            <a:r>
              <a:rPr lang="en-GB" sz="1200" b="0" baseline="0" dirty="0">
                <a:solidFill>
                  <a:schemeClr val="tx1">
                    <a:lumMod val="75000"/>
                    <a:lumOff val="25000"/>
                  </a:schemeClr>
                </a:solidFill>
              </a:rPr>
              <a:t> being measured</a:t>
            </a:r>
            <a:endParaRPr lang="en-US" sz="1200" b="0" dirty="0">
              <a:solidFill>
                <a:schemeClr val="tx1">
                  <a:lumMod val="75000"/>
                  <a:lumOff val="25000"/>
                </a:schemeClr>
              </a:solidFill>
            </a:endParaRPr>
          </a:p>
        </c:rich>
      </c:tx>
      <c:layout>
        <c:manualLayout>
          <c:xMode val="edge"/>
          <c:yMode val="edge"/>
          <c:x val="0.48460837873508328"/>
          <c:y val="3.8887444542378191E-2"/>
        </c:manualLayout>
      </c:layout>
      <c:overlay val="0"/>
      <c:spPr>
        <a:noFill/>
        <a:ln>
          <a:noFill/>
        </a:ln>
        <a:effectLst/>
      </c:spPr>
    </c:title>
    <c:autoTitleDeleted val="0"/>
    <c:plotArea>
      <c:layout>
        <c:manualLayout>
          <c:layoutTarget val="inner"/>
          <c:xMode val="edge"/>
          <c:yMode val="edge"/>
          <c:x val="0.40656308690710052"/>
          <c:y val="0.18247202203741622"/>
          <c:w val="0.54624948916052607"/>
          <c:h val="0.61265377281172029"/>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Sheet1!$B$2:$B$4</c:f>
              <c:numCache>
                <c:formatCode>0%</c:formatCode>
                <c:ptCount val="3"/>
                <c:pt idx="0">
                  <c:v>0.21</c:v>
                </c:pt>
                <c:pt idx="1">
                  <c:v>0.26</c:v>
                </c:pt>
                <c:pt idx="2">
                  <c:v>0.53</c:v>
                </c:pt>
              </c:numCache>
            </c:numRef>
          </c:val>
          <c:extLst>
            <c:ext xmlns:c16="http://schemas.microsoft.com/office/drawing/2014/chart" uri="{C3380CC4-5D6E-409C-BE32-E72D297353CC}">
              <c16:uniqueId val="{00000000-6008-4579-92A6-3504D61AE708}"/>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Sheet1!$C$2:$C$4</c:f>
              <c:numCache>
                <c:formatCode>0%</c:formatCode>
                <c:ptCount val="3"/>
                <c:pt idx="0">
                  <c:v>0.21</c:v>
                </c:pt>
                <c:pt idx="1">
                  <c:v>0.28000000000000003</c:v>
                </c:pt>
                <c:pt idx="2">
                  <c:v>0.51</c:v>
                </c:pt>
              </c:numCache>
            </c:numRef>
          </c:val>
          <c:extLst>
            <c:ext xmlns:c16="http://schemas.microsoft.com/office/drawing/2014/chart" uri="{C3380CC4-5D6E-409C-BE32-E72D297353CC}">
              <c16:uniqueId val="{00000000-6F78-4311-8FF9-544EF4E41798}"/>
            </c:ext>
          </c:extLst>
        </c:ser>
        <c:ser>
          <c:idx val="2"/>
          <c:order val="2"/>
          <c:tx>
            <c:strRef>
              <c:f>Sheet1!$D$1</c:f>
              <c:strCache>
                <c:ptCount val="1"/>
                <c:pt idx="0">
                  <c:v>2021</c:v>
                </c:pt>
              </c:strCache>
            </c:strRef>
          </c:tx>
          <c:spPr>
            <a:solidFill>
              <a:schemeClr val="accent1">
                <a:lumMod val="50000"/>
              </a:schemeClr>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Don't know</c:v>
                </c:pt>
                <c:pt idx="1">
                  <c:v>No</c:v>
                </c:pt>
                <c:pt idx="2">
                  <c:v>Yes</c:v>
                </c:pt>
              </c:strCache>
            </c:strRef>
          </c:cat>
          <c:val>
            <c:numRef>
              <c:f>Sheet1!$D$2:$D$4</c:f>
              <c:numCache>
                <c:formatCode>0%</c:formatCode>
                <c:ptCount val="3"/>
                <c:pt idx="0">
                  <c:v>0.23</c:v>
                </c:pt>
                <c:pt idx="1">
                  <c:v>0.43</c:v>
                </c:pt>
                <c:pt idx="2">
                  <c:v>0.34</c:v>
                </c:pt>
              </c:numCache>
            </c:numRef>
          </c:val>
          <c:extLst>
            <c:ext xmlns:c16="http://schemas.microsoft.com/office/drawing/2014/chart" uri="{C3380CC4-5D6E-409C-BE32-E72D297353CC}">
              <c16:uniqueId val="{00000000-65F1-47F3-A2A8-79FC0FC701DA}"/>
            </c:ext>
          </c:extLst>
        </c:ser>
        <c:dLbls>
          <c:showLegendKey val="0"/>
          <c:showVal val="0"/>
          <c:showCatName val="0"/>
          <c:showSerName val="0"/>
          <c:showPercent val="0"/>
          <c:showBubbleSize val="0"/>
        </c:dLbls>
        <c:gapWidth val="80"/>
        <c:overlap val="-25"/>
        <c:axId val="418840440"/>
        <c:axId val="418839656"/>
      </c:barChart>
      <c:valAx>
        <c:axId val="418839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40440"/>
        <c:crosses val="autoZero"/>
        <c:crossBetween val="between"/>
      </c:valAx>
      <c:catAx>
        <c:axId val="4188404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883965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8565681805945"/>
          <c:y val="2.8546294754286286E-2"/>
          <c:w val="0.56553082173751434"/>
          <c:h val="0.72955575481657942"/>
        </c:manualLayout>
      </c:layout>
      <c:barChart>
        <c:barDir val="bar"/>
        <c:grouping val="percentStacked"/>
        <c:varyColors val="0"/>
        <c:ser>
          <c:idx val="0"/>
          <c:order val="0"/>
          <c:tx>
            <c:strRef>
              <c:f>Sheet1!$B$1</c:f>
              <c:strCache>
                <c:ptCount val="1"/>
                <c:pt idx="0">
                  <c:v>Not at all happy</c:v>
                </c:pt>
              </c:strCache>
            </c:strRef>
          </c:tx>
          <c:spPr>
            <a:solidFill>
              <a:schemeClr val="accent4"/>
            </a:solidFill>
            <a:ln>
              <a:noFill/>
            </a:ln>
            <a:effectLst/>
          </c:spPr>
          <c:invertIfNegative val="0"/>
          <c:dLbls>
            <c:dLbl>
              <c:idx val="0"/>
              <c:spPr>
                <a:noFill/>
                <a:ln>
                  <a:noFill/>
                </a:ln>
                <a:effectLst/>
              </c:spPr>
              <c:txPr>
                <a:bodyPr rot="0" vert="horz"/>
                <a:lstStyle/>
                <a:p>
                  <a:pPr>
                    <a:defRPr sz="900">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C81-4C12-9E47-009BB1486DDB}"/>
                </c:ext>
              </c:extLst>
            </c:dLbl>
            <c:spPr>
              <a:noFill/>
              <a:ln>
                <a:noFill/>
              </a:ln>
              <a:effectLst/>
            </c:spPr>
            <c:txPr>
              <a:bodyPr rot="0" vert="horz"/>
              <a:lstStyle/>
              <a:p>
                <a:pPr>
                  <a:defRPr sz="9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Sheet1!$B$2</c:f>
              <c:numCache>
                <c:formatCode>0%</c:formatCode>
                <c:ptCount val="1"/>
                <c:pt idx="0">
                  <c:v>0.08</c:v>
                </c:pt>
              </c:numCache>
            </c:numRef>
          </c:val>
          <c:extLst>
            <c:ext xmlns:c16="http://schemas.microsoft.com/office/drawing/2014/chart" uri="{C3380CC4-5D6E-409C-BE32-E72D297353CC}">
              <c16:uniqueId val="{00000004-6CD6-409E-B201-B54A5C123AC9}"/>
            </c:ext>
          </c:extLst>
        </c:ser>
        <c:ser>
          <c:idx val="1"/>
          <c:order val="1"/>
          <c:tx>
            <c:strRef>
              <c:f>Sheet1!$C$1</c:f>
              <c:strCache>
                <c:ptCount val="1"/>
                <c:pt idx="0">
                  <c:v>Not happy</c:v>
                </c:pt>
              </c:strCache>
            </c:strRef>
          </c:tx>
          <c:spPr>
            <a:solidFill>
              <a:schemeClr val="accent2"/>
            </a:solidFill>
            <a:ln>
              <a:noFill/>
            </a:ln>
            <a:effectLst/>
          </c:spPr>
          <c:invertIfNegative val="0"/>
          <c:dLbls>
            <c:spPr>
              <a:noFill/>
              <a:ln>
                <a:noFill/>
              </a:ln>
              <a:effectLst/>
            </c:spPr>
            <c:txPr>
              <a:bodyPr rot="0" vert="horz"/>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Sheet1!$C$2</c:f>
              <c:numCache>
                <c:formatCode>0%</c:formatCode>
                <c:ptCount val="1"/>
                <c:pt idx="0">
                  <c:v>0.06</c:v>
                </c:pt>
              </c:numCache>
            </c:numRef>
          </c:val>
          <c:extLst>
            <c:ext xmlns:c16="http://schemas.microsoft.com/office/drawing/2014/chart" uri="{C3380CC4-5D6E-409C-BE32-E72D297353CC}">
              <c16:uniqueId val="{00000008-6CD6-409E-B201-B54A5C123AC9}"/>
            </c:ext>
          </c:extLst>
        </c:ser>
        <c:ser>
          <c:idx val="2"/>
          <c:order val="2"/>
          <c:tx>
            <c:strRef>
              <c:f>Sheet1!$D$1</c:f>
              <c:strCache>
                <c:ptCount val="1"/>
                <c:pt idx="0">
                  <c:v>Neither/or</c:v>
                </c:pt>
              </c:strCache>
            </c:strRef>
          </c:tx>
          <c:spPr>
            <a:solidFill>
              <a:schemeClr val="bg1">
                <a:lumMod val="65000"/>
              </a:schemeClr>
            </a:solidFill>
            <a:ln>
              <a:noFill/>
            </a:ln>
            <a:effectLst/>
          </c:spPr>
          <c:invertIfNegative val="0"/>
          <c:dLbls>
            <c:spPr>
              <a:noFill/>
              <a:ln>
                <a:noFill/>
              </a:ln>
              <a:effectLst/>
            </c:spPr>
            <c:txPr>
              <a:bodyPr rot="0" vert="horz"/>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Sheet1!$D$2</c:f>
              <c:numCache>
                <c:formatCode>0%</c:formatCode>
                <c:ptCount val="1"/>
                <c:pt idx="0">
                  <c:v>0.4</c:v>
                </c:pt>
              </c:numCache>
            </c:numRef>
          </c:val>
          <c:extLst>
            <c:ext xmlns:c16="http://schemas.microsoft.com/office/drawing/2014/chart" uri="{C3380CC4-5D6E-409C-BE32-E72D297353CC}">
              <c16:uniqueId val="{00000009-6CD6-409E-B201-B54A5C123AC9}"/>
            </c:ext>
          </c:extLst>
        </c:ser>
        <c:ser>
          <c:idx val="3"/>
          <c:order val="3"/>
          <c:tx>
            <c:strRef>
              <c:f>Sheet1!$E$1</c:f>
              <c:strCache>
                <c:ptCount val="1"/>
                <c:pt idx="0">
                  <c:v>Happy</c:v>
                </c:pt>
              </c:strCache>
            </c:strRef>
          </c:tx>
          <c:spPr>
            <a:solidFill>
              <a:srgbClr val="0070C0"/>
            </a:solidFill>
            <a:ln>
              <a:noFill/>
            </a:ln>
            <a:effectLst/>
          </c:spPr>
          <c:invertIfNegative val="0"/>
          <c:dLbls>
            <c:spPr>
              <a:noFill/>
              <a:ln>
                <a:noFill/>
              </a:ln>
              <a:effectLst/>
            </c:spPr>
            <c:txPr>
              <a:bodyPr rot="0" vert="horz"/>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Sheet1!$E$2</c:f>
              <c:numCache>
                <c:formatCode>0%</c:formatCode>
                <c:ptCount val="1"/>
                <c:pt idx="0">
                  <c:v>0.33</c:v>
                </c:pt>
              </c:numCache>
            </c:numRef>
          </c:val>
          <c:extLst>
            <c:ext xmlns:c16="http://schemas.microsoft.com/office/drawing/2014/chart" uri="{C3380CC4-5D6E-409C-BE32-E72D297353CC}">
              <c16:uniqueId val="{0000000A-6CD6-409E-B201-B54A5C123AC9}"/>
            </c:ext>
          </c:extLst>
        </c:ser>
        <c:ser>
          <c:idx val="4"/>
          <c:order val="4"/>
          <c:tx>
            <c:strRef>
              <c:f>Sheet1!$F$1</c:f>
              <c:strCache>
                <c:ptCount val="1"/>
                <c:pt idx="0">
                  <c:v>Very happy</c:v>
                </c:pt>
              </c:strCache>
            </c:strRef>
          </c:tx>
          <c:spPr>
            <a:solidFill>
              <a:schemeClr val="accent6">
                <a:lumMod val="60000"/>
                <a:lumOff val="40000"/>
              </a:schemeClr>
            </a:solidFill>
            <a:ln>
              <a:noFill/>
            </a:ln>
            <a:effectLst/>
          </c:spPr>
          <c:invertIfNegative val="0"/>
          <c:dLbls>
            <c:spPr>
              <a:noFill/>
              <a:ln>
                <a:noFill/>
              </a:ln>
              <a:effectLst/>
            </c:spPr>
            <c:txPr>
              <a:bodyPr rot="0" vert="horz"/>
              <a:lstStyle/>
              <a:p>
                <a:pPr>
                  <a:defRPr sz="9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How did it make you feel?</c:v>
                </c:pt>
              </c:strCache>
            </c:strRef>
          </c:cat>
          <c:val>
            <c:numRef>
              <c:f>Sheet1!$F$2</c:f>
              <c:numCache>
                <c:formatCode>0%</c:formatCode>
                <c:ptCount val="1"/>
                <c:pt idx="0">
                  <c:v>0.14000000000000001</c:v>
                </c:pt>
              </c:numCache>
            </c:numRef>
          </c:val>
          <c:extLst>
            <c:ext xmlns:c16="http://schemas.microsoft.com/office/drawing/2014/chart" uri="{C3380CC4-5D6E-409C-BE32-E72D297353CC}">
              <c16:uniqueId val="{0000000B-6CD6-409E-B201-B54A5C123AC9}"/>
            </c:ext>
          </c:extLst>
        </c:ser>
        <c:dLbls>
          <c:showLegendKey val="0"/>
          <c:showVal val="0"/>
          <c:showCatName val="0"/>
          <c:showSerName val="0"/>
          <c:showPercent val="0"/>
          <c:showBubbleSize val="0"/>
        </c:dLbls>
        <c:gapWidth val="80"/>
        <c:overlap val="100"/>
        <c:axId val="418834560"/>
        <c:axId val="418834952"/>
      </c:barChart>
      <c:catAx>
        <c:axId val="4188345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lang="en-US" sz="1000" b="0" i="0" u="none" strike="noStrike" kern="1200" baseline="0">
                <a:solidFill>
                  <a:schemeClr val="tx1"/>
                </a:solidFill>
                <a:latin typeface="Calibri" panose="020F0502020204030204" pitchFamily="34" charset="0"/>
                <a:ea typeface="+mn-ea"/>
                <a:cs typeface="DINPro" panose="020B0504020101020102" pitchFamily="34" charset="0"/>
              </a:defRPr>
            </a:pPr>
            <a:endParaRPr lang="en-US"/>
          </a:p>
        </c:txPr>
        <c:crossAx val="418834952"/>
        <c:crosses val="autoZero"/>
        <c:auto val="1"/>
        <c:lblAlgn val="ctr"/>
        <c:lblOffset val="100"/>
        <c:noMultiLvlLbl val="0"/>
      </c:catAx>
      <c:valAx>
        <c:axId val="418834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34560"/>
        <c:crosses val="autoZero"/>
        <c:crossBetween val="between"/>
      </c:valAx>
      <c:spPr>
        <a:noFill/>
        <a:ln>
          <a:noFill/>
        </a:ln>
        <a:effectLst/>
      </c:spPr>
    </c:plotArea>
    <c:legend>
      <c:legendPos val="b"/>
      <c:layout>
        <c:manualLayout>
          <c:xMode val="edge"/>
          <c:yMode val="edge"/>
          <c:x val="7.4968016074258362E-2"/>
          <c:y val="0.88007864396459312"/>
          <c:w val="0.83996567442947756"/>
          <c:h val="9.8199338846791787E-2"/>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8-40D2-9C21-9A6B887D1A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Sheet1!$B$2:$B$6</c:f>
              <c:numCache>
                <c:formatCode>0%</c:formatCode>
                <c:ptCount val="5"/>
                <c:pt idx="0">
                  <c:v>0.06</c:v>
                </c:pt>
                <c:pt idx="1">
                  <c:v>0.02</c:v>
                </c:pt>
                <c:pt idx="2">
                  <c:v>0.06</c:v>
                </c:pt>
                <c:pt idx="3">
                  <c:v>0.4</c:v>
                </c:pt>
                <c:pt idx="4">
                  <c:v>0.46</c:v>
                </c:pt>
              </c:numCache>
            </c:numRef>
          </c:val>
          <c:extLst>
            <c:ext xmlns:c16="http://schemas.microsoft.com/office/drawing/2014/chart" uri="{C3380CC4-5D6E-409C-BE32-E72D297353CC}">
              <c16:uniqueId val="{00000002-0B51-4E37-AA5E-1473129F79B3}"/>
            </c:ext>
          </c:extLst>
        </c:ser>
        <c:ser>
          <c:idx val="1"/>
          <c:order val="1"/>
          <c:tx>
            <c:strRef>
              <c:f>Sheet1!$C$1</c:f>
              <c:strCache>
                <c:ptCount val="1"/>
                <c:pt idx="0">
                  <c:v>2022</c:v>
                </c:pt>
              </c:strCache>
            </c:strRef>
          </c:tx>
          <c:spPr>
            <a:solidFill>
              <a:srgbClr val="00A79D"/>
            </a:solidFill>
            <a:ln w="19050">
              <a:noFill/>
            </a:ln>
            <a:effectLst/>
          </c:spPr>
          <c:invertIfNegative val="0"/>
          <c:dLbls>
            <c:dLbl>
              <c:idx val="0"/>
              <c:layout>
                <c:manualLayout>
                  <c:x val="-6.076266908944077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0-4FE9-B509-6005423B2425}"/>
                </c:ext>
              </c:extLst>
            </c:dLbl>
            <c:dLbl>
              <c:idx val="1"/>
              <c:layout>
                <c:manualLayout>
                  <c:x val="-1.5462850797496762E-3"/>
                  <c:y val="-1.3081354340556982E-1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51-4E37-AA5E-1473129F79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Sheet1!$C$2:$C$6</c:f>
              <c:numCache>
                <c:formatCode>0%</c:formatCode>
                <c:ptCount val="5"/>
                <c:pt idx="0">
                  <c:v>0.04</c:v>
                </c:pt>
                <c:pt idx="1">
                  <c:v>0.02</c:v>
                </c:pt>
                <c:pt idx="2">
                  <c:v>7.0000000000000007E-2</c:v>
                </c:pt>
                <c:pt idx="3">
                  <c:v>0.4</c:v>
                </c:pt>
                <c:pt idx="4">
                  <c:v>0.48</c:v>
                </c:pt>
              </c:numCache>
            </c:numRef>
          </c:val>
          <c:extLst>
            <c:ext xmlns:c16="http://schemas.microsoft.com/office/drawing/2014/chart" uri="{C3380CC4-5D6E-409C-BE32-E72D297353CC}">
              <c16:uniqueId val="{00000007-0B51-4E37-AA5E-1473129F79B3}"/>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Lbls>
            <c:dLbl>
              <c:idx val="0"/>
              <c:layout>
                <c:manualLayout>
                  <c:x val="-6.8891076115485561E-2"/>
                  <c:y val="3.5676833065849418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4423076923076925E-2"/>
                      <c:h val="4.7111398523428584E-2"/>
                    </c:manualLayout>
                  </c15:layout>
                </c:ext>
                <c:ext xmlns:c16="http://schemas.microsoft.com/office/drawing/2014/chart" uri="{C3380CC4-5D6E-409C-BE32-E72D297353CC}">
                  <c16:uniqueId val="{00000004-881B-498D-B03D-745995FE1749}"/>
                </c:ext>
              </c:extLst>
            </c:dLbl>
            <c:dLbl>
              <c:idx val="1"/>
              <c:layout>
                <c:manualLayout>
                  <c:x val="-2.3301534423581668E-3"/>
                  <c:y val="-1.3081354340556982E-16"/>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0-4FE9-B509-6005423B2425}"/>
                </c:ext>
              </c:extLst>
            </c:dLbl>
            <c:dLbl>
              <c:idx val="2"/>
              <c:layout>
                <c:manualLayout>
                  <c:x val="-6.8762870987280456E-2"/>
                  <c:y val="-3.56768330658507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0-4FE9-B509-6005423B24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Another way</c:v>
                </c:pt>
                <c:pt idx="1">
                  <c:v>Bus</c:v>
                </c:pt>
                <c:pt idx="2">
                  <c:v>Cycle</c:v>
                </c:pt>
                <c:pt idx="3">
                  <c:v>Car</c:v>
                </c:pt>
                <c:pt idx="4">
                  <c:v>Walk</c:v>
                </c:pt>
              </c:strCache>
            </c:strRef>
          </c:cat>
          <c:val>
            <c:numRef>
              <c:f>Sheet1!$D$2:$D$6</c:f>
              <c:numCache>
                <c:formatCode>0%</c:formatCode>
                <c:ptCount val="5"/>
                <c:pt idx="0">
                  <c:v>0.04</c:v>
                </c:pt>
                <c:pt idx="1">
                  <c:v>0.01</c:v>
                </c:pt>
                <c:pt idx="2">
                  <c:v>0.05</c:v>
                </c:pt>
                <c:pt idx="3">
                  <c:v>0.44</c:v>
                </c:pt>
                <c:pt idx="4">
                  <c:v>0.46</c:v>
                </c:pt>
              </c:numCache>
            </c:numRef>
          </c:val>
          <c:extLst>
            <c:ext xmlns:c16="http://schemas.microsoft.com/office/drawing/2014/chart" uri="{C3380CC4-5D6E-409C-BE32-E72D297353CC}">
              <c16:uniqueId val="{00000005-60B6-492B-8CE9-3472F74806DF}"/>
            </c:ext>
          </c:extLst>
        </c:ser>
        <c:dLbls>
          <c:showLegendKey val="0"/>
          <c:showVal val="0"/>
          <c:showCatName val="0"/>
          <c:showSerName val="0"/>
          <c:showPercent val="0"/>
          <c:showBubbleSize val="0"/>
        </c:dLbls>
        <c:gapWidth val="80"/>
        <c:overlap val="-25"/>
        <c:axId val="418838872"/>
        <c:axId val="418835344"/>
      </c:barChart>
      <c:valAx>
        <c:axId val="418835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8872"/>
        <c:crosses val="autoZero"/>
        <c:crossBetween val="between"/>
      </c:valAx>
      <c:catAx>
        <c:axId val="418838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8835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98910990947536"/>
          <c:y val="2.9540723166207275E-2"/>
          <c:w val="0.59681604969400315"/>
          <c:h val="0.84525325300456522"/>
        </c:manualLayout>
      </c:layout>
      <c:barChart>
        <c:barDir val="bar"/>
        <c:grouping val="clustered"/>
        <c:varyColors val="0"/>
        <c:ser>
          <c:idx val="0"/>
          <c:order val="0"/>
          <c:tx>
            <c:strRef>
              <c:f>Sheet1!$B$1</c:f>
              <c:strCache>
                <c:ptCount val="1"/>
                <c:pt idx="0">
                  <c:v>2023</c:v>
                </c:pt>
              </c:strCache>
            </c:strRef>
          </c:tx>
          <c:invertIfNegative val="0"/>
          <c:dLbls>
            <c:dLbl>
              <c:idx val="0"/>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EB-40D8-B460-07CCC20432F9}"/>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Sheet1!$B$2:$B$7</c:f>
              <c:numCache>
                <c:formatCode>0%</c:formatCode>
                <c:ptCount val="6"/>
                <c:pt idx="0">
                  <c:v>0.03</c:v>
                </c:pt>
                <c:pt idx="1">
                  <c:v>0.2</c:v>
                </c:pt>
                <c:pt idx="2">
                  <c:v>0.48</c:v>
                </c:pt>
                <c:pt idx="3">
                  <c:v>0.59</c:v>
                </c:pt>
                <c:pt idx="4">
                  <c:v>0.63</c:v>
                </c:pt>
                <c:pt idx="5">
                  <c:v>0.65</c:v>
                </c:pt>
              </c:numCache>
            </c:numRef>
          </c:val>
          <c:extLst>
            <c:ext xmlns:c16="http://schemas.microsoft.com/office/drawing/2014/chart" uri="{C3380CC4-5D6E-409C-BE32-E72D297353CC}">
              <c16:uniqueId val="{00000001-8F09-4BC7-8A6F-8EFC89963FF2}"/>
            </c:ext>
          </c:extLst>
        </c:ser>
        <c:ser>
          <c:idx val="1"/>
          <c:order val="1"/>
          <c:tx>
            <c:strRef>
              <c:f>Sheet1!$C$1</c:f>
              <c:strCache>
                <c:ptCount val="1"/>
                <c:pt idx="0">
                  <c:v>2022</c:v>
                </c:pt>
              </c:strCache>
            </c:strRef>
          </c:tx>
          <c:spPr>
            <a:solidFill>
              <a:srgbClr val="00A79D"/>
            </a:solidFill>
          </c:spPr>
          <c:invertIfNegative val="0"/>
          <c:dLbls>
            <c:dLbl>
              <c:idx val="0"/>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00-4B32-92B2-3F3468547046}"/>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Sheet1!$C$2:$C$7</c:f>
              <c:numCache>
                <c:formatCode>0%</c:formatCode>
                <c:ptCount val="6"/>
                <c:pt idx="0">
                  <c:v>0.03</c:v>
                </c:pt>
                <c:pt idx="1">
                  <c:v>0.18</c:v>
                </c:pt>
                <c:pt idx="2">
                  <c:v>0.48</c:v>
                </c:pt>
                <c:pt idx="3">
                  <c:v>0.57999999999999996</c:v>
                </c:pt>
                <c:pt idx="4">
                  <c:v>0.64</c:v>
                </c:pt>
                <c:pt idx="5">
                  <c:v>0.67</c:v>
                </c:pt>
              </c:numCache>
            </c:numRef>
          </c:val>
          <c:extLst>
            <c:ext xmlns:c16="http://schemas.microsoft.com/office/drawing/2014/chart" uri="{C3380CC4-5D6E-409C-BE32-E72D297353CC}">
              <c16:uniqueId val="{00000002-8F09-4BC7-8A6F-8EFC89963FF2}"/>
            </c:ext>
          </c:extLst>
        </c:ser>
        <c:ser>
          <c:idx val="2"/>
          <c:order val="2"/>
          <c:tx>
            <c:strRef>
              <c:f>Sheet1!$D$1</c:f>
              <c:strCache>
                <c:ptCount val="1"/>
                <c:pt idx="0">
                  <c:v>2021</c:v>
                </c:pt>
              </c:strCache>
            </c:strRef>
          </c:tx>
          <c:spPr>
            <a:solidFill>
              <a:schemeClr val="accent1">
                <a:lumMod val="50000"/>
              </a:schemeClr>
            </a:solidFill>
            <a:ln>
              <a:noFill/>
            </a:ln>
            <a:effectLst/>
          </c:spPr>
          <c:invertIfNegative val="0"/>
          <c:dPt>
            <c:idx val="0"/>
            <c:invertIfNegative val="0"/>
            <c:bubble3D val="0"/>
            <c:extLst>
              <c:ext xmlns:c16="http://schemas.microsoft.com/office/drawing/2014/chart" uri="{C3380CC4-5D6E-409C-BE32-E72D297353CC}">
                <c16:uniqueId val="{00000002-07ED-4C0F-8501-5EFF1C3C7320}"/>
              </c:ext>
            </c:extLst>
          </c:dPt>
          <c:dLbls>
            <c:dLbl>
              <c:idx val="0"/>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ED-4C0F-8501-5EFF1C3C7320}"/>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do physical activities</c:v>
                </c:pt>
                <c:pt idx="1">
                  <c:v>Other times</c:v>
                </c:pt>
                <c:pt idx="2">
                  <c:v>During school holidays</c:v>
                </c:pt>
                <c:pt idx="3">
                  <c:v>Weekends</c:v>
                </c:pt>
                <c:pt idx="4">
                  <c:v>After school</c:v>
                </c:pt>
                <c:pt idx="5">
                  <c:v>During school time</c:v>
                </c:pt>
              </c:strCache>
            </c:strRef>
          </c:cat>
          <c:val>
            <c:numRef>
              <c:f>Sheet1!$D$2:$D$7</c:f>
              <c:numCache>
                <c:formatCode>0%</c:formatCode>
                <c:ptCount val="6"/>
                <c:pt idx="0">
                  <c:v>0.04</c:v>
                </c:pt>
                <c:pt idx="1">
                  <c:v>0.19</c:v>
                </c:pt>
                <c:pt idx="2">
                  <c:v>0.42</c:v>
                </c:pt>
                <c:pt idx="3">
                  <c:v>0.56999999999999995</c:v>
                </c:pt>
                <c:pt idx="4">
                  <c:v>0.57999999999999996</c:v>
                </c:pt>
                <c:pt idx="5">
                  <c:v>0.56999999999999995</c:v>
                </c:pt>
              </c:numCache>
            </c:numRef>
          </c:val>
          <c:extLst>
            <c:ext xmlns:c16="http://schemas.microsoft.com/office/drawing/2014/chart" uri="{C3380CC4-5D6E-409C-BE32-E72D297353CC}">
              <c16:uniqueId val="{00000002-2A92-4DA2-992A-EAF440228323}"/>
            </c:ext>
          </c:extLst>
        </c:ser>
        <c:dLbls>
          <c:showLegendKey val="0"/>
          <c:showVal val="0"/>
          <c:showCatName val="0"/>
          <c:showSerName val="0"/>
          <c:showPercent val="0"/>
          <c:showBubbleSize val="0"/>
        </c:dLbls>
        <c:gapWidth val="80"/>
        <c:overlap val="-25"/>
        <c:axId val="417986768"/>
        <c:axId val="417987552"/>
      </c:barChart>
      <c:catAx>
        <c:axId val="4179867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7987552"/>
        <c:crosses val="autoZero"/>
        <c:auto val="1"/>
        <c:lblAlgn val="ctr"/>
        <c:lblOffset val="100"/>
        <c:noMultiLvlLbl val="0"/>
      </c:catAx>
      <c:valAx>
        <c:axId val="417987552"/>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7986768"/>
        <c:crosses val="autoZero"/>
        <c:crossBetween val="between"/>
      </c:val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27086170067573"/>
          <c:y val="2.9540723166207275E-2"/>
          <c:w val="0.75553421061819381"/>
          <c:h val="0.84313387530093153"/>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Sheet1!$B$2:$B$9</c:f>
              <c:numCache>
                <c:formatCode>0%</c:formatCode>
                <c:ptCount val="8"/>
                <c:pt idx="0">
                  <c:v>0.03</c:v>
                </c:pt>
                <c:pt idx="1">
                  <c:v>0.28000000000000003</c:v>
                </c:pt>
                <c:pt idx="2">
                  <c:v>0.08</c:v>
                </c:pt>
                <c:pt idx="3">
                  <c:v>0.12</c:v>
                </c:pt>
                <c:pt idx="4">
                  <c:v>0.1</c:v>
                </c:pt>
                <c:pt idx="5">
                  <c:v>0.13</c:v>
                </c:pt>
                <c:pt idx="6">
                  <c:v>0.14000000000000001</c:v>
                </c:pt>
                <c:pt idx="7">
                  <c:v>0.11</c:v>
                </c:pt>
              </c:numCache>
            </c:numRef>
          </c:val>
          <c:extLst>
            <c:ext xmlns:c16="http://schemas.microsoft.com/office/drawing/2014/chart" uri="{C3380CC4-5D6E-409C-BE32-E72D297353CC}">
              <c16:uniqueId val="{00000001-455A-4687-A8D2-D1E21F8FE5C9}"/>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Sheet1!$C$2:$C$9</c:f>
              <c:numCache>
                <c:formatCode>0%</c:formatCode>
                <c:ptCount val="8"/>
                <c:pt idx="0">
                  <c:v>0.03</c:v>
                </c:pt>
                <c:pt idx="1">
                  <c:v>0.3</c:v>
                </c:pt>
                <c:pt idx="2">
                  <c:v>7.0000000000000007E-2</c:v>
                </c:pt>
                <c:pt idx="3">
                  <c:v>0.12</c:v>
                </c:pt>
                <c:pt idx="4">
                  <c:v>0.09</c:v>
                </c:pt>
                <c:pt idx="5">
                  <c:v>0.14000000000000001</c:v>
                </c:pt>
                <c:pt idx="6">
                  <c:v>0.13</c:v>
                </c:pt>
                <c:pt idx="7">
                  <c:v>0.12</c:v>
                </c:pt>
              </c:numCache>
            </c:numRef>
          </c:val>
          <c:extLst>
            <c:ext xmlns:c16="http://schemas.microsoft.com/office/drawing/2014/chart" uri="{C3380CC4-5D6E-409C-BE32-E72D297353CC}">
              <c16:uniqueId val="{00000002-455A-4687-A8D2-D1E21F8FE5C9}"/>
            </c:ext>
          </c:extLst>
        </c:ser>
        <c:ser>
          <c:idx val="2"/>
          <c:order val="2"/>
          <c:tx>
            <c:strRef>
              <c:f>Sheet1!$D$1</c:f>
              <c:strCache>
                <c:ptCount val="1"/>
                <c:pt idx="0">
                  <c:v>2021</c:v>
                </c:pt>
              </c:strCache>
            </c:strRef>
          </c:tx>
          <c:spPr>
            <a:solidFill>
              <a:srgbClr val="1F4E79"/>
            </a:solidFill>
            <a:ln>
              <a:noFill/>
            </a:ln>
            <a:effectLst/>
          </c:spPr>
          <c:invertIfNegative val="0"/>
          <c:dPt>
            <c:idx val="0"/>
            <c:invertIfNegative val="0"/>
            <c:bubble3D val="0"/>
            <c:extLst>
              <c:ext xmlns:c16="http://schemas.microsoft.com/office/drawing/2014/chart" uri="{C3380CC4-5D6E-409C-BE32-E72D297353CC}">
                <c16:uniqueId val="{00000000-39FE-4D8A-A324-0B3F755A9BF4}"/>
              </c:ext>
            </c:extLst>
          </c:dPt>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None</c:v>
                </c:pt>
                <c:pt idx="1">
                  <c:v>Seven days</c:v>
                </c:pt>
                <c:pt idx="2">
                  <c:v>Six days</c:v>
                </c:pt>
                <c:pt idx="3">
                  <c:v>Five days</c:v>
                </c:pt>
                <c:pt idx="4">
                  <c:v>Four days</c:v>
                </c:pt>
                <c:pt idx="5">
                  <c:v>Three days</c:v>
                </c:pt>
                <c:pt idx="6">
                  <c:v>Two days</c:v>
                </c:pt>
                <c:pt idx="7">
                  <c:v>One day</c:v>
                </c:pt>
              </c:strCache>
            </c:strRef>
          </c:cat>
          <c:val>
            <c:numRef>
              <c:f>Sheet1!$D$2:$D$9</c:f>
              <c:numCache>
                <c:formatCode>0%</c:formatCode>
                <c:ptCount val="8"/>
                <c:pt idx="0">
                  <c:v>7.0000000000000007E-2</c:v>
                </c:pt>
                <c:pt idx="1">
                  <c:v>0.23</c:v>
                </c:pt>
                <c:pt idx="2">
                  <c:v>0.05</c:v>
                </c:pt>
                <c:pt idx="3">
                  <c:v>0.12</c:v>
                </c:pt>
                <c:pt idx="4">
                  <c:v>0.09</c:v>
                </c:pt>
                <c:pt idx="5">
                  <c:v>0.13</c:v>
                </c:pt>
                <c:pt idx="6">
                  <c:v>0.14000000000000001</c:v>
                </c:pt>
                <c:pt idx="7">
                  <c:v>0.17</c:v>
                </c:pt>
              </c:numCache>
            </c:numRef>
          </c:val>
          <c:extLst>
            <c:ext xmlns:c16="http://schemas.microsoft.com/office/drawing/2014/chart" uri="{C3380CC4-5D6E-409C-BE32-E72D297353CC}">
              <c16:uniqueId val="{00000002-A7DD-415A-A0F3-25CC5B8667FA}"/>
            </c:ext>
          </c:extLst>
        </c:ser>
        <c:dLbls>
          <c:showLegendKey val="0"/>
          <c:showVal val="0"/>
          <c:showCatName val="0"/>
          <c:showSerName val="0"/>
          <c:showPercent val="0"/>
          <c:showBubbleSize val="0"/>
        </c:dLbls>
        <c:gapWidth val="80"/>
        <c:overlap val="-25"/>
        <c:axId val="417983632"/>
        <c:axId val="417987944"/>
      </c:barChart>
      <c:catAx>
        <c:axId val="4179836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7987944"/>
        <c:crosses val="autoZero"/>
        <c:auto val="1"/>
        <c:lblAlgn val="ctr"/>
        <c:lblOffset val="100"/>
        <c:noMultiLvlLbl val="0"/>
      </c:catAx>
      <c:valAx>
        <c:axId val="41798794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7983632"/>
        <c:crosses val="autoZero"/>
        <c:crossBetween val="between"/>
      </c:val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30898651112923"/>
          <c:y val="2.9956401320569089E-2"/>
          <c:w val="0.78162342831084086"/>
          <c:h val="0.79508813657888877"/>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Sheet1!$B$2:$B$8</c:f>
              <c:numCache>
                <c:formatCode>0%</c:formatCode>
                <c:ptCount val="7"/>
                <c:pt idx="0">
                  <c:v>0.11</c:v>
                </c:pt>
                <c:pt idx="1">
                  <c:v>0.2</c:v>
                </c:pt>
                <c:pt idx="2">
                  <c:v>0.31</c:v>
                </c:pt>
                <c:pt idx="3">
                  <c:v>0.45</c:v>
                </c:pt>
                <c:pt idx="4">
                  <c:v>0.46</c:v>
                </c:pt>
                <c:pt idx="5">
                  <c:v>0.51</c:v>
                </c:pt>
                <c:pt idx="6">
                  <c:v>0.67</c:v>
                </c:pt>
              </c:numCache>
            </c:numRef>
          </c:val>
          <c:extLst>
            <c:ext xmlns:c16="http://schemas.microsoft.com/office/drawing/2014/chart" uri="{C3380CC4-5D6E-409C-BE32-E72D297353CC}">
              <c16:uniqueId val="{00000000-7CBE-4FE0-BA5F-3F47FA187E3F}"/>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Sheet1!$C$2:$C$8</c:f>
              <c:numCache>
                <c:formatCode>0%</c:formatCode>
                <c:ptCount val="7"/>
                <c:pt idx="0">
                  <c:v>0.11</c:v>
                </c:pt>
                <c:pt idx="1">
                  <c:v>0.19</c:v>
                </c:pt>
                <c:pt idx="2">
                  <c:v>0.3</c:v>
                </c:pt>
                <c:pt idx="3">
                  <c:v>0.46</c:v>
                </c:pt>
                <c:pt idx="4">
                  <c:v>0.46</c:v>
                </c:pt>
                <c:pt idx="5">
                  <c:v>0.52</c:v>
                </c:pt>
                <c:pt idx="6">
                  <c:v>0.67</c:v>
                </c:pt>
              </c:numCache>
            </c:numRef>
          </c:val>
          <c:extLst>
            <c:ext xmlns:c16="http://schemas.microsoft.com/office/drawing/2014/chart" uri="{C3380CC4-5D6E-409C-BE32-E72D297353CC}">
              <c16:uniqueId val="{00000001-7CBE-4FE0-BA5F-3F47FA187E3F}"/>
            </c:ext>
          </c:extLst>
        </c:ser>
        <c:ser>
          <c:idx val="2"/>
          <c:order val="2"/>
          <c:tx>
            <c:strRef>
              <c:f>Sheet1!$D$1</c:f>
              <c:strCache>
                <c:ptCount val="1"/>
                <c:pt idx="0">
                  <c:v>2021</c:v>
                </c:pt>
              </c:strCache>
            </c:strRef>
          </c:tx>
          <c:spPr>
            <a:solidFill>
              <a:srgbClr val="1F4E79"/>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Sheet1!$D$2:$D$8</c:f>
              <c:numCache>
                <c:formatCode>0%</c:formatCode>
                <c:ptCount val="7"/>
                <c:pt idx="0">
                  <c:v>0.12</c:v>
                </c:pt>
                <c:pt idx="1">
                  <c:v>0.11</c:v>
                </c:pt>
                <c:pt idx="2">
                  <c:v>0.25</c:v>
                </c:pt>
                <c:pt idx="3">
                  <c:v>0.4</c:v>
                </c:pt>
                <c:pt idx="4">
                  <c:v>0.36</c:v>
                </c:pt>
                <c:pt idx="5">
                  <c:v>0.52</c:v>
                </c:pt>
                <c:pt idx="6">
                  <c:v>0.57999999999999996</c:v>
                </c:pt>
              </c:numCache>
            </c:numRef>
          </c:val>
          <c:extLst>
            <c:ext xmlns:c16="http://schemas.microsoft.com/office/drawing/2014/chart" uri="{C3380CC4-5D6E-409C-BE32-E72D297353CC}">
              <c16:uniqueId val="{00000002-7CBE-4FE0-BA5F-3F47FA187E3F}"/>
            </c:ext>
          </c:extLst>
        </c:ser>
        <c:dLbls>
          <c:dLblPos val="outEnd"/>
          <c:showLegendKey val="0"/>
          <c:showVal val="1"/>
          <c:showCatName val="0"/>
          <c:showSerName val="0"/>
          <c:showPercent val="0"/>
          <c:showBubbleSize val="0"/>
        </c:dLbls>
        <c:gapWidth val="80"/>
        <c:overlap val="-25"/>
        <c:axId val="416455872"/>
        <c:axId val="416456656"/>
      </c:barChart>
      <c:catAx>
        <c:axId val="416455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56656"/>
        <c:crosses val="autoZero"/>
        <c:auto val="1"/>
        <c:lblAlgn val="ctr"/>
        <c:lblOffset val="100"/>
        <c:noMultiLvlLbl val="0"/>
      </c:catAx>
      <c:valAx>
        <c:axId val="4164566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5872"/>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30898651112923"/>
          <c:y val="2.9956401320569089E-2"/>
          <c:w val="0.78162342831084086"/>
          <c:h val="0.79508813657888877"/>
        </c:manualLayout>
      </c:layout>
      <c:barChart>
        <c:barDir val="bar"/>
        <c:grouping val="clustered"/>
        <c:varyColors val="0"/>
        <c:ser>
          <c:idx val="0"/>
          <c:order val="0"/>
          <c:tx>
            <c:strRef>
              <c:f>Sheet1!$B$1</c:f>
              <c:strCache>
                <c:ptCount val="1"/>
                <c:pt idx="0">
                  <c:v>Year 4</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Sheet1!$B$2:$B$8</c:f>
              <c:numCache>
                <c:formatCode>0%</c:formatCode>
                <c:ptCount val="7"/>
                <c:pt idx="0">
                  <c:v>0.13</c:v>
                </c:pt>
                <c:pt idx="1">
                  <c:v>0.24</c:v>
                </c:pt>
                <c:pt idx="2">
                  <c:v>0.28000000000000003</c:v>
                </c:pt>
                <c:pt idx="3">
                  <c:v>0.41</c:v>
                </c:pt>
                <c:pt idx="4">
                  <c:v>0.42</c:v>
                </c:pt>
                <c:pt idx="5">
                  <c:v>0.51</c:v>
                </c:pt>
                <c:pt idx="6">
                  <c:v>0.63</c:v>
                </c:pt>
              </c:numCache>
            </c:numRef>
          </c:val>
          <c:extLst>
            <c:ext xmlns:c16="http://schemas.microsoft.com/office/drawing/2014/chart" uri="{C3380CC4-5D6E-409C-BE32-E72D297353CC}">
              <c16:uniqueId val="{00000000-7CBE-4FE0-BA5F-3F47FA187E3F}"/>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Sheet1!$C$2:$C$8</c:f>
              <c:numCache>
                <c:formatCode>0%</c:formatCode>
                <c:ptCount val="7"/>
                <c:pt idx="0">
                  <c:v>0.1</c:v>
                </c:pt>
                <c:pt idx="1">
                  <c:v>0.17</c:v>
                </c:pt>
                <c:pt idx="2">
                  <c:v>0.34</c:v>
                </c:pt>
                <c:pt idx="3">
                  <c:v>0.49</c:v>
                </c:pt>
                <c:pt idx="4">
                  <c:v>0.5</c:v>
                </c:pt>
                <c:pt idx="5">
                  <c:v>0.51</c:v>
                </c:pt>
                <c:pt idx="6">
                  <c:v>0.7</c:v>
                </c:pt>
              </c:numCache>
            </c:numRef>
          </c:val>
          <c:extLst>
            <c:ext xmlns:c16="http://schemas.microsoft.com/office/drawing/2014/chart" uri="{C3380CC4-5D6E-409C-BE32-E72D297353CC}">
              <c16:uniqueId val="{00000001-7CBE-4FE0-BA5F-3F47FA187E3F}"/>
            </c:ext>
          </c:extLst>
        </c:ser>
        <c:ser>
          <c:idx val="2"/>
          <c:order val="2"/>
          <c:tx>
            <c:strRef>
              <c:f>Sheet1!$D$1</c:f>
              <c:strCache>
                <c:ptCount val="1"/>
                <c:pt idx="0">
                  <c:v>All Pupils</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c:v>
                </c:pt>
                <c:pt idx="1">
                  <c:v>School clubs</c:v>
                </c:pt>
                <c:pt idx="2">
                  <c:v>Out of school clubs</c:v>
                </c:pt>
                <c:pt idx="3">
                  <c:v>By myself</c:v>
                </c:pt>
                <c:pt idx="4">
                  <c:v>Friends after school</c:v>
                </c:pt>
                <c:pt idx="5">
                  <c:v>Family</c:v>
                </c:pt>
                <c:pt idx="6">
                  <c:v>Friends during school</c:v>
                </c:pt>
              </c:strCache>
            </c:strRef>
          </c:cat>
          <c:val>
            <c:numRef>
              <c:f>Sheet1!$D$2:$D$8</c:f>
              <c:numCache>
                <c:formatCode>0%</c:formatCode>
                <c:ptCount val="7"/>
                <c:pt idx="0">
                  <c:v>0.11</c:v>
                </c:pt>
                <c:pt idx="1">
                  <c:v>0.2</c:v>
                </c:pt>
                <c:pt idx="2">
                  <c:v>0.31</c:v>
                </c:pt>
                <c:pt idx="3">
                  <c:v>0.45</c:v>
                </c:pt>
                <c:pt idx="4">
                  <c:v>0.46</c:v>
                </c:pt>
                <c:pt idx="5">
                  <c:v>0.51</c:v>
                </c:pt>
                <c:pt idx="6">
                  <c:v>0.67</c:v>
                </c:pt>
              </c:numCache>
            </c:numRef>
          </c:val>
          <c:extLst>
            <c:ext xmlns:c16="http://schemas.microsoft.com/office/drawing/2014/chart" uri="{C3380CC4-5D6E-409C-BE32-E72D297353CC}">
              <c16:uniqueId val="{00000002-7CBE-4FE0-BA5F-3F47FA187E3F}"/>
            </c:ext>
          </c:extLst>
        </c:ser>
        <c:dLbls>
          <c:dLblPos val="outEnd"/>
          <c:showLegendKey val="0"/>
          <c:showVal val="1"/>
          <c:showCatName val="0"/>
          <c:showSerName val="0"/>
          <c:showPercent val="0"/>
          <c:showBubbleSize val="0"/>
        </c:dLbls>
        <c:gapWidth val="80"/>
        <c:overlap val="-25"/>
        <c:axId val="416457048"/>
        <c:axId val="416461752"/>
      </c:barChart>
      <c:catAx>
        <c:axId val="416457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61752"/>
        <c:crosses val="autoZero"/>
        <c:auto val="1"/>
        <c:lblAlgn val="ctr"/>
        <c:lblOffset val="100"/>
        <c:noMultiLvlLbl val="0"/>
      </c:catAx>
      <c:valAx>
        <c:axId val="4164617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7048"/>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89257926949838"/>
          <c:y val="9.2490393220850911E-2"/>
          <c:w val="0.65933446625824976"/>
          <c:h val="0.78729094097203112"/>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Sheet1!$B$2:$B$6</c:f>
              <c:numCache>
                <c:formatCode>0%</c:formatCode>
                <c:ptCount val="5"/>
                <c:pt idx="0">
                  <c:v>0.15</c:v>
                </c:pt>
                <c:pt idx="1">
                  <c:v>0.19</c:v>
                </c:pt>
                <c:pt idx="2">
                  <c:v>0.23</c:v>
                </c:pt>
                <c:pt idx="3">
                  <c:v>0.25</c:v>
                </c:pt>
                <c:pt idx="4">
                  <c:v>0.28999999999999998</c:v>
                </c:pt>
              </c:numCache>
            </c:numRef>
          </c:val>
          <c:extLst>
            <c:ext xmlns:c16="http://schemas.microsoft.com/office/drawing/2014/chart" uri="{C3380CC4-5D6E-409C-BE32-E72D297353CC}">
              <c16:uniqueId val="{00000000-E1E2-4E55-8061-F087060AB417}"/>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Sheet1!$C$2:$C$6</c:f>
              <c:numCache>
                <c:formatCode>0%</c:formatCode>
                <c:ptCount val="5"/>
                <c:pt idx="0">
                  <c:v>0.17</c:v>
                </c:pt>
                <c:pt idx="1">
                  <c:v>0.2</c:v>
                </c:pt>
                <c:pt idx="2">
                  <c:v>0.23</c:v>
                </c:pt>
                <c:pt idx="3">
                  <c:v>0.27</c:v>
                </c:pt>
                <c:pt idx="4">
                  <c:v>0.31</c:v>
                </c:pt>
              </c:numCache>
            </c:numRef>
          </c:val>
          <c:extLst>
            <c:ext xmlns:c16="http://schemas.microsoft.com/office/drawing/2014/chart" uri="{C3380CC4-5D6E-409C-BE32-E72D297353CC}">
              <c16:uniqueId val="{00000001-E1E2-4E55-8061-F087060AB417}"/>
            </c:ext>
          </c:extLst>
        </c:ser>
        <c:ser>
          <c:idx val="2"/>
          <c:order val="2"/>
          <c:tx>
            <c:strRef>
              <c:f>Sheet1!$D$1</c:f>
              <c:strCache>
                <c:ptCount val="1"/>
                <c:pt idx="0">
                  <c:v>2021</c:v>
                </c:pt>
              </c:strCache>
            </c:strRef>
          </c:tx>
          <c:spPr>
            <a:solidFill>
              <a:schemeClr val="accent1">
                <a:lumMod val="50000"/>
              </a:schemeClr>
            </a:solidFill>
            <a:ln>
              <a:noFill/>
            </a:ln>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Your ability (being better or worse at lessons/sports/activities than other people)</c:v>
                </c:pt>
                <c:pt idx="1">
                  <c:v>The people you're friends with</c:v>
                </c:pt>
                <c:pt idx="2">
                  <c:v>I don't know why</c:v>
                </c:pt>
                <c:pt idx="3">
                  <c:v>Your size or weight</c:v>
                </c:pt>
                <c:pt idx="4">
                  <c:v>The way you look</c:v>
                </c:pt>
              </c:strCache>
            </c:strRef>
          </c:cat>
          <c:val>
            <c:numRef>
              <c:f>Sheet1!$D$2:$D$6</c:f>
              <c:numCache>
                <c:formatCode>0%</c:formatCode>
                <c:ptCount val="5"/>
                <c:pt idx="0">
                  <c:v>0.17</c:v>
                </c:pt>
                <c:pt idx="1">
                  <c:v>0.19</c:v>
                </c:pt>
                <c:pt idx="2">
                  <c:v>0.21</c:v>
                </c:pt>
                <c:pt idx="3">
                  <c:v>0.28999999999999998</c:v>
                </c:pt>
                <c:pt idx="4">
                  <c:v>0.3</c:v>
                </c:pt>
              </c:numCache>
            </c:numRef>
          </c:val>
          <c:extLst>
            <c:ext xmlns:c16="http://schemas.microsoft.com/office/drawing/2014/chart" uri="{C3380CC4-5D6E-409C-BE32-E72D297353CC}">
              <c16:uniqueId val="{00000001-0B87-4169-B41E-EBCF7C1185FB}"/>
            </c:ext>
          </c:extLst>
        </c:ser>
        <c:dLbls>
          <c:dLblPos val="outEnd"/>
          <c:showLegendKey val="0"/>
          <c:showVal val="1"/>
          <c:showCatName val="0"/>
          <c:showSerName val="0"/>
          <c:showPercent val="0"/>
          <c:showBubbleSize val="0"/>
        </c:dLbls>
        <c:gapWidth val="80"/>
        <c:overlap val="-25"/>
        <c:axId val="414179776"/>
        <c:axId val="414180952"/>
        <c:extLst/>
      </c:barChart>
      <c:catAx>
        <c:axId val="4141797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0952"/>
        <c:crosses val="autoZero"/>
        <c:auto val="1"/>
        <c:lblAlgn val="ctr"/>
        <c:lblOffset val="100"/>
        <c:noMultiLvlLbl val="0"/>
      </c:catAx>
      <c:valAx>
        <c:axId val="41418095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4179776"/>
        <c:crosses val="autoZero"/>
        <c:crossBetween val="between"/>
      </c:valAx>
      <c:spPr>
        <a:noFill/>
        <a:ln>
          <a:noFill/>
        </a:ln>
        <a:effectLst/>
      </c:spPr>
    </c:plotArea>
    <c:legend>
      <c:legendPos val="b"/>
      <c:layout>
        <c:manualLayout>
          <c:xMode val="edge"/>
          <c:yMode val="edge"/>
          <c:x val="0.36852323200993675"/>
          <c:y val="0.88428003725115545"/>
          <c:w val="0.25836255115604251"/>
          <c:h val="9.0288731453014304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Sheet1!$B$2:$B$5</c:f>
              <c:numCache>
                <c:formatCode>0%</c:formatCode>
                <c:ptCount val="4"/>
                <c:pt idx="0">
                  <c:v>0.16</c:v>
                </c:pt>
                <c:pt idx="1">
                  <c:v>0.09</c:v>
                </c:pt>
                <c:pt idx="2">
                  <c:v>0.33</c:v>
                </c:pt>
                <c:pt idx="3">
                  <c:v>0.42</c:v>
                </c:pt>
              </c:numCache>
            </c:numRef>
          </c:val>
          <c:extLst>
            <c:ext xmlns:c16="http://schemas.microsoft.com/office/drawing/2014/chart" uri="{C3380CC4-5D6E-409C-BE32-E72D297353CC}">
              <c16:uniqueId val="{00000008-DFEE-4473-81D2-23E93F41CFE2}"/>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Sheet1!$C$2:$C$5</c:f>
              <c:numCache>
                <c:formatCode>0%</c:formatCode>
                <c:ptCount val="4"/>
                <c:pt idx="0">
                  <c:v>0.18</c:v>
                </c:pt>
                <c:pt idx="1">
                  <c:v>0.08</c:v>
                </c:pt>
                <c:pt idx="2">
                  <c:v>0.3</c:v>
                </c:pt>
                <c:pt idx="3">
                  <c:v>0.44</c:v>
                </c:pt>
              </c:numCache>
            </c:numRef>
          </c:val>
          <c:extLst>
            <c:ext xmlns:c16="http://schemas.microsoft.com/office/drawing/2014/chart" uri="{C3380CC4-5D6E-409C-BE32-E72D297353CC}">
              <c16:uniqueId val="{00000009-DFEE-4473-81D2-23E93F41CFE2}"/>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41CC-40F6-8AD5-BD7927F5B706}"/>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41CC-40F6-8AD5-BD7927F5B706}"/>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41CC-40F6-8AD5-BD7927F5B706}"/>
              </c:ext>
            </c:extLst>
          </c:dPt>
          <c:dPt>
            <c:idx val="3"/>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7-41CC-40F6-8AD5-BD7927F5B706}"/>
              </c:ext>
            </c:extLst>
          </c:dPt>
          <c:dLbls>
            <c:spPr>
              <a:noFill/>
              <a:ln>
                <a:noFill/>
              </a:ln>
              <a:effectLst/>
            </c:spPr>
            <c:txPr>
              <a:bodyPr rot="0" spcFirstLastPara="1" vertOverflow="clip" horzOverflow="clip" vert="horz" wrap="square" lIns="38100" tIns="19050" rIns="38100" bIns="19050" anchor="ctr" anchorCtr="1">
                <a:spAutoFit/>
              </a:bodyPr>
              <a:lstStyle/>
              <a:p>
                <a:pPr>
                  <a:defRPr sz="105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know</c:v>
                </c:pt>
                <c:pt idx="1">
                  <c:v>Less than 30 minutes</c:v>
                </c:pt>
                <c:pt idx="2">
                  <c:v>30 minutes to 1 hour</c:v>
                </c:pt>
                <c:pt idx="3">
                  <c:v>More than 1 hour</c:v>
                </c:pt>
              </c:strCache>
            </c:strRef>
          </c:cat>
          <c:val>
            <c:numRef>
              <c:f>Sheet1!$D$2:$D$5</c:f>
              <c:numCache>
                <c:formatCode>0%</c:formatCode>
                <c:ptCount val="4"/>
                <c:pt idx="0">
                  <c:v>0.18</c:v>
                </c:pt>
                <c:pt idx="1">
                  <c:v>0.1</c:v>
                </c:pt>
                <c:pt idx="2">
                  <c:v>0.34</c:v>
                </c:pt>
                <c:pt idx="3">
                  <c:v>0.39</c:v>
                </c:pt>
              </c:numCache>
            </c:numRef>
          </c:val>
          <c:extLst>
            <c:ext xmlns:c16="http://schemas.microsoft.com/office/drawing/2014/chart" uri="{C3380CC4-5D6E-409C-BE32-E72D297353CC}">
              <c16:uniqueId val="{00000009-8C95-41FD-955A-4CC3B0ECBEE6}"/>
            </c:ext>
          </c:extLst>
        </c:ser>
        <c:dLbls>
          <c:showLegendKey val="0"/>
          <c:showVal val="0"/>
          <c:showCatName val="0"/>
          <c:showSerName val="0"/>
          <c:showPercent val="0"/>
          <c:showBubbleSize val="0"/>
        </c:dLbls>
        <c:gapWidth val="80"/>
        <c:overlap val="-25"/>
        <c:axId val="417981672"/>
        <c:axId val="417984416"/>
      </c:barChart>
      <c:valAx>
        <c:axId val="417984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7981672"/>
        <c:crosses val="autoZero"/>
        <c:crossBetween val="between"/>
      </c:valAx>
      <c:catAx>
        <c:axId val="4179816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7984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Sheet1!$B$2:$B$4</c:f>
              <c:numCache>
                <c:formatCode>0%</c:formatCode>
                <c:ptCount val="3"/>
                <c:pt idx="0">
                  <c:v>0.43</c:v>
                </c:pt>
                <c:pt idx="1">
                  <c:v>0.06</c:v>
                </c:pt>
                <c:pt idx="2">
                  <c:v>0.51</c:v>
                </c:pt>
              </c:numCache>
            </c:numRef>
          </c:val>
          <c:extLst>
            <c:ext xmlns:c16="http://schemas.microsoft.com/office/drawing/2014/chart" uri="{C3380CC4-5D6E-409C-BE32-E72D297353CC}">
              <c16:uniqueId val="{00000006-16B2-431B-BC90-0997B9BE5D6B}"/>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dLbl>
              <c:idx val="1"/>
              <c:layout>
                <c:manualLayout>
                  <c:x val="-6.855473620988107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29-4E48-80A6-74E34E0B63D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Sheet1!$C$2:$C$4</c:f>
              <c:numCache>
                <c:formatCode>0%</c:formatCode>
                <c:ptCount val="3"/>
                <c:pt idx="0">
                  <c:v>0.39</c:v>
                </c:pt>
                <c:pt idx="1">
                  <c:v>0.05</c:v>
                </c:pt>
                <c:pt idx="2">
                  <c:v>0.55000000000000004</c:v>
                </c:pt>
              </c:numCache>
            </c:numRef>
          </c:val>
          <c:extLst>
            <c:ext xmlns:c16="http://schemas.microsoft.com/office/drawing/2014/chart" uri="{C3380CC4-5D6E-409C-BE32-E72D297353CC}">
              <c16:uniqueId val="{00000007-16B2-431B-BC90-0997B9BE5D6B}"/>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1833-47E3-87B7-5267C07C661F}"/>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1833-47E3-87B7-5267C07C661F}"/>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1833-47E3-87B7-5267C07C661F}"/>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Sheet1!$D$2:$D$4</c:f>
              <c:numCache>
                <c:formatCode>0%</c:formatCode>
                <c:ptCount val="3"/>
                <c:pt idx="0">
                  <c:v>0.41</c:v>
                </c:pt>
                <c:pt idx="1">
                  <c:v>7.0000000000000007E-2</c:v>
                </c:pt>
                <c:pt idx="2">
                  <c:v>0.53</c:v>
                </c:pt>
              </c:numCache>
            </c:numRef>
          </c:val>
          <c:extLst>
            <c:ext xmlns:c16="http://schemas.microsoft.com/office/drawing/2014/chart" uri="{C3380CC4-5D6E-409C-BE32-E72D297353CC}">
              <c16:uniqueId val="{00000007-796E-42EA-A68A-3FAB19ED9A1D}"/>
            </c:ext>
          </c:extLst>
        </c:ser>
        <c:dLbls>
          <c:showLegendKey val="0"/>
          <c:showVal val="0"/>
          <c:showCatName val="0"/>
          <c:showSerName val="0"/>
          <c:showPercent val="0"/>
          <c:showBubbleSize val="0"/>
        </c:dLbls>
        <c:gapWidth val="80"/>
        <c:overlap val="-25"/>
        <c:axId val="411249776"/>
        <c:axId val="411250560"/>
      </c:barChart>
      <c:catAx>
        <c:axId val="4112497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1250560"/>
        <c:crosses val="autoZero"/>
        <c:auto val="1"/>
        <c:lblAlgn val="ctr"/>
        <c:lblOffset val="100"/>
        <c:noMultiLvlLbl val="0"/>
      </c:catAx>
      <c:valAx>
        <c:axId val="411250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124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76891481180076"/>
          <c:y val="3.2990085633175799E-2"/>
          <c:w val="0.70568443873200615"/>
          <c:h val="0.82334384158259644"/>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dLbl>
              <c:idx val="0"/>
              <c:layout>
                <c:manualLayout>
                  <c:x val="-4.2818409642042234E-2"/>
                  <c:y val="-6.26058322015809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C3B-4956-9824-2C72E45C4909}"/>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Sheet1!$B$2:$B$5</c:f>
              <c:numCache>
                <c:formatCode>0%</c:formatCode>
                <c:ptCount val="4"/>
                <c:pt idx="0">
                  <c:v>0.03</c:v>
                </c:pt>
                <c:pt idx="1">
                  <c:v>0.14000000000000001</c:v>
                </c:pt>
                <c:pt idx="2">
                  <c:v>0.34</c:v>
                </c:pt>
                <c:pt idx="3">
                  <c:v>0.49</c:v>
                </c:pt>
              </c:numCache>
            </c:numRef>
          </c:val>
          <c:extLst>
            <c:ext xmlns:c16="http://schemas.microsoft.com/office/drawing/2014/chart" uri="{C3380CC4-5D6E-409C-BE32-E72D297353CC}">
              <c16:uniqueId val="{00000008-30E7-4BC2-9A3A-1B7F40ECD6B1}"/>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dLbl>
              <c:idx val="0"/>
              <c:layout>
                <c:manualLayout>
                  <c:x val="-5.0150516013942825E-2"/>
                  <c:y val="-3.13029161007904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3B-4956-9824-2C72E45C4909}"/>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Sheet1!$C$2:$C$5</c:f>
              <c:numCache>
                <c:formatCode>0%</c:formatCode>
                <c:ptCount val="4"/>
                <c:pt idx="0">
                  <c:v>3.83693045563549E-2</c:v>
                </c:pt>
                <c:pt idx="1">
                  <c:v>0.14148681055155901</c:v>
                </c:pt>
                <c:pt idx="2">
                  <c:v>0.33493205435651502</c:v>
                </c:pt>
                <c:pt idx="3">
                  <c:v>0.48521183053557199</c:v>
                </c:pt>
              </c:numCache>
            </c:numRef>
          </c:val>
          <c:extLst>
            <c:ext xmlns:c16="http://schemas.microsoft.com/office/drawing/2014/chart" uri="{C3380CC4-5D6E-409C-BE32-E72D297353CC}">
              <c16:uniqueId val="{00000009-30E7-4BC2-9A3A-1B7F40ECD6B1}"/>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FA34-425F-B274-0204D9A4124B}"/>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FA34-425F-B274-0204D9A4124B}"/>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FA34-425F-B274-0204D9A4124B}"/>
              </c:ext>
            </c:extLst>
          </c:dPt>
          <c:dPt>
            <c:idx val="3"/>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7-FA34-425F-B274-0204D9A4124B}"/>
              </c:ext>
            </c:extLst>
          </c:dPt>
          <c:dLbls>
            <c:dLbl>
              <c:idx val="0"/>
              <c:layout>
                <c:manualLayout>
                  <c:x val="-4.532981130672578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34-425F-B274-0204D9A4124B}"/>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at all</c:v>
                </c:pt>
                <c:pt idx="1">
                  <c:v>A little</c:v>
                </c:pt>
                <c:pt idx="2">
                  <c:v>Quite a lot</c:v>
                </c:pt>
                <c:pt idx="3">
                  <c:v>A lot</c:v>
                </c:pt>
              </c:strCache>
            </c:strRef>
          </c:cat>
          <c:val>
            <c:numRef>
              <c:f>Sheet1!$D$2:$D$5</c:f>
              <c:numCache>
                <c:formatCode>0%</c:formatCode>
                <c:ptCount val="4"/>
                <c:pt idx="0">
                  <c:v>0.03</c:v>
                </c:pt>
                <c:pt idx="1">
                  <c:v>0.17</c:v>
                </c:pt>
                <c:pt idx="2">
                  <c:v>0.38</c:v>
                </c:pt>
                <c:pt idx="3">
                  <c:v>0.42</c:v>
                </c:pt>
              </c:numCache>
            </c:numRef>
          </c:val>
          <c:extLst>
            <c:ext xmlns:c16="http://schemas.microsoft.com/office/drawing/2014/chart" uri="{C3380CC4-5D6E-409C-BE32-E72D297353CC}">
              <c16:uniqueId val="{00000009-558F-43A3-99A3-35C38A33DE90}"/>
            </c:ext>
          </c:extLst>
        </c:ser>
        <c:dLbls>
          <c:dLblPos val="outEnd"/>
          <c:showLegendKey val="0"/>
          <c:showVal val="1"/>
          <c:showCatName val="0"/>
          <c:showSerName val="0"/>
          <c:showPercent val="0"/>
          <c:showBubbleSize val="0"/>
        </c:dLbls>
        <c:gapWidth val="80"/>
        <c:overlap val="-25"/>
        <c:axId val="467242432"/>
        <c:axId val="467243216"/>
        <c:extLst/>
      </c:barChart>
      <c:valAx>
        <c:axId val="4672432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467242432"/>
        <c:crosses val="autoZero"/>
        <c:crossBetween val="between"/>
      </c:valAx>
      <c:catAx>
        <c:axId val="4672424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4672432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sz="1000">
          <a:latin typeface="+mn-lt"/>
          <a:cs typeface="DINPro" panose="020B0504020101020102"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38115319398618"/>
          <c:y val="3.0692359015457533E-2"/>
          <c:w val="0.66477927662804315"/>
          <c:h val="0.84377421949665643"/>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Sheet1!$B$2:$B$9</c:f>
              <c:numCache>
                <c:formatCode>0%</c:formatCode>
                <c:ptCount val="8"/>
                <c:pt idx="0">
                  <c:v>0.1</c:v>
                </c:pt>
                <c:pt idx="1">
                  <c:v>0.15</c:v>
                </c:pt>
                <c:pt idx="2">
                  <c:v>0.25</c:v>
                </c:pt>
                <c:pt idx="3">
                  <c:v>0.28000000000000003</c:v>
                </c:pt>
                <c:pt idx="4">
                  <c:v>0.3</c:v>
                </c:pt>
                <c:pt idx="5">
                  <c:v>0.34</c:v>
                </c:pt>
                <c:pt idx="6">
                  <c:v>0.38</c:v>
                </c:pt>
                <c:pt idx="7">
                  <c:v>0.51</c:v>
                </c:pt>
              </c:numCache>
            </c:numRef>
          </c:val>
          <c:extLst>
            <c:ext xmlns:c16="http://schemas.microsoft.com/office/drawing/2014/chart" uri="{C3380CC4-5D6E-409C-BE32-E72D297353CC}">
              <c16:uniqueId val="{00000000-C293-4D85-8A77-96B0A7646BB9}"/>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Sheet1!$C$2:$C$9</c:f>
              <c:numCache>
                <c:formatCode>0%</c:formatCode>
                <c:ptCount val="8"/>
                <c:pt idx="0">
                  <c:v>0.08</c:v>
                </c:pt>
                <c:pt idx="1">
                  <c:v>0.18</c:v>
                </c:pt>
                <c:pt idx="2">
                  <c:v>0.21</c:v>
                </c:pt>
                <c:pt idx="3">
                  <c:v>0.28000000000000003</c:v>
                </c:pt>
                <c:pt idx="4">
                  <c:v>0.32</c:v>
                </c:pt>
                <c:pt idx="5">
                  <c:v>0.39</c:v>
                </c:pt>
                <c:pt idx="6">
                  <c:v>0.35</c:v>
                </c:pt>
                <c:pt idx="7">
                  <c:v>0.53</c:v>
                </c:pt>
              </c:numCache>
            </c:numRef>
          </c:val>
          <c:extLst>
            <c:ext xmlns:c16="http://schemas.microsoft.com/office/drawing/2014/chart" uri="{C3380CC4-5D6E-409C-BE32-E72D297353CC}">
              <c16:uniqueId val="{00000001-C293-4D85-8A77-96B0A7646BB9}"/>
            </c:ext>
          </c:extLst>
        </c:ser>
        <c:ser>
          <c:idx val="2"/>
          <c:order val="2"/>
          <c:tx>
            <c:strRef>
              <c:f>Sheet1!$D$1</c:f>
              <c:strCache>
                <c:ptCount val="1"/>
                <c:pt idx="0">
                  <c:v>2021</c:v>
                </c:pt>
              </c:strCache>
            </c:strRef>
          </c:tx>
          <c:spPr>
            <a:solidFill>
              <a:srgbClr val="1F4E7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Sheet1!$D$2:$D$9</c:f>
              <c:numCache>
                <c:formatCode>0%</c:formatCode>
                <c:ptCount val="8"/>
                <c:pt idx="0">
                  <c:v>0.1</c:v>
                </c:pt>
                <c:pt idx="1">
                  <c:v>0.16</c:v>
                </c:pt>
                <c:pt idx="2">
                  <c:v>0.22</c:v>
                </c:pt>
                <c:pt idx="3">
                  <c:v>0.27</c:v>
                </c:pt>
                <c:pt idx="4">
                  <c:v>0.27</c:v>
                </c:pt>
                <c:pt idx="5">
                  <c:v>0.33</c:v>
                </c:pt>
                <c:pt idx="6">
                  <c:v>0.35</c:v>
                </c:pt>
                <c:pt idx="7">
                  <c:v>0.45</c:v>
                </c:pt>
              </c:numCache>
            </c:numRef>
          </c:val>
          <c:extLst>
            <c:ext xmlns:c16="http://schemas.microsoft.com/office/drawing/2014/chart" uri="{C3380CC4-5D6E-409C-BE32-E72D297353CC}">
              <c16:uniqueId val="{00000002-C293-4D85-8A77-96B0A7646BB9}"/>
            </c:ext>
          </c:extLst>
        </c:ser>
        <c:dLbls>
          <c:dLblPos val="outEnd"/>
          <c:showLegendKey val="0"/>
          <c:showVal val="1"/>
          <c:showCatName val="0"/>
          <c:showSerName val="0"/>
          <c:showPercent val="0"/>
          <c:showBubbleSize val="0"/>
        </c:dLbls>
        <c:gapWidth val="80"/>
        <c:overlap val="-25"/>
        <c:axId val="467683200"/>
        <c:axId val="467683984"/>
      </c:barChart>
      <c:catAx>
        <c:axId val="4676832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467683984"/>
        <c:crosses val="autoZero"/>
        <c:auto val="1"/>
        <c:lblAlgn val="ctr"/>
        <c:lblOffset val="100"/>
        <c:noMultiLvlLbl val="0"/>
      </c:catAx>
      <c:valAx>
        <c:axId val="467683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768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latin typeface="DINPro" panose="020B0504020101020102" pitchFamily="34" charset="0"/>
          <a:cs typeface="DINPro" panose="020B0504020101020102"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Year 4</c:v>
                </c:pt>
              </c:strCache>
            </c:strRef>
          </c:tx>
          <c:spPr>
            <a:solidFill>
              <a:srgbClr val="00A79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Sheet1!$B$2:$B$9</c:f>
              <c:numCache>
                <c:formatCode>0%</c:formatCode>
                <c:ptCount val="8"/>
                <c:pt idx="0">
                  <c:v>0.1</c:v>
                </c:pt>
                <c:pt idx="1">
                  <c:v>0.17</c:v>
                </c:pt>
                <c:pt idx="2">
                  <c:v>0.21</c:v>
                </c:pt>
                <c:pt idx="3">
                  <c:v>0.21</c:v>
                </c:pt>
                <c:pt idx="4">
                  <c:v>0.23</c:v>
                </c:pt>
                <c:pt idx="5">
                  <c:v>0.28999999999999998</c:v>
                </c:pt>
                <c:pt idx="6">
                  <c:v>0.35</c:v>
                </c:pt>
                <c:pt idx="7">
                  <c:v>0.5</c:v>
                </c:pt>
              </c:numCache>
            </c:numRef>
          </c:val>
          <c:extLst>
            <c:ext xmlns:c16="http://schemas.microsoft.com/office/drawing/2014/chart" uri="{C3380CC4-5D6E-409C-BE32-E72D297353CC}">
              <c16:uniqueId val="{00000000-C293-4D85-8A77-96B0A7646BB9}"/>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Sheet1!$C$2:$C$9</c:f>
              <c:numCache>
                <c:formatCode>0%</c:formatCode>
                <c:ptCount val="8"/>
                <c:pt idx="0">
                  <c:v>0.09</c:v>
                </c:pt>
                <c:pt idx="1">
                  <c:v>0.13</c:v>
                </c:pt>
                <c:pt idx="2">
                  <c:v>0.28000000000000003</c:v>
                </c:pt>
                <c:pt idx="3">
                  <c:v>0.34</c:v>
                </c:pt>
                <c:pt idx="4">
                  <c:v>0.36</c:v>
                </c:pt>
                <c:pt idx="5">
                  <c:v>0.38</c:v>
                </c:pt>
                <c:pt idx="6">
                  <c:v>0.42</c:v>
                </c:pt>
                <c:pt idx="7">
                  <c:v>0.51</c:v>
                </c:pt>
              </c:numCache>
            </c:numRef>
          </c:val>
          <c:extLst>
            <c:ext xmlns:c16="http://schemas.microsoft.com/office/drawing/2014/chart" uri="{C3380CC4-5D6E-409C-BE32-E72D297353CC}">
              <c16:uniqueId val="{00000001-C293-4D85-8A77-96B0A7646BB9}"/>
            </c:ext>
          </c:extLst>
        </c:ser>
        <c:ser>
          <c:idx val="2"/>
          <c:order val="2"/>
          <c:tx>
            <c:strRef>
              <c:f>Sheet1!$D$1</c:f>
              <c:strCache>
                <c:ptCount val="1"/>
                <c:pt idx="0">
                  <c:v>All pupils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Something else</c:v>
                </c:pt>
                <c:pt idx="1">
                  <c:v>Changing into different clothes</c:v>
                </c:pt>
                <c:pt idx="2">
                  <c:v>Having to be competitive</c:v>
                </c:pt>
                <c:pt idx="3">
                  <c:v>I feel shy about my body</c:v>
                </c:pt>
                <c:pt idx="4">
                  <c:v>Being outdoors in bad weather or when it's cold</c:v>
                </c:pt>
                <c:pt idx="5">
                  <c:v>Not very good at it</c:v>
                </c:pt>
                <c:pt idx="6">
                  <c:v>Just prefer to do other things</c:v>
                </c:pt>
                <c:pt idx="7">
                  <c:v>Getting hot and tired</c:v>
                </c:pt>
              </c:strCache>
            </c:strRef>
          </c:cat>
          <c:val>
            <c:numRef>
              <c:f>Sheet1!$D$2:$D$9</c:f>
              <c:numCache>
                <c:formatCode>0%</c:formatCode>
                <c:ptCount val="8"/>
                <c:pt idx="0">
                  <c:v>0.1</c:v>
                </c:pt>
                <c:pt idx="1">
                  <c:v>0.15</c:v>
                </c:pt>
                <c:pt idx="2">
                  <c:v>0.25</c:v>
                </c:pt>
                <c:pt idx="3">
                  <c:v>0.28000000000000003</c:v>
                </c:pt>
                <c:pt idx="4">
                  <c:v>0.3</c:v>
                </c:pt>
                <c:pt idx="5">
                  <c:v>0.34</c:v>
                </c:pt>
                <c:pt idx="6">
                  <c:v>0.38</c:v>
                </c:pt>
                <c:pt idx="7">
                  <c:v>0.51</c:v>
                </c:pt>
              </c:numCache>
            </c:numRef>
          </c:val>
          <c:extLst>
            <c:ext xmlns:c16="http://schemas.microsoft.com/office/drawing/2014/chart" uri="{C3380CC4-5D6E-409C-BE32-E72D297353CC}">
              <c16:uniqueId val="{00000002-C293-4D85-8A77-96B0A7646BB9}"/>
            </c:ext>
          </c:extLst>
        </c:ser>
        <c:dLbls>
          <c:dLblPos val="outEnd"/>
          <c:showLegendKey val="0"/>
          <c:showVal val="1"/>
          <c:showCatName val="0"/>
          <c:showSerName val="0"/>
          <c:showPercent val="0"/>
          <c:showBubbleSize val="0"/>
        </c:dLbls>
        <c:gapWidth val="80"/>
        <c:overlap val="-25"/>
        <c:axId val="468465816"/>
        <c:axId val="468465424"/>
      </c:barChart>
      <c:catAx>
        <c:axId val="468465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468465424"/>
        <c:crosses val="autoZero"/>
        <c:auto val="1"/>
        <c:lblAlgn val="ctr"/>
        <c:lblOffset val="100"/>
        <c:noMultiLvlLbl val="0"/>
      </c:catAx>
      <c:valAx>
        <c:axId val="468465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DINPro" panose="020B0504020101020102" pitchFamily="34" charset="0"/>
              </a:defRPr>
            </a:pPr>
            <a:endParaRPr lang="en-US"/>
          </a:p>
        </c:txPr>
        <c:crossAx val="468465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legend>
    <c:plotVisOnly val="1"/>
    <c:dispBlanksAs val="gap"/>
    <c:showDLblsOverMax val="0"/>
  </c:chart>
  <c:spPr>
    <a:noFill/>
    <a:ln>
      <a:noFill/>
    </a:ln>
    <a:effectLst/>
  </c:spPr>
  <c:txPr>
    <a:bodyPr/>
    <a:lstStyle/>
    <a:p>
      <a:pPr>
        <a:defRPr>
          <a:latin typeface="DINPro" panose="020B0504020101020102" pitchFamily="34" charset="0"/>
          <a:cs typeface="DINPro" panose="020B0504020101020102"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34999999999999"/>
          <c:y val="1.4525492969663578E-2"/>
          <c:w val="0.67970204678362578"/>
          <c:h val="0.81945833541245883"/>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A8-4A0F-BFA8-43C4578CE42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Sheet1!$B$2:$B$4</c:f>
              <c:numCache>
                <c:formatCode>0%</c:formatCode>
                <c:ptCount val="3"/>
                <c:pt idx="0">
                  <c:v>0.16</c:v>
                </c:pt>
                <c:pt idx="1">
                  <c:v>0.04</c:v>
                </c:pt>
                <c:pt idx="2">
                  <c:v>0.8</c:v>
                </c:pt>
              </c:numCache>
            </c:numRef>
          </c:val>
          <c:extLst>
            <c:ext xmlns:c16="http://schemas.microsoft.com/office/drawing/2014/chart" uri="{C3380CC4-5D6E-409C-BE32-E72D297353CC}">
              <c16:uniqueId val="{00000006-B85F-4490-B9FD-1B16046FEFBA}"/>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36-4705-A29C-75286D22094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Sheet1!$C$2:$C$4</c:f>
              <c:numCache>
                <c:formatCode>0%</c:formatCode>
                <c:ptCount val="3"/>
                <c:pt idx="0">
                  <c:v>0.16</c:v>
                </c:pt>
                <c:pt idx="1">
                  <c:v>0.04</c:v>
                </c:pt>
                <c:pt idx="2">
                  <c:v>0.8</c:v>
                </c:pt>
              </c:numCache>
            </c:numRef>
          </c:val>
          <c:extLst>
            <c:ext xmlns:c16="http://schemas.microsoft.com/office/drawing/2014/chart" uri="{C3380CC4-5D6E-409C-BE32-E72D297353CC}">
              <c16:uniqueId val="{00000008-B85F-4490-B9FD-1B16046FEFBA}"/>
            </c:ext>
          </c:extLst>
        </c:ser>
        <c:ser>
          <c:idx val="2"/>
          <c:order val="2"/>
          <c:tx>
            <c:strRef>
              <c:f>Sheet1!$D$1</c:f>
              <c:strCache>
                <c:ptCount val="1"/>
                <c:pt idx="0">
                  <c:v>2021</c:v>
                </c:pt>
              </c:strCache>
            </c:strRef>
          </c:tx>
          <c:spPr>
            <a:solidFill>
              <a:schemeClr val="accent1">
                <a:lumMod val="50000"/>
              </a:schemeClr>
            </a:solidFill>
            <a:ln w="19050">
              <a:solidFill>
                <a:schemeClr val="lt1"/>
              </a:solid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2D0F-460D-A421-04E826589526}"/>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6-5279-458B-A24C-A9B0C41649B3}"/>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2D0F-460D-A421-04E826589526}"/>
              </c:ext>
            </c:extLst>
          </c:dPt>
          <c:dLbls>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79-458B-A24C-A9B0C41649B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Sometimes</c:v>
                </c:pt>
                <c:pt idx="1">
                  <c:v>No</c:v>
                </c:pt>
                <c:pt idx="2">
                  <c:v>Yes</c:v>
                </c:pt>
              </c:strCache>
            </c:strRef>
          </c:cat>
          <c:val>
            <c:numRef>
              <c:f>Sheet1!$D$2:$D$4</c:f>
              <c:numCache>
                <c:formatCode>0%</c:formatCode>
                <c:ptCount val="3"/>
                <c:pt idx="0">
                  <c:v>0.18</c:v>
                </c:pt>
                <c:pt idx="1">
                  <c:v>0.05</c:v>
                </c:pt>
                <c:pt idx="2">
                  <c:v>0.77</c:v>
                </c:pt>
              </c:numCache>
            </c:numRef>
          </c:val>
          <c:extLst>
            <c:ext xmlns:c16="http://schemas.microsoft.com/office/drawing/2014/chart" uri="{C3380CC4-5D6E-409C-BE32-E72D297353CC}">
              <c16:uniqueId val="{00000007-4517-4A9C-94A6-24F168DC4F9F}"/>
            </c:ext>
          </c:extLst>
        </c:ser>
        <c:dLbls>
          <c:showLegendKey val="0"/>
          <c:showVal val="0"/>
          <c:showCatName val="0"/>
          <c:showSerName val="0"/>
          <c:showPercent val="0"/>
          <c:showBubbleSize val="0"/>
        </c:dLbls>
        <c:gapWidth val="100"/>
        <c:overlap val="-25"/>
        <c:axId val="468460720"/>
        <c:axId val="468467776"/>
      </c:barChart>
      <c:valAx>
        <c:axId val="468467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0720"/>
        <c:crosses val="autoZero"/>
        <c:crossBetween val="between"/>
      </c:valAx>
      <c:catAx>
        <c:axId val="4684607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77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0.16</c:v>
                </c:pt>
                <c:pt idx="1">
                  <c:v>0.55000000000000004</c:v>
                </c:pt>
                <c:pt idx="2">
                  <c:v>0.28999999999999998</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0.14000000000000001</c:v>
                </c:pt>
                <c:pt idx="1">
                  <c:v>0.56000000000000005</c:v>
                </c:pt>
                <c:pt idx="2">
                  <c:v>0.3</c:v>
                </c:pt>
              </c:numCache>
            </c:numRef>
          </c:val>
          <c:extLst>
            <c:ext xmlns:c16="http://schemas.microsoft.com/office/drawing/2014/chart" uri="{C3380CC4-5D6E-409C-BE32-E72D297353CC}">
              <c16:uniqueId val="{00000001-D819-40FF-AABD-264905557CDF}"/>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0.13</c:v>
                </c:pt>
                <c:pt idx="1">
                  <c:v>0.57999999999999996</c:v>
                </c:pt>
                <c:pt idx="2">
                  <c:v>0.28999999999999998</c:v>
                </c:pt>
              </c:numCache>
            </c:numRef>
          </c:val>
          <c:extLst>
            <c:ext xmlns:c16="http://schemas.microsoft.com/office/drawing/2014/chart" uri="{C3380CC4-5D6E-409C-BE32-E72D297353CC}">
              <c16:uniqueId val="{00000001-3DE0-441C-8DB1-0CA55C744656}"/>
            </c:ext>
          </c:extLst>
        </c:ser>
        <c:dLbls>
          <c:dLblPos val="outEnd"/>
          <c:showLegendKey val="0"/>
          <c:showVal val="1"/>
          <c:showCatName val="0"/>
          <c:showSerName val="0"/>
          <c:showPercent val="0"/>
          <c:showBubbleSize val="0"/>
        </c:dLbls>
        <c:gapWidth val="182"/>
        <c:overlap val="-25"/>
        <c:axId val="468468560"/>
        <c:axId val="468467384"/>
      </c:barChart>
      <c:catAx>
        <c:axId val="468468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7384"/>
        <c:crosses val="autoZero"/>
        <c:auto val="1"/>
        <c:lblAlgn val="ctr"/>
        <c:lblOffset val="100"/>
        <c:noMultiLvlLbl val="0"/>
      </c:catAx>
      <c:valAx>
        <c:axId val="468467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Sheet1!$B$2:$B$7</c:f>
              <c:numCache>
                <c:formatCode>0%</c:formatCode>
                <c:ptCount val="6"/>
                <c:pt idx="0">
                  <c:v>0.12</c:v>
                </c:pt>
                <c:pt idx="1">
                  <c:v>0.05</c:v>
                </c:pt>
                <c:pt idx="2">
                  <c:v>0.08</c:v>
                </c:pt>
                <c:pt idx="3">
                  <c:v>0.13</c:v>
                </c:pt>
                <c:pt idx="4">
                  <c:v>0.16</c:v>
                </c:pt>
                <c:pt idx="5">
                  <c:v>0.59</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Sheet1!$C$2:$C$7</c:f>
              <c:numCache>
                <c:formatCode>0%</c:formatCode>
                <c:ptCount val="6"/>
                <c:pt idx="0">
                  <c:v>0.11</c:v>
                </c:pt>
                <c:pt idx="1">
                  <c:v>0.05</c:v>
                </c:pt>
                <c:pt idx="2">
                  <c:v>7.0000000000000007E-2</c:v>
                </c:pt>
                <c:pt idx="3">
                  <c:v>0.13</c:v>
                </c:pt>
                <c:pt idx="4">
                  <c:v>0.17</c:v>
                </c:pt>
                <c:pt idx="5">
                  <c:v>0.6</c:v>
                </c:pt>
              </c:numCache>
            </c:numRef>
          </c:val>
          <c:extLst>
            <c:ext xmlns:c16="http://schemas.microsoft.com/office/drawing/2014/chart" uri="{C3380CC4-5D6E-409C-BE32-E72D297353CC}">
              <c16:uniqueId val="{00000001-05A4-42A8-AD32-666187F9270F}"/>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dLbl>
              <c:idx val="1"/>
              <c:layout>
                <c:manualLayout>
                  <c:x val="-5.0795324399689319E-2"/>
                  <c:y val="-3.41241447132429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AC-4785-A669-E56170863DA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know</c:v>
                </c:pt>
                <c:pt idx="1">
                  <c:v>In town</c:v>
                </c:pt>
                <c:pt idx="2">
                  <c:v>At home</c:v>
                </c:pt>
                <c:pt idx="3">
                  <c:v>Near home</c:v>
                </c:pt>
                <c:pt idx="4">
                  <c:v>Online</c:v>
                </c:pt>
                <c:pt idx="5">
                  <c:v>No</c:v>
                </c:pt>
              </c:strCache>
            </c:strRef>
          </c:cat>
          <c:val>
            <c:numRef>
              <c:f>Sheet1!$D$2:$D$7</c:f>
              <c:numCache>
                <c:formatCode>0%</c:formatCode>
                <c:ptCount val="6"/>
                <c:pt idx="0">
                  <c:v>0.09</c:v>
                </c:pt>
                <c:pt idx="1">
                  <c:v>0.05</c:v>
                </c:pt>
                <c:pt idx="2">
                  <c:v>7.0000000000000007E-2</c:v>
                </c:pt>
                <c:pt idx="3">
                  <c:v>0.14000000000000001</c:v>
                </c:pt>
                <c:pt idx="4">
                  <c:v>0.19</c:v>
                </c:pt>
                <c:pt idx="5">
                  <c:v>0.59</c:v>
                </c:pt>
              </c:numCache>
            </c:numRef>
          </c:val>
          <c:extLst>
            <c:ext xmlns:c16="http://schemas.microsoft.com/office/drawing/2014/chart" uri="{C3380CC4-5D6E-409C-BE32-E72D297353CC}">
              <c16:uniqueId val="{00000000-36A1-4D64-BA3E-58EEEA972562}"/>
            </c:ext>
          </c:extLst>
        </c:ser>
        <c:dLbls>
          <c:dLblPos val="outEnd"/>
          <c:showLegendKey val="0"/>
          <c:showVal val="1"/>
          <c:showCatName val="0"/>
          <c:showSerName val="0"/>
          <c:showPercent val="0"/>
          <c:showBubbleSize val="0"/>
        </c:dLbls>
        <c:gapWidth val="80"/>
        <c:overlap val="-25"/>
        <c:axId val="468474440"/>
        <c:axId val="468471696"/>
      </c:barChart>
      <c:catAx>
        <c:axId val="4684744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471696"/>
        <c:crosses val="autoZero"/>
        <c:auto val="1"/>
        <c:lblAlgn val="ctr"/>
        <c:lblOffset val="100"/>
        <c:noMultiLvlLbl val="0"/>
      </c:catAx>
      <c:valAx>
        <c:axId val="4684716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74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E4-43ED-B073-E02D4C3436DC}"/>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E4-43ED-B073-E02D4C3436D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Sheet1!$B$2:$B$6</c:f>
              <c:numCache>
                <c:formatCode>0%</c:formatCode>
                <c:ptCount val="5"/>
                <c:pt idx="0">
                  <c:v>0.32</c:v>
                </c:pt>
                <c:pt idx="1">
                  <c:v>0.04</c:v>
                </c:pt>
                <c:pt idx="2">
                  <c:v>0.04</c:v>
                </c:pt>
                <c:pt idx="3">
                  <c:v>0.22</c:v>
                </c:pt>
                <c:pt idx="4">
                  <c:v>0.51</c:v>
                </c:pt>
              </c:numCache>
            </c:numRef>
          </c:val>
          <c:extLst>
            <c:ext xmlns:c16="http://schemas.microsoft.com/office/drawing/2014/chart" uri="{C3380CC4-5D6E-409C-BE32-E72D297353CC}">
              <c16:uniqueId val="{00000000-D819-40FF-AABD-264905557CDF}"/>
            </c:ext>
          </c:extLst>
        </c:ser>
        <c:ser>
          <c:idx val="1"/>
          <c:order val="1"/>
          <c:tx>
            <c:strRef>
              <c:f>Sheet1!$C$1</c:f>
              <c:strCache>
                <c:ptCount val="1"/>
                <c:pt idx="0">
                  <c:v>2022</c:v>
                </c:pt>
              </c:strCache>
            </c:strRef>
          </c:tx>
          <c:spPr>
            <a:solidFill>
              <a:srgbClr val="00A79D"/>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70-485E-8CAE-C102535D9B17}"/>
                </c:ext>
              </c:extLst>
            </c:dLbl>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8088-487A-A0F9-A39583C678B0}"/>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088-487A-A0F9-A39583C678B0}"/>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70-485E-8CAE-C102535D9B17}"/>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70-485E-8CAE-C102535D9B1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Sheet1!$C$2:$C$6</c:f>
              <c:numCache>
                <c:formatCode>0%</c:formatCode>
                <c:ptCount val="5"/>
                <c:pt idx="0">
                  <c:v>0.26</c:v>
                </c:pt>
                <c:pt idx="1">
                  <c:v>0.04</c:v>
                </c:pt>
                <c:pt idx="2">
                  <c:v>0.04</c:v>
                </c:pt>
                <c:pt idx="3">
                  <c:v>0.25</c:v>
                </c:pt>
                <c:pt idx="4">
                  <c:v>0.54</c:v>
                </c:pt>
              </c:numCache>
            </c:numRef>
          </c:val>
          <c:extLst>
            <c:ext xmlns:c16="http://schemas.microsoft.com/office/drawing/2014/chart" uri="{C3380CC4-5D6E-409C-BE32-E72D297353CC}">
              <c16:uniqueId val="{00000001-E4E2-427E-B84F-53F590E444A5}"/>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74-4F8C-972A-74DEE217E01C}"/>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4-4F8C-972A-74DEE217E01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want to say</c:v>
                </c:pt>
                <c:pt idx="1">
                  <c:v>An adult you don't know</c:v>
                </c:pt>
                <c:pt idx="2">
                  <c:v>An adult you know</c:v>
                </c:pt>
                <c:pt idx="3">
                  <c:v>A child you don't know</c:v>
                </c:pt>
                <c:pt idx="4">
                  <c:v>A child you know</c:v>
                </c:pt>
              </c:strCache>
            </c:strRef>
          </c:cat>
          <c:val>
            <c:numRef>
              <c:f>Sheet1!$D$2:$D$6</c:f>
              <c:numCache>
                <c:formatCode>0%</c:formatCode>
                <c:ptCount val="5"/>
                <c:pt idx="0">
                  <c:v>0.3</c:v>
                </c:pt>
                <c:pt idx="1">
                  <c:v>0.04</c:v>
                </c:pt>
                <c:pt idx="2">
                  <c:v>0.04</c:v>
                </c:pt>
                <c:pt idx="3">
                  <c:v>0.24</c:v>
                </c:pt>
                <c:pt idx="4">
                  <c:v>0.49</c:v>
                </c:pt>
              </c:numCache>
            </c:numRef>
          </c:val>
          <c:extLst>
            <c:ext xmlns:c16="http://schemas.microsoft.com/office/drawing/2014/chart" uri="{C3380CC4-5D6E-409C-BE32-E72D297353CC}">
              <c16:uniqueId val="{00000000-A48C-4757-9208-62882BD78DEE}"/>
            </c:ext>
          </c:extLst>
        </c:ser>
        <c:dLbls>
          <c:dLblPos val="outEnd"/>
          <c:showLegendKey val="0"/>
          <c:showVal val="1"/>
          <c:showCatName val="0"/>
          <c:showSerName val="0"/>
          <c:showPercent val="0"/>
          <c:showBubbleSize val="0"/>
        </c:dLbls>
        <c:gapWidth val="182"/>
        <c:overlap val="-25"/>
        <c:axId val="467238904"/>
        <c:axId val="467238512"/>
      </c:barChart>
      <c:catAx>
        <c:axId val="467238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238512"/>
        <c:crosses val="autoZero"/>
        <c:auto val="1"/>
        <c:lblAlgn val="ctr"/>
        <c:lblOffset val="100"/>
        <c:noMultiLvlLbl val="0"/>
      </c:catAx>
      <c:valAx>
        <c:axId val="467238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238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03796921904284"/>
          <c:y val="9.9419740306347607E-2"/>
          <c:w val="0.5464620654725687"/>
          <c:h val="0.76373787628417245"/>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Sheet1!$B$2:$B$5</c:f>
              <c:numCache>
                <c:formatCode>0%</c:formatCode>
                <c:ptCount val="4"/>
                <c:pt idx="0">
                  <c:v>0.12</c:v>
                </c:pt>
                <c:pt idx="1">
                  <c:v>0.14000000000000001</c:v>
                </c:pt>
                <c:pt idx="2">
                  <c:v>0.13</c:v>
                </c:pt>
                <c:pt idx="3">
                  <c:v>0.61</c:v>
                </c:pt>
              </c:numCache>
            </c:numRef>
          </c:val>
          <c:extLst>
            <c:ext xmlns:c16="http://schemas.microsoft.com/office/drawing/2014/chart" uri="{C3380CC4-5D6E-409C-BE32-E72D297353CC}">
              <c16:uniqueId val="{00000004-DF92-43DB-BB1D-C07701490A6F}"/>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Sheet1!$C$2:$C$5</c:f>
              <c:numCache>
                <c:formatCode>0%</c:formatCode>
                <c:ptCount val="4"/>
                <c:pt idx="0">
                  <c:v>0.12</c:v>
                </c:pt>
                <c:pt idx="1">
                  <c:v>0.15</c:v>
                </c:pt>
                <c:pt idx="2">
                  <c:v>0.12</c:v>
                </c:pt>
                <c:pt idx="3">
                  <c:v>0.62</c:v>
                </c:pt>
              </c:numCache>
            </c:numRef>
          </c:val>
          <c:extLst>
            <c:ext xmlns:c16="http://schemas.microsoft.com/office/drawing/2014/chart" uri="{C3380CC4-5D6E-409C-BE32-E72D297353CC}">
              <c16:uniqueId val="{00000005-DF92-43DB-BB1D-C07701490A6F}"/>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38B0-4C75-A6EB-035781C48766}"/>
              </c:ext>
            </c:extLst>
          </c:dPt>
          <c:dPt>
            <c:idx val="1"/>
            <c:invertIfNegative val="0"/>
            <c:bubble3D val="0"/>
            <c:extLst>
              <c:ext xmlns:c16="http://schemas.microsoft.com/office/drawing/2014/chart" uri="{C3380CC4-5D6E-409C-BE32-E72D297353CC}">
                <c16:uniqueId val="{00000001-38B0-4C75-A6EB-035781C48766}"/>
              </c:ext>
            </c:extLst>
          </c:dPt>
          <c:dPt>
            <c:idx val="2"/>
            <c:invertIfNegative val="0"/>
            <c:bubble3D val="0"/>
            <c:extLst>
              <c:ext xmlns:c16="http://schemas.microsoft.com/office/drawing/2014/chart" uri="{C3380CC4-5D6E-409C-BE32-E72D297353CC}">
                <c16:uniqueId val="{00000002-38B0-4C75-A6EB-035781C48766}"/>
              </c:ext>
            </c:extLst>
          </c:dPt>
          <c:dPt>
            <c:idx val="3"/>
            <c:invertIfNegative val="0"/>
            <c:bubble3D val="0"/>
            <c:extLst>
              <c:ext xmlns:c16="http://schemas.microsoft.com/office/drawing/2014/chart" uri="{C3380CC4-5D6E-409C-BE32-E72D297353CC}">
                <c16:uniqueId val="{00000003-38B0-4C75-A6EB-035781C48766}"/>
              </c:ext>
            </c:extLst>
          </c:dPt>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It's not a problem in my school</c:v>
                </c:pt>
                <c:pt idx="1">
                  <c:v>Don't know</c:v>
                </c:pt>
                <c:pt idx="2">
                  <c:v>No</c:v>
                </c:pt>
                <c:pt idx="3">
                  <c:v>Yes</c:v>
                </c:pt>
              </c:strCache>
            </c:strRef>
          </c:cat>
          <c:val>
            <c:numRef>
              <c:f>Sheet1!$D$2:$D$5</c:f>
              <c:numCache>
                <c:formatCode>0%</c:formatCode>
                <c:ptCount val="4"/>
                <c:pt idx="0">
                  <c:v>0.1</c:v>
                </c:pt>
                <c:pt idx="1">
                  <c:v>0.14000000000000001</c:v>
                </c:pt>
                <c:pt idx="2">
                  <c:v>0.11</c:v>
                </c:pt>
                <c:pt idx="3">
                  <c:v>0.64</c:v>
                </c:pt>
              </c:numCache>
            </c:numRef>
          </c:val>
          <c:extLst>
            <c:ext xmlns:c16="http://schemas.microsoft.com/office/drawing/2014/chart" uri="{C3380CC4-5D6E-409C-BE32-E72D297353CC}">
              <c16:uniqueId val="{00000005-622E-4ABE-BE2D-EC278C5E103B}"/>
            </c:ext>
          </c:extLst>
        </c:ser>
        <c:dLbls>
          <c:showLegendKey val="0"/>
          <c:showVal val="0"/>
          <c:showCatName val="0"/>
          <c:showSerName val="0"/>
          <c:showPercent val="0"/>
          <c:showBubbleSize val="0"/>
        </c:dLbls>
        <c:gapWidth val="80"/>
        <c:overlap val="-25"/>
        <c:axId val="417985984"/>
        <c:axId val="417980888"/>
      </c:barChart>
      <c:valAx>
        <c:axId val="417980888"/>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7985984"/>
        <c:crosses val="autoZero"/>
        <c:crossBetween val="between"/>
      </c:valAx>
      <c:catAx>
        <c:axId val="4179859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000">
                <a:solidFill>
                  <a:schemeClr val="tx1">
                    <a:lumMod val="75000"/>
                    <a:lumOff val="25000"/>
                  </a:schemeClr>
                </a:solidFill>
              </a:defRPr>
            </a:pPr>
            <a:endParaRPr lang="en-US"/>
          </a:p>
        </c:txPr>
        <c:crossAx val="417980888"/>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47259762049203"/>
          <c:y val="5.1119546563158841E-2"/>
          <c:w val="0.66839654423873174"/>
          <c:h val="0.83512145734179377"/>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Sheet1!$B$2:$B$5</c:f>
              <c:numCache>
                <c:formatCode>0%</c:formatCode>
                <c:ptCount val="4"/>
                <c:pt idx="0">
                  <c:v>0.23</c:v>
                </c:pt>
                <c:pt idx="1">
                  <c:v>0.45</c:v>
                </c:pt>
                <c:pt idx="2">
                  <c:v>0.44</c:v>
                </c:pt>
                <c:pt idx="3">
                  <c:v>0.57999999999999996</c:v>
                </c:pt>
              </c:numCache>
            </c:numRef>
          </c:val>
          <c:extLst>
            <c:ext xmlns:c16="http://schemas.microsoft.com/office/drawing/2014/chart" uri="{C3380CC4-5D6E-409C-BE32-E72D297353CC}">
              <c16:uniqueId val="{00000000-7A50-4AB4-A5C6-54178F93E53B}"/>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Sheet1!$C$2:$C$5</c:f>
              <c:numCache>
                <c:formatCode>0%</c:formatCode>
                <c:ptCount val="4"/>
                <c:pt idx="0">
                  <c:v>0.24</c:v>
                </c:pt>
                <c:pt idx="1">
                  <c:v>0.43</c:v>
                </c:pt>
                <c:pt idx="2">
                  <c:v>0.43</c:v>
                </c:pt>
                <c:pt idx="3">
                  <c:v>0.61</c:v>
                </c:pt>
              </c:numCache>
            </c:numRef>
          </c:val>
          <c:extLst>
            <c:ext xmlns:c16="http://schemas.microsoft.com/office/drawing/2014/chart" uri="{C3380CC4-5D6E-409C-BE32-E72D297353CC}">
              <c16:uniqueId val="{00000001-7A50-4AB4-A5C6-54178F93E53B}"/>
            </c:ext>
          </c:extLst>
        </c:ser>
        <c:ser>
          <c:idx val="2"/>
          <c:order val="2"/>
          <c:tx>
            <c:strRef>
              <c:f>Sheet1!$D$1</c:f>
              <c:strCache>
                <c:ptCount val="1"/>
                <c:pt idx="0">
                  <c:v>2021</c:v>
                </c:pt>
              </c:strCache>
            </c:strRef>
          </c:tx>
          <c:spPr>
            <a:solidFill>
              <a:schemeClr val="accent1">
                <a:lumMod val="50000"/>
              </a:schemeClr>
            </a:solidFill>
            <a:ln>
              <a:no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get upset and feel bad for ages</c:v>
                </c:pt>
                <c:pt idx="1">
                  <c:v>I might feel a bit bad but soon forget about it</c:v>
                </c:pt>
                <c:pt idx="2">
                  <c:v>I'm calm and can carry on</c:v>
                </c:pt>
                <c:pt idx="3">
                  <c:v>I learn from it for next time</c:v>
                </c:pt>
              </c:strCache>
            </c:strRef>
          </c:cat>
          <c:val>
            <c:numRef>
              <c:f>Sheet1!$D$2:$D$5</c:f>
              <c:numCache>
                <c:formatCode>0%</c:formatCode>
                <c:ptCount val="4"/>
                <c:pt idx="0">
                  <c:v>0.26</c:v>
                </c:pt>
                <c:pt idx="1">
                  <c:v>0.44</c:v>
                </c:pt>
                <c:pt idx="2">
                  <c:v>0.44</c:v>
                </c:pt>
                <c:pt idx="3">
                  <c:v>0.6</c:v>
                </c:pt>
              </c:numCache>
            </c:numRef>
          </c:val>
          <c:extLst>
            <c:ext xmlns:c16="http://schemas.microsoft.com/office/drawing/2014/chart" uri="{C3380CC4-5D6E-409C-BE32-E72D297353CC}">
              <c16:uniqueId val="{00000001-3550-4839-8C16-D45F71F11127}"/>
            </c:ext>
          </c:extLst>
        </c:ser>
        <c:dLbls>
          <c:showLegendKey val="0"/>
          <c:showVal val="0"/>
          <c:showCatName val="0"/>
          <c:showSerName val="0"/>
          <c:showPercent val="0"/>
          <c:showBubbleSize val="0"/>
        </c:dLbls>
        <c:gapWidth val="70"/>
        <c:overlap val="-25"/>
        <c:axId val="414186832"/>
        <c:axId val="414180168"/>
      </c:barChart>
      <c:catAx>
        <c:axId val="414186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0168"/>
        <c:crosses val="autoZero"/>
        <c:auto val="1"/>
        <c:lblAlgn val="ctr"/>
        <c:lblOffset val="100"/>
        <c:noMultiLvlLbl val="0"/>
      </c:catAx>
      <c:valAx>
        <c:axId val="414180168"/>
        <c:scaling>
          <c:orientation val="minMax"/>
        </c:scaling>
        <c:delete val="1"/>
        <c:axPos val="b"/>
        <c:majorGridlines>
          <c:spPr>
            <a:ln>
              <a:solidFill>
                <a:schemeClr val="bg1">
                  <a:lumMod val="85000"/>
                </a:schemeClr>
              </a:solidFill>
            </a:ln>
          </c:spPr>
        </c:majorGridlines>
        <c:numFmt formatCode="0%" sourceLinked="1"/>
        <c:majorTickMark val="out"/>
        <c:minorTickMark val="none"/>
        <c:tickLblPos val="nextTo"/>
        <c:crossAx val="414186832"/>
        <c:crosses val="autoZero"/>
        <c:crossBetween val="between"/>
        <c:majorUnit val="0.1"/>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sz="7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Sheet1!$B$2:$B$14</c:f>
              <c:numCache>
                <c:formatCode>0%</c:formatCode>
                <c:ptCount val="13"/>
                <c:pt idx="0">
                  <c:v>0.23</c:v>
                </c:pt>
                <c:pt idx="1">
                  <c:v>0.14000000000000001</c:v>
                </c:pt>
                <c:pt idx="2">
                  <c:v>0.04</c:v>
                </c:pt>
                <c:pt idx="3">
                  <c:v>0.05</c:v>
                </c:pt>
                <c:pt idx="4">
                  <c:v>7.0000000000000007E-2</c:v>
                </c:pt>
                <c:pt idx="5">
                  <c:v>7.0000000000000007E-2</c:v>
                </c:pt>
                <c:pt idx="6">
                  <c:v>0.1</c:v>
                </c:pt>
                <c:pt idx="7">
                  <c:v>0.1</c:v>
                </c:pt>
                <c:pt idx="8">
                  <c:v>0.15</c:v>
                </c:pt>
                <c:pt idx="9">
                  <c:v>0.15</c:v>
                </c:pt>
                <c:pt idx="10">
                  <c:v>0.19</c:v>
                </c:pt>
                <c:pt idx="11">
                  <c:v>0.25</c:v>
                </c:pt>
                <c:pt idx="12">
                  <c:v>0.28999999999999998</c:v>
                </c:pt>
              </c:numCache>
            </c:numRef>
          </c:val>
          <c:extLst>
            <c:ext xmlns:c16="http://schemas.microsoft.com/office/drawing/2014/chart" uri="{C3380CC4-5D6E-409C-BE32-E72D297353CC}">
              <c16:uniqueId val="{00000000-5B36-4867-81D3-08099BA708AF}"/>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Sheet1!$C$2:$C$14</c:f>
              <c:numCache>
                <c:formatCode>0%</c:formatCode>
                <c:ptCount val="13"/>
                <c:pt idx="0">
                  <c:v>0.23</c:v>
                </c:pt>
                <c:pt idx="1">
                  <c:v>0.12</c:v>
                </c:pt>
                <c:pt idx="2">
                  <c:v>0.04</c:v>
                </c:pt>
                <c:pt idx="3">
                  <c:v>0.06</c:v>
                </c:pt>
                <c:pt idx="4">
                  <c:v>0.09</c:v>
                </c:pt>
                <c:pt idx="5">
                  <c:v>0.09</c:v>
                </c:pt>
                <c:pt idx="6">
                  <c:v>0.1</c:v>
                </c:pt>
                <c:pt idx="7">
                  <c:v>0.12</c:v>
                </c:pt>
                <c:pt idx="8">
                  <c:v>0.17</c:v>
                </c:pt>
                <c:pt idx="9">
                  <c:v>0.17</c:v>
                </c:pt>
                <c:pt idx="10">
                  <c:v>0.2</c:v>
                </c:pt>
                <c:pt idx="11">
                  <c:v>0.27</c:v>
                </c:pt>
                <c:pt idx="12">
                  <c:v>0.31</c:v>
                </c:pt>
              </c:numCache>
            </c:numRef>
          </c:val>
          <c:extLst>
            <c:ext xmlns:c16="http://schemas.microsoft.com/office/drawing/2014/chart" uri="{C3380CC4-5D6E-409C-BE32-E72D297353CC}">
              <c16:uniqueId val="{00000001-5B36-4867-81D3-08099BA708AF}"/>
            </c:ext>
          </c:extLst>
        </c:ser>
        <c:ser>
          <c:idx val="2"/>
          <c:order val="2"/>
          <c:tx>
            <c:strRef>
              <c:f>Sheet1!$D$1</c:f>
              <c:strCache>
                <c:ptCount val="1"/>
                <c:pt idx="0">
                  <c:v>2021</c:v>
                </c:pt>
              </c:strCache>
            </c:strRef>
          </c:tx>
          <c:spPr>
            <a:solidFill>
              <a:srgbClr val="002060"/>
            </a:solidFill>
            <a:ln>
              <a:noFill/>
            </a:ln>
            <a:effectLst/>
          </c:spPr>
          <c:invertIfNegative val="0"/>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Sheet1!$D$2:$D$14</c:f>
              <c:numCache>
                <c:formatCode>0%</c:formatCode>
                <c:ptCount val="13"/>
                <c:pt idx="0">
                  <c:v>0.21</c:v>
                </c:pt>
                <c:pt idx="1">
                  <c:v>0.12</c:v>
                </c:pt>
                <c:pt idx="2">
                  <c:v>0.06</c:v>
                </c:pt>
                <c:pt idx="3">
                  <c:v>7.0000000000000007E-2</c:v>
                </c:pt>
                <c:pt idx="4">
                  <c:v>0.08</c:v>
                </c:pt>
                <c:pt idx="5">
                  <c:v>0.11</c:v>
                </c:pt>
                <c:pt idx="6">
                  <c:v>0.1</c:v>
                </c:pt>
                <c:pt idx="7">
                  <c:v>0.1</c:v>
                </c:pt>
                <c:pt idx="8">
                  <c:v>0.15</c:v>
                </c:pt>
                <c:pt idx="9">
                  <c:v>0.17</c:v>
                </c:pt>
                <c:pt idx="10">
                  <c:v>0.19</c:v>
                </c:pt>
                <c:pt idx="11">
                  <c:v>0.28999999999999998</c:v>
                </c:pt>
                <c:pt idx="12">
                  <c:v>0.3</c:v>
                </c:pt>
              </c:numCache>
            </c:numRef>
          </c:val>
          <c:extLst>
            <c:ext xmlns:c16="http://schemas.microsoft.com/office/drawing/2014/chart" uri="{C3380CC4-5D6E-409C-BE32-E72D297353CC}">
              <c16:uniqueId val="{00000004-5B36-4867-81D3-08099BA708AF}"/>
            </c:ext>
          </c:extLst>
        </c:ser>
        <c:dLbls>
          <c:dLblPos val="outEnd"/>
          <c:showLegendKey val="0"/>
          <c:showVal val="1"/>
          <c:showCatName val="0"/>
          <c:showSerName val="0"/>
          <c:showPercent val="0"/>
          <c:showBubbleSize val="0"/>
        </c:dLbls>
        <c:gapWidth val="80"/>
        <c:overlap val="-25"/>
        <c:axId val="416458616"/>
        <c:axId val="416457832"/>
      </c:barChart>
      <c:catAx>
        <c:axId val="416458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6457832"/>
        <c:crosses val="autoZero"/>
        <c:auto val="1"/>
        <c:lblAlgn val="ctr"/>
        <c:lblOffset val="100"/>
        <c:noMultiLvlLbl val="0"/>
      </c:catAx>
      <c:valAx>
        <c:axId val="4164578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6458616"/>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Year 4</c:v>
                </c:pt>
              </c:strCache>
            </c:strRef>
          </c:tx>
          <c:spPr>
            <a:solidFill>
              <a:srgbClr val="00A79D"/>
            </a:solidFill>
            <a:ln>
              <a:noFill/>
            </a:ln>
            <a:effectLst/>
          </c:spPr>
          <c:invertIfNegative val="0"/>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Sheet1!$B$2:$B$14</c:f>
              <c:numCache>
                <c:formatCode>0%</c:formatCode>
                <c:ptCount val="13"/>
                <c:pt idx="0">
                  <c:v>0.24</c:v>
                </c:pt>
                <c:pt idx="1">
                  <c:v>0.15</c:v>
                </c:pt>
                <c:pt idx="2">
                  <c:v>0.05</c:v>
                </c:pt>
                <c:pt idx="3">
                  <c:v>0.05</c:v>
                </c:pt>
                <c:pt idx="4">
                  <c:v>7.0000000000000007E-2</c:v>
                </c:pt>
                <c:pt idx="5">
                  <c:v>0.06</c:v>
                </c:pt>
                <c:pt idx="6">
                  <c:v>7.0000000000000007E-2</c:v>
                </c:pt>
                <c:pt idx="7">
                  <c:v>0.12</c:v>
                </c:pt>
                <c:pt idx="8">
                  <c:v>0.15</c:v>
                </c:pt>
                <c:pt idx="9">
                  <c:v>0.13</c:v>
                </c:pt>
                <c:pt idx="10">
                  <c:v>0.18</c:v>
                </c:pt>
                <c:pt idx="11">
                  <c:v>0.21</c:v>
                </c:pt>
                <c:pt idx="12">
                  <c:v>0.25</c:v>
                </c:pt>
              </c:numCache>
            </c:numRef>
          </c:val>
          <c:extLst>
            <c:ext xmlns:c16="http://schemas.microsoft.com/office/drawing/2014/chart" uri="{C3380CC4-5D6E-409C-BE32-E72D297353CC}">
              <c16:uniqueId val="{00000000-5B36-4867-81D3-08099BA708AF}"/>
            </c:ext>
          </c:extLst>
        </c:ser>
        <c:ser>
          <c:idx val="1"/>
          <c:order val="1"/>
          <c:tx>
            <c:strRef>
              <c:f>Sheet1!$C$1</c:f>
              <c:strCache>
                <c:ptCount val="1"/>
                <c:pt idx="0">
                  <c:v>Year 6</c:v>
                </c:pt>
              </c:strCache>
            </c:strRef>
          </c:tx>
          <c:spPr>
            <a:solidFill>
              <a:srgbClr val="1F4E79"/>
            </a:solidFill>
            <a:ln>
              <a:noFill/>
            </a:ln>
            <a:effectLst/>
          </c:spPr>
          <c:invertIfNegative val="0"/>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Sheet1!$C$2:$C$14</c:f>
              <c:numCache>
                <c:formatCode>0%</c:formatCode>
                <c:ptCount val="13"/>
                <c:pt idx="0">
                  <c:v>0.22</c:v>
                </c:pt>
                <c:pt idx="1">
                  <c:v>0.13</c:v>
                </c:pt>
                <c:pt idx="2">
                  <c:v>0.04</c:v>
                </c:pt>
                <c:pt idx="3">
                  <c:v>0.05</c:v>
                </c:pt>
                <c:pt idx="4">
                  <c:v>0.08</c:v>
                </c:pt>
                <c:pt idx="5">
                  <c:v>0.08</c:v>
                </c:pt>
                <c:pt idx="6">
                  <c:v>0.13</c:v>
                </c:pt>
                <c:pt idx="7">
                  <c:v>0.08</c:v>
                </c:pt>
                <c:pt idx="8">
                  <c:v>0.15</c:v>
                </c:pt>
                <c:pt idx="9">
                  <c:v>0.18</c:v>
                </c:pt>
                <c:pt idx="10">
                  <c:v>0.21</c:v>
                </c:pt>
                <c:pt idx="11">
                  <c:v>0.28999999999999998</c:v>
                </c:pt>
                <c:pt idx="12">
                  <c:v>0.35</c:v>
                </c:pt>
              </c:numCache>
            </c:numRef>
          </c:val>
          <c:extLst>
            <c:ext xmlns:c16="http://schemas.microsoft.com/office/drawing/2014/chart" uri="{C3380CC4-5D6E-409C-BE32-E72D297353CC}">
              <c16:uniqueId val="{00000001-5B36-4867-81D3-08099BA708AF}"/>
            </c:ext>
          </c:extLst>
        </c:ser>
        <c:ser>
          <c:idx val="2"/>
          <c:order val="2"/>
          <c:tx>
            <c:strRef>
              <c:f>Sheet1!$D$1</c:f>
              <c:strCache>
                <c:ptCount val="1"/>
                <c:pt idx="0">
                  <c:v>All pupils</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DD66-4CC1-A41F-9AC84CC5C498}"/>
              </c:ext>
            </c:extLst>
          </c:dPt>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I don't know why</c:v>
                </c:pt>
                <c:pt idx="1">
                  <c:v>I haven't been picked on or bullied</c:v>
                </c:pt>
                <c:pt idx="2">
                  <c:v>Your religion or faith</c:v>
                </c:pt>
                <c:pt idx="3">
                  <c:v>Your ethnic background</c:v>
                </c:pt>
                <c:pt idx="4">
                  <c:v>Your family background</c:v>
                </c:pt>
                <c:pt idx="5">
                  <c:v>Being LGBT (lesbian, gay, bi, trans)</c:v>
                </c:pt>
                <c:pt idx="6">
                  <c:v>Other reasons</c:v>
                </c:pt>
                <c:pt idx="7">
                  <c:v>Being a boy or a girl</c:v>
                </c:pt>
                <c:pt idx="8">
                  <c:v>What you wear</c:v>
                </c:pt>
                <c:pt idx="9">
                  <c:v>Your ability (being better or worse at lessons/sports/activities than other people)</c:v>
                </c:pt>
                <c:pt idx="10">
                  <c:v>The people you're friends with</c:v>
                </c:pt>
                <c:pt idx="11">
                  <c:v>Your size or weight</c:v>
                </c:pt>
                <c:pt idx="12">
                  <c:v>The way you look</c:v>
                </c:pt>
              </c:strCache>
            </c:strRef>
          </c:cat>
          <c:val>
            <c:numRef>
              <c:f>Sheet1!$D$2:$D$14</c:f>
              <c:numCache>
                <c:formatCode>0%</c:formatCode>
                <c:ptCount val="13"/>
                <c:pt idx="0">
                  <c:v>0.23</c:v>
                </c:pt>
                <c:pt idx="1">
                  <c:v>0.14000000000000001</c:v>
                </c:pt>
                <c:pt idx="2">
                  <c:v>0.04</c:v>
                </c:pt>
                <c:pt idx="3">
                  <c:v>0.05</c:v>
                </c:pt>
                <c:pt idx="4">
                  <c:v>7.0000000000000007E-2</c:v>
                </c:pt>
                <c:pt idx="5">
                  <c:v>7.0000000000000007E-2</c:v>
                </c:pt>
                <c:pt idx="6">
                  <c:v>0.1</c:v>
                </c:pt>
                <c:pt idx="7">
                  <c:v>0.1</c:v>
                </c:pt>
                <c:pt idx="8">
                  <c:v>0.15</c:v>
                </c:pt>
                <c:pt idx="9">
                  <c:v>0.15</c:v>
                </c:pt>
                <c:pt idx="10">
                  <c:v>0.19</c:v>
                </c:pt>
                <c:pt idx="11">
                  <c:v>0.25</c:v>
                </c:pt>
                <c:pt idx="12">
                  <c:v>0.28999999999999998</c:v>
                </c:pt>
              </c:numCache>
            </c:numRef>
          </c:val>
          <c:extLst>
            <c:ext xmlns:c16="http://schemas.microsoft.com/office/drawing/2014/chart" uri="{C3380CC4-5D6E-409C-BE32-E72D297353CC}">
              <c16:uniqueId val="{00000004-5B36-4867-81D3-08099BA708AF}"/>
            </c:ext>
          </c:extLst>
        </c:ser>
        <c:dLbls>
          <c:dLblPos val="outEnd"/>
          <c:showLegendKey val="0"/>
          <c:showVal val="1"/>
          <c:showCatName val="0"/>
          <c:showSerName val="0"/>
          <c:showPercent val="0"/>
          <c:showBubbleSize val="0"/>
        </c:dLbls>
        <c:gapWidth val="80"/>
        <c:overlap val="-25"/>
        <c:axId val="467687120"/>
        <c:axId val="467682416"/>
      </c:barChart>
      <c:catAx>
        <c:axId val="4676871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682416"/>
        <c:crosses val="autoZero"/>
        <c:auto val="1"/>
        <c:lblAlgn val="ctr"/>
        <c:lblOffset val="100"/>
        <c:noMultiLvlLbl val="0"/>
      </c:catAx>
      <c:valAx>
        <c:axId val="4676824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7120"/>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57834183315596"/>
          <c:y val="0.14419634040907045"/>
          <c:w val="0.52693390566743847"/>
          <c:h val="0.7217511563008252"/>
        </c:manualLayout>
      </c:layout>
      <c:barChart>
        <c:barDir val="bar"/>
        <c:grouping val="clustered"/>
        <c:varyColors val="0"/>
        <c:ser>
          <c:idx val="0"/>
          <c:order val="0"/>
          <c:tx>
            <c:strRef>
              <c:f>Sheet1!$B$1</c:f>
              <c:strCache>
                <c:ptCount val="1"/>
                <c:pt idx="0">
                  <c:v>2023</c:v>
                </c:pt>
              </c:strCache>
            </c:strRef>
          </c:tx>
          <c:invertIfNegative val="0"/>
          <c:dLbls>
            <c:dLbl>
              <c:idx val="1"/>
              <c:spPr>
                <a:noFill/>
                <a:ln>
                  <a:noFill/>
                </a:ln>
                <a:effectLst/>
              </c:spPr>
              <c:txPr>
                <a:bodyPr wrap="square" lIns="38100" tIns="19050" rIns="38100" bIns="19050" anchor="ctr">
                  <a:spAutoFit/>
                </a:bodyPr>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77-49F0-B4A3-71FF305AB404}"/>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Sheet1!$B$2:$B$9</c:f>
              <c:numCache>
                <c:formatCode>0%</c:formatCode>
                <c:ptCount val="8"/>
                <c:pt idx="0">
                  <c:v>0.23</c:v>
                </c:pt>
                <c:pt idx="1">
                  <c:v>0.06</c:v>
                </c:pt>
                <c:pt idx="2">
                  <c:v>0.12</c:v>
                </c:pt>
                <c:pt idx="3">
                  <c:v>0.16</c:v>
                </c:pt>
                <c:pt idx="4">
                  <c:v>0.26</c:v>
                </c:pt>
                <c:pt idx="5">
                  <c:v>0.27</c:v>
                </c:pt>
                <c:pt idx="6">
                  <c:v>0.31</c:v>
                </c:pt>
                <c:pt idx="7">
                  <c:v>0.52</c:v>
                </c:pt>
              </c:numCache>
            </c:numRef>
          </c:val>
          <c:extLst>
            <c:ext xmlns:c16="http://schemas.microsoft.com/office/drawing/2014/chart" uri="{C3380CC4-5D6E-409C-BE32-E72D297353CC}">
              <c16:uniqueId val="{00000002-AD9D-4B29-8F4F-7C5BAA8C4413}"/>
            </c:ext>
          </c:extLst>
        </c:ser>
        <c:ser>
          <c:idx val="1"/>
          <c:order val="1"/>
          <c:tx>
            <c:strRef>
              <c:f>Sheet1!$C$1</c:f>
              <c:strCache>
                <c:ptCount val="1"/>
                <c:pt idx="0">
                  <c:v>2022</c:v>
                </c:pt>
              </c:strCache>
            </c:strRef>
          </c:tx>
          <c:spPr>
            <a:solidFill>
              <a:srgbClr val="00A79D"/>
            </a:solidFill>
          </c:spPr>
          <c:invertIfNegative val="0"/>
          <c:dLbls>
            <c:dLbl>
              <c:idx val="1"/>
              <c:spPr>
                <a:noFill/>
                <a:ln>
                  <a:noFill/>
                </a:ln>
                <a:effectLst/>
              </c:spPr>
              <c:txPr>
                <a:bodyPr wrap="square" lIns="38100" tIns="19050" rIns="38100" bIns="19050" anchor="ctr">
                  <a:spAutoFit/>
                </a:bodyPr>
                <a:lstStyle/>
                <a:p>
                  <a:pPr>
                    <a:defRPr sz="9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BF-4567-A961-85E28333AC90}"/>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Sheet1!$C$2:$C$9</c:f>
              <c:numCache>
                <c:formatCode>0%</c:formatCode>
                <c:ptCount val="8"/>
                <c:pt idx="0">
                  <c:v>0.19</c:v>
                </c:pt>
                <c:pt idx="1">
                  <c:v>0.06</c:v>
                </c:pt>
                <c:pt idx="2">
                  <c:v>0.13</c:v>
                </c:pt>
                <c:pt idx="3">
                  <c:v>0.17</c:v>
                </c:pt>
                <c:pt idx="4">
                  <c:v>0.26</c:v>
                </c:pt>
                <c:pt idx="5">
                  <c:v>0.28999999999999998</c:v>
                </c:pt>
                <c:pt idx="6">
                  <c:v>0.33</c:v>
                </c:pt>
                <c:pt idx="7">
                  <c:v>0.57999999999999996</c:v>
                </c:pt>
              </c:numCache>
            </c:numRef>
          </c:val>
          <c:extLst>
            <c:ext xmlns:c16="http://schemas.microsoft.com/office/drawing/2014/chart" uri="{C3380CC4-5D6E-409C-BE32-E72D297353CC}">
              <c16:uniqueId val="{00000002-048B-4AAA-92E5-76DCF19968AE}"/>
            </c:ext>
          </c:extLst>
        </c:ser>
        <c:ser>
          <c:idx val="2"/>
          <c:order val="2"/>
          <c:tx>
            <c:strRef>
              <c:f>Sheet1!$D$1</c:f>
              <c:strCache>
                <c:ptCount val="1"/>
                <c:pt idx="0">
                  <c:v>2021</c:v>
                </c:pt>
              </c:strCache>
            </c:strRef>
          </c:tx>
          <c:spPr>
            <a:solidFill>
              <a:schemeClr val="accent1">
                <a:lumMod val="50000"/>
              </a:schemeClr>
            </a:solidFill>
            <a:ln>
              <a:noFill/>
            </a:ln>
            <a:effectLst/>
          </c:spPr>
          <c:invertIfNegative val="0"/>
          <c:dPt>
            <c:idx val="0"/>
            <c:invertIfNegative val="0"/>
            <c:bubble3D val="0"/>
            <c:extLst>
              <c:ext xmlns:c16="http://schemas.microsoft.com/office/drawing/2014/chart" uri="{C3380CC4-5D6E-409C-BE32-E72D297353CC}">
                <c16:uniqueId val="{00000000-EB1A-49F1-973D-C2D99B80CC6B}"/>
              </c:ext>
            </c:extLst>
          </c:dPt>
          <c:dLbls>
            <c:dLbl>
              <c:idx val="1"/>
              <c:spPr>
                <a:noFill/>
                <a:ln>
                  <a:noFill/>
                </a:ln>
                <a:effectLst/>
              </c:spPr>
              <c:txPr>
                <a:bodyPr rot="0" vert="horz"/>
                <a:lstStyle/>
                <a:p>
                  <a:pPr>
                    <a:defRPr sz="900">
                      <a:solidFill>
                        <a:schemeClr val="tx1">
                          <a:lumMod val="75000"/>
                          <a:lumOff val="25000"/>
                        </a:schemeClr>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1A-49F1-973D-C2D99B80CC6B}"/>
                </c:ext>
              </c:extLst>
            </c:dLbl>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 didn't tell anyone</c:v>
                </c:pt>
                <c:pt idx="1">
                  <c:v>Someone else</c:v>
                </c:pt>
                <c:pt idx="2">
                  <c:v>My grandparent</c:v>
                </c:pt>
                <c:pt idx="3">
                  <c:v>My brother or sister</c:v>
                </c:pt>
                <c:pt idx="4">
                  <c:v>An adult that I trust</c:v>
                </c:pt>
                <c:pt idx="5">
                  <c:v>A friend</c:v>
                </c:pt>
                <c:pt idx="6">
                  <c:v>Teacher or another adult at school</c:v>
                </c:pt>
                <c:pt idx="7">
                  <c:v>My mum, dad or carer</c:v>
                </c:pt>
              </c:strCache>
            </c:strRef>
          </c:cat>
          <c:val>
            <c:numRef>
              <c:f>Sheet1!$D$2:$D$9</c:f>
              <c:numCache>
                <c:formatCode>0%</c:formatCode>
                <c:ptCount val="8"/>
                <c:pt idx="0">
                  <c:v>0.21</c:v>
                </c:pt>
                <c:pt idx="1">
                  <c:v>0.06</c:v>
                </c:pt>
                <c:pt idx="2">
                  <c:v>0.12</c:v>
                </c:pt>
                <c:pt idx="3">
                  <c:v>0.19</c:v>
                </c:pt>
                <c:pt idx="4">
                  <c:v>0.25</c:v>
                </c:pt>
                <c:pt idx="5">
                  <c:v>0.28999999999999998</c:v>
                </c:pt>
                <c:pt idx="6">
                  <c:v>0.28999999999999998</c:v>
                </c:pt>
                <c:pt idx="7">
                  <c:v>0.55000000000000004</c:v>
                </c:pt>
              </c:numCache>
            </c:numRef>
          </c:val>
          <c:extLst>
            <c:ext xmlns:c16="http://schemas.microsoft.com/office/drawing/2014/chart" uri="{C3380CC4-5D6E-409C-BE32-E72D297353CC}">
              <c16:uniqueId val="{00000001-BCD9-497C-9902-9E75C67C2E9F}"/>
            </c:ext>
          </c:extLst>
        </c:ser>
        <c:dLbls>
          <c:showLegendKey val="0"/>
          <c:showVal val="0"/>
          <c:showCatName val="0"/>
          <c:showSerName val="0"/>
          <c:showPercent val="0"/>
          <c:showBubbleSize val="0"/>
        </c:dLbls>
        <c:gapWidth val="80"/>
        <c:overlap val="-25"/>
        <c:axId val="467239688"/>
        <c:axId val="467242040"/>
      </c:barChart>
      <c:catAx>
        <c:axId val="467239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42040"/>
        <c:crosses val="autoZero"/>
        <c:auto val="1"/>
        <c:lblAlgn val="ctr"/>
        <c:lblOffset val="100"/>
        <c:noMultiLvlLbl val="0"/>
      </c:catAx>
      <c:valAx>
        <c:axId val="467242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39688"/>
        <c:crosses val="autoZero"/>
        <c:crossBetween val="between"/>
      </c:valAx>
      <c:spPr>
        <a:noFill/>
        <a:ln>
          <a:noFill/>
        </a:ln>
        <a:effectLst/>
      </c:spPr>
    </c:plotArea>
    <c:legend>
      <c:legendPos val="b"/>
      <c:layout>
        <c:manualLayout>
          <c:xMode val="edge"/>
          <c:yMode val="edge"/>
          <c:x val="0.57127242196416894"/>
          <c:y val="0.92881119392339151"/>
          <c:w val="0.30291070714879376"/>
          <c:h val="5.401433072143999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97280988699107"/>
          <c:y val="7.0767652426219463E-2"/>
          <c:w val="0.62377350752645866"/>
          <c:h val="0.78909985250517212"/>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0.24</c:v>
                </c:pt>
                <c:pt idx="1">
                  <c:v>0.36</c:v>
                </c:pt>
                <c:pt idx="2">
                  <c:v>0.4</c:v>
                </c:pt>
              </c:numCache>
            </c:numRef>
          </c:val>
          <c:extLst>
            <c:ext xmlns:c16="http://schemas.microsoft.com/office/drawing/2014/chart" uri="{C3380CC4-5D6E-409C-BE32-E72D297353CC}">
              <c16:uniqueId val="{00000000-3EB2-40F7-A7D9-F96971AE8ACB}"/>
            </c:ext>
          </c:extLst>
        </c:ser>
        <c:ser>
          <c:idx val="1"/>
          <c:order val="1"/>
          <c:tx>
            <c:strRef>
              <c:f>Sheet1!$C$1</c:f>
              <c:strCache>
                <c:ptCount val="1"/>
                <c:pt idx="0">
                  <c:v>2022</c:v>
                </c:pt>
              </c:strCache>
            </c:strRef>
          </c:tx>
          <c:spPr>
            <a:solidFill>
              <a:srgbClr val="008E91"/>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0.23</c:v>
                </c:pt>
                <c:pt idx="1">
                  <c:v>0.37</c:v>
                </c:pt>
                <c:pt idx="2">
                  <c:v>0.4</c:v>
                </c:pt>
              </c:numCache>
            </c:numRef>
          </c:val>
          <c:extLst>
            <c:ext xmlns:c16="http://schemas.microsoft.com/office/drawing/2014/chart" uri="{C3380CC4-5D6E-409C-BE32-E72D297353CC}">
              <c16:uniqueId val="{00000001-3EB2-40F7-A7D9-F96971AE8ACB}"/>
            </c:ext>
          </c:extLst>
        </c:ser>
        <c:ser>
          <c:idx val="2"/>
          <c:order val="2"/>
          <c:tx>
            <c:strRef>
              <c:f>Sheet1!$D$1</c:f>
              <c:strCache>
                <c:ptCount val="1"/>
                <c:pt idx="0">
                  <c:v>2021</c:v>
                </c:pt>
              </c:strCache>
            </c:strRef>
          </c:tx>
          <c:spPr>
            <a:solidFill>
              <a:srgbClr val="002060"/>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0.18</c:v>
                </c:pt>
                <c:pt idx="1">
                  <c:v>0.4</c:v>
                </c:pt>
                <c:pt idx="2">
                  <c:v>0.43</c:v>
                </c:pt>
              </c:numCache>
            </c:numRef>
          </c:val>
          <c:extLst>
            <c:ext xmlns:c16="http://schemas.microsoft.com/office/drawing/2014/chart" uri="{C3380CC4-5D6E-409C-BE32-E72D297353CC}">
              <c16:uniqueId val="{00000004-3EB2-40F7-A7D9-F96971AE8ACB}"/>
            </c:ext>
          </c:extLst>
        </c:ser>
        <c:dLbls>
          <c:dLblPos val="inEnd"/>
          <c:showLegendKey val="0"/>
          <c:showVal val="1"/>
          <c:showCatName val="0"/>
          <c:showSerName val="0"/>
          <c:showPercent val="0"/>
          <c:showBubbleSize val="0"/>
        </c:dLbls>
        <c:gapWidth val="100"/>
        <c:overlap val="-25"/>
        <c:axId val="467241648"/>
        <c:axId val="467240080"/>
      </c:barChart>
      <c:valAx>
        <c:axId val="467240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241648"/>
        <c:crosses val="autoZero"/>
        <c:crossBetween val="between"/>
      </c:valAx>
      <c:catAx>
        <c:axId val="4672416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240080"/>
        <c:crosses val="autoZero"/>
        <c:auto val="1"/>
        <c:lblAlgn val="ctr"/>
        <c:lblOffset val="100"/>
        <c:noMultiLvlLbl val="0"/>
      </c:catAx>
      <c:spPr>
        <a:noFill/>
        <a:ln>
          <a:noFill/>
        </a:ln>
        <a:effectLst/>
      </c:spPr>
    </c:plotArea>
    <c:legend>
      <c:legendPos val="b"/>
      <c:layout>
        <c:manualLayout>
          <c:xMode val="edge"/>
          <c:yMode val="edge"/>
          <c:x val="0.40655149379271022"/>
          <c:y val="0.93985686397874346"/>
          <c:w val="0.32764347693829243"/>
          <c:h val="6.01431360212565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97280988699107"/>
          <c:y val="7.0767652426219463E-2"/>
          <c:w val="0.62377350752645866"/>
          <c:h val="0.78909985250517212"/>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Sheet1!$B$2:$B$4</c:f>
              <c:numCache>
                <c:formatCode>0%</c:formatCode>
                <c:ptCount val="3"/>
                <c:pt idx="0">
                  <c:v>0.18</c:v>
                </c:pt>
                <c:pt idx="1">
                  <c:v>0.63</c:v>
                </c:pt>
                <c:pt idx="2">
                  <c:v>0.19</c:v>
                </c:pt>
              </c:numCache>
            </c:numRef>
          </c:val>
          <c:extLst>
            <c:ext xmlns:c16="http://schemas.microsoft.com/office/drawing/2014/chart" uri="{C3380CC4-5D6E-409C-BE32-E72D297353CC}">
              <c16:uniqueId val="{00000000-335D-48DF-A453-39AAEF8E8060}"/>
            </c:ext>
          </c:extLst>
        </c:ser>
        <c:ser>
          <c:idx val="1"/>
          <c:order val="1"/>
          <c:tx>
            <c:strRef>
              <c:f>Sheet1!$C$1</c:f>
              <c:strCache>
                <c:ptCount val="1"/>
                <c:pt idx="0">
                  <c:v>2022</c:v>
                </c:pt>
              </c:strCache>
            </c:strRef>
          </c:tx>
          <c:spPr>
            <a:solidFill>
              <a:srgbClr val="008E9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Sheet1!$C$2:$C$4</c:f>
              <c:numCache>
                <c:formatCode>0%</c:formatCode>
                <c:ptCount val="3"/>
                <c:pt idx="0">
                  <c:v>0.19</c:v>
                </c:pt>
                <c:pt idx="1">
                  <c:v>0.66</c:v>
                </c:pt>
                <c:pt idx="2">
                  <c:v>0.16</c:v>
                </c:pt>
              </c:numCache>
            </c:numRef>
          </c:val>
          <c:extLst>
            <c:ext xmlns:c16="http://schemas.microsoft.com/office/drawing/2014/chart" uri="{C3380CC4-5D6E-409C-BE32-E72D297353CC}">
              <c16:uniqueId val="{00000001-335D-48DF-A453-39AAEF8E8060}"/>
            </c:ext>
          </c:extLst>
        </c:ser>
        <c:ser>
          <c:idx val="2"/>
          <c:order val="2"/>
          <c:tx>
            <c:strRef>
              <c:f>Sheet1!$D$1</c:f>
              <c:strCache>
                <c:ptCount val="1"/>
                <c:pt idx="0">
                  <c:v>2021</c:v>
                </c:pt>
              </c:strCache>
            </c:strRef>
          </c:tx>
          <c:spPr>
            <a:solidFill>
              <a:srgbClr val="002060"/>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know</c:v>
                </c:pt>
                <c:pt idx="1">
                  <c:v>No</c:v>
                </c:pt>
                <c:pt idx="2">
                  <c:v>Yes</c:v>
                </c:pt>
              </c:strCache>
            </c:strRef>
          </c:cat>
          <c:val>
            <c:numRef>
              <c:f>Sheet1!$D$2:$D$4</c:f>
              <c:numCache>
                <c:formatCode>0%</c:formatCode>
                <c:ptCount val="3"/>
                <c:pt idx="0">
                  <c:v>0.17</c:v>
                </c:pt>
                <c:pt idx="1">
                  <c:v>0.66</c:v>
                </c:pt>
                <c:pt idx="2">
                  <c:v>0.16</c:v>
                </c:pt>
              </c:numCache>
            </c:numRef>
          </c:val>
          <c:extLst>
            <c:ext xmlns:c16="http://schemas.microsoft.com/office/drawing/2014/chart" uri="{C3380CC4-5D6E-409C-BE32-E72D297353CC}">
              <c16:uniqueId val="{00000003-335D-48DF-A453-39AAEF8E8060}"/>
            </c:ext>
          </c:extLst>
        </c:ser>
        <c:dLbls>
          <c:dLblPos val="inEnd"/>
          <c:showLegendKey val="0"/>
          <c:showVal val="1"/>
          <c:showCatName val="0"/>
          <c:showSerName val="0"/>
          <c:showPercent val="0"/>
          <c:showBubbleSize val="0"/>
        </c:dLbls>
        <c:gapWidth val="100"/>
        <c:overlap val="-25"/>
        <c:axId val="468469736"/>
        <c:axId val="468463856"/>
      </c:barChart>
      <c:valAx>
        <c:axId val="468463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469736"/>
        <c:crosses val="autoZero"/>
        <c:crossBetween val="between"/>
      </c:valAx>
      <c:catAx>
        <c:axId val="468469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463856"/>
        <c:crosses val="autoZero"/>
        <c:auto val="1"/>
        <c:lblAlgn val="ctr"/>
        <c:lblOffset val="100"/>
        <c:noMultiLvlLbl val="0"/>
      </c:catAx>
      <c:spPr>
        <a:noFill/>
        <a:ln>
          <a:noFill/>
        </a:ln>
        <a:effectLst/>
      </c:spPr>
    </c:plotArea>
    <c:legend>
      <c:legendPos val="b"/>
      <c:layout>
        <c:manualLayout>
          <c:xMode val="edge"/>
          <c:yMode val="edge"/>
          <c:x val="0.44537810469580341"/>
          <c:y val="0.93985686397874346"/>
          <c:w val="0.32764347693829243"/>
          <c:h val="6.01431360212565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97280988699107"/>
          <c:y val="7.0767652426219463E-2"/>
          <c:w val="0.62377350752645866"/>
          <c:h val="0.76563335818558254"/>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0-3BF8-4D98-B644-F67839AC318A}"/>
            </c:ext>
          </c:extLst>
        </c:ser>
        <c:ser>
          <c:idx val="1"/>
          <c:order val="1"/>
          <c:tx>
            <c:strRef>
              <c:f>Sheet1!$C$1</c:f>
              <c:strCache>
                <c:ptCount val="1"/>
                <c:pt idx="0">
                  <c:v>2022</c:v>
                </c:pt>
              </c:strCache>
            </c:strRef>
          </c:tx>
          <c:spPr>
            <a:solidFill>
              <a:srgbClr val="008E9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Sheet1!$C$2:$C$3</c:f>
              <c:numCache>
                <c:formatCode>0%</c:formatCode>
                <c:ptCount val="2"/>
                <c:pt idx="0">
                  <c:v>0.28000000000000003</c:v>
                </c:pt>
                <c:pt idx="1">
                  <c:v>0.72</c:v>
                </c:pt>
              </c:numCache>
            </c:numRef>
          </c:val>
          <c:extLst>
            <c:ext xmlns:c16="http://schemas.microsoft.com/office/drawing/2014/chart" uri="{C3380CC4-5D6E-409C-BE32-E72D297353CC}">
              <c16:uniqueId val="{00000001-3BF8-4D98-B644-F67839AC318A}"/>
            </c:ext>
          </c:extLst>
        </c:ser>
        <c:ser>
          <c:idx val="2"/>
          <c:order val="2"/>
          <c:tx>
            <c:strRef>
              <c:f>Sheet1!$D$1</c:f>
              <c:strCache>
                <c:ptCount val="1"/>
                <c:pt idx="0">
                  <c:v>2021</c:v>
                </c:pt>
              </c:strCache>
            </c:strRef>
          </c:tx>
          <c:spPr>
            <a:solidFill>
              <a:srgbClr val="002060"/>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Sheet1!$D$2:$D$3</c:f>
              <c:numCache>
                <c:formatCode>0%</c:formatCode>
                <c:ptCount val="2"/>
                <c:pt idx="0">
                  <c:v>0.3</c:v>
                </c:pt>
                <c:pt idx="1">
                  <c:v>0.7</c:v>
                </c:pt>
              </c:numCache>
            </c:numRef>
          </c:val>
          <c:extLst>
            <c:ext xmlns:c16="http://schemas.microsoft.com/office/drawing/2014/chart" uri="{C3380CC4-5D6E-409C-BE32-E72D297353CC}">
              <c16:uniqueId val="{00000003-3BF8-4D98-B644-F67839AC318A}"/>
            </c:ext>
          </c:extLst>
        </c:ser>
        <c:dLbls>
          <c:dLblPos val="inEnd"/>
          <c:showLegendKey val="0"/>
          <c:showVal val="1"/>
          <c:showCatName val="0"/>
          <c:showSerName val="0"/>
          <c:showPercent val="0"/>
          <c:showBubbleSize val="0"/>
        </c:dLbls>
        <c:gapWidth val="100"/>
        <c:overlap val="-25"/>
        <c:axId val="468464640"/>
        <c:axId val="468461896"/>
      </c:barChart>
      <c:valAx>
        <c:axId val="468461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464640"/>
        <c:crosses val="autoZero"/>
        <c:crossBetween val="between"/>
      </c:valAx>
      <c:catAx>
        <c:axId val="4684646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8461896"/>
        <c:crosses val="autoZero"/>
        <c:auto val="1"/>
        <c:lblAlgn val="ctr"/>
        <c:lblOffset val="100"/>
        <c:noMultiLvlLbl val="0"/>
      </c:catAx>
      <c:spPr>
        <a:noFill/>
        <a:ln>
          <a:noFill/>
        </a:ln>
        <a:effectLst/>
      </c:spPr>
    </c:plotArea>
    <c:legend>
      <c:legendPos val="b"/>
      <c:layout>
        <c:manualLayout>
          <c:xMode val="edge"/>
          <c:yMode val="edge"/>
          <c:x val="0.39441817788549366"/>
          <c:y val="0.93105695045348436"/>
          <c:w val="0.32764347693829243"/>
          <c:h val="6.014313602125652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48821982560802"/>
          <c:y val="0.15003136374412807"/>
          <c:w val="0.59260984396825089"/>
          <c:h val="0.65388678352815066"/>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happy</c:v>
                </c:pt>
                <c:pt idx="1">
                  <c:v>Not happy</c:v>
                </c:pt>
                <c:pt idx="2">
                  <c:v>Okay</c:v>
                </c:pt>
                <c:pt idx="3">
                  <c:v>Happy</c:v>
                </c:pt>
                <c:pt idx="4">
                  <c:v>Very happy</c:v>
                </c:pt>
              </c:strCache>
            </c:strRef>
          </c:cat>
          <c:val>
            <c:numRef>
              <c:f>Sheet1!$B$2:$B$6</c:f>
              <c:numCache>
                <c:formatCode>0%</c:formatCode>
                <c:ptCount val="5"/>
                <c:pt idx="0">
                  <c:v>0.03</c:v>
                </c:pt>
                <c:pt idx="1">
                  <c:v>0.05</c:v>
                </c:pt>
                <c:pt idx="2">
                  <c:v>0.2</c:v>
                </c:pt>
                <c:pt idx="3">
                  <c:v>0.32</c:v>
                </c:pt>
                <c:pt idx="4">
                  <c:v>0.4</c:v>
                </c:pt>
              </c:numCache>
            </c:numRef>
          </c:val>
          <c:extLst>
            <c:ext xmlns:c16="http://schemas.microsoft.com/office/drawing/2014/chart" uri="{C3380CC4-5D6E-409C-BE32-E72D297353CC}">
              <c16:uniqueId val="{00000004-543E-4907-8118-C6AD9C503CA2}"/>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at all happy</c:v>
                </c:pt>
                <c:pt idx="1">
                  <c:v>Not happy</c:v>
                </c:pt>
                <c:pt idx="2">
                  <c:v>Okay</c:v>
                </c:pt>
                <c:pt idx="3">
                  <c:v>Happy</c:v>
                </c:pt>
                <c:pt idx="4">
                  <c:v>Very happy</c:v>
                </c:pt>
              </c:strCache>
            </c:strRef>
          </c:cat>
          <c:val>
            <c:numRef>
              <c:f>Sheet1!$C$2:$C$6</c:f>
              <c:numCache>
                <c:formatCode>0%</c:formatCode>
                <c:ptCount val="5"/>
                <c:pt idx="0">
                  <c:v>0.04</c:v>
                </c:pt>
                <c:pt idx="1">
                  <c:v>0.05</c:v>
                </c:pt>
                <c:pt idx="2">
                  <c:v>0.21</c:v>
                </c:pt>
                <c:pt idx="3">
                  <c:v>0.3</c:v>
                </c:pt>
                <c:pt idx="4">
                  <c:v>0.39</c:v>
                </c:pt>
              </c:numCache>
            </c:numRef>
          </c:val>
          <c:extLst xmlns:c15="http://schemas.microsoft.com/office/drawing/2012/chart">
            <c:ext xmlns:c16="http://schemas.microsoft.com/office/drawing/2014/chart" uri="{C3380CC4-5D6E-409C-BE32-E72D297353CC}">
              <c16:uniqueId val="{00000005-543E-4907-8118-C6AD9C503CA2}"/>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2"/>
            <c:invertIfNegative val="0"/>
            <c:bubble3D val="0"/>
            <c:extLst>
              <c:ext xmlns:c16="http://schemas.microsoft.com/office/drawing/2014/chart" uri="{C3380CC4-5D6E-409C-BE32-E72D297353CC}">
                <c16:uniqueId val="{00000000-B1B3-4B3F-82BE-18DA549C1BA6}"/>
              </c:ext>
            </c:extLst>
          </c:dPt>
          <c:dPt>
            <c:idx val="3"/>
            <c:invertIfNegative val="0"/>
            <c:bubble3D val="0"/>
            <c:extLst>
              <c:ext xmlns:c16="http://schemas.microsoft.com/office/drawing/2014/chart" uri="{C3380CC4-5D6E-409C-BE32-E72D297353CC}">
                <c16:uniqueId val="{00000001-B1B3-4B3F-82BE-18DA549C1BA6}"/>
              </c:ext>
            </c:extLst>
          </c:dPt>
          <c:dPt>
            <c:idx val="4"/>
            <c:invertIfNegative val="0"/>
            <c:bubble3D val="0"/>
            <c:extLst>
              <c:ext xmlns:c16="http://schemas.microsoft.com/office/drawing/2014/chart" uri="{C3380CC4-5D6E-409C-BE32-E72D297353CC}">
                <c16:uniqueId val="{00000002-B1B3-4B3F-82BE-18DA549C1BA6}"/>
              </c:ext>
            </c:extLst>
          </c:dPt>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Not at all happy</c:v>
                </c:pt>
                <c:pt idx="1">
                  <c:v>Not happy</c:v>
                </c:pt>
                <c:pt idx="2">
                  <c:v>Okay</c:v>
                </c:pt>
                <c:pt idx="3">
                  <c:v>Happy</c:v>
                </c:pt>
                <c:pt idx="4">
                  <c:v>Very happy</c:v>
                </c:pt>
              </c:strCache>
            </c:strRef>
          </c:cat>
          <c:val>
            <c:numRef>
              <c:f>Sheet1!$D$2:$D$6</c:f>
              <c:numCache>
                <c:formatCode>0%</c:formatCode>
                <c:ptCount val="5"/>
                <c:pt idx="0">
                  <c:v>0.04</c:v>
                </c:pt>
                <c:pt idx="1">
                  <c:v>0.06</c:v>
                </c:pt>
                <c:pt idx="2">
                  <c:v>0.23</c:v>
                </c:pt>
                <c:pt idx="3">
                  <c:v>0.3</c:v>
                </c:pt>
                <c:pt idx="4">
                  <c:v>0.38</c:v>
                </c:pt>
              </c:numCache>
            </c:numRef>
          </c:val>
          <c:extLst>
            <c:ext xmlns:c16="http://schemas.microsoft.com/office/drawing/2014/chart" uri="{C3380CC4-5D6E-409C-BE32-E72D297353CC}">
              <c16:uniqueId val="{00000003-A87D-43C6-B875-357CCC17A0C8}"/>
            </c:ext>
          </c:extLst>
        </c:ser>
        <c:dLbls>
          <c:showLegendKey val="0"/>
          <c:showVal val="1"/>
          <c:showCatName val="0"/>
          <c:showSerName val="0"/>
          <c:showPercent val="0"/>
          <c:showBubbleSize val="0"/>
        </c:dLbls>
        <c:gapWidth val="80"/>
        <c:overlap val="-25"/>
        <c:axId val="468472480"/>
        <c:axId val="468465032"/>
        <c:extLst/>
      </c:barChart>
      <c:valAx>
        <c:axId val="468465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8472480"/>
        <c:crosses val="autoZero"/>
        <c:crossBetween val="between"/>
      </c:valAx>
      <c:catAx>
        <c:axId val="46847248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68465032"/>
        <c:crosses val="autoZero"/>
        <c:auto val="1"/>
        <c:lblAlgn val="ctr"/>
        <c:lblOffset val="100"/>
        <c:noMultiLvlLbl val="0"/>
      </c:catAx>
      <c:spPr>
        <a:noFill/>
        <a:ln>
          <a:noFill/>
        </a:ln>
        <a:effectLst/>
      </c:spPr>
    </c:plotArea>
    <c:legend>
      <c:legendPos val="b"/>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4671009597670222"/>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Drugs</c:v>
                </c:pt>
                <c:pt idx="2">
                  <c:v>Relationships</c:v>
                </c:pt>
                <c:pt idx="3">
                  <c:v>Adult relationships in the home</c:v>
                </c:pt>
                <c:pt idx="4">
                  <c:v>Other</c:v>
                </c:pt>
                <c:pt idx="5">
                  <c:v>Crime</c:v>
                </c:pt>
                <c:pt idx="6">
                  <c:v>Your physical health</c:v>
                </c:pt>
                <c:pt idx="7">
                  <c:v>Money problems/family finances</c:v>
                </c:pt>
                <c:pt idx="8">
                  <c:v>Things you see or hear in the news</c:v>
                </c:pt>
                <c:pt idx="9">
                  <c:v>Your mental health</c:v>
                </c:pt>
                <c:pt idx="10">
                  <c:v>Problems with friends</c:v>
                </c:pt>
                <c:pt idx="11">
                  <c:v>Your friends being bullied</c:v>
                </c:pt>
                <c:pt idx="12">
                  <c:v>Family problems</c:v>
                </c:pt>
                <c:pt idx="13">
                  <c:v>Being bullied</c:v>
                </c:pt>
                <c:pt idx="14">
                  <c:v>The way you look</c:v>
                </c:pt>
                <c:pt idx="15">
                  <c:v>School work</c:v>
                </c:pt>
                <c:pt idx="16">
                  <c:v>Exams and tests</c:v>
                </c:pt>
              </c:strCache>
            </c:strRef>
          </c:cat>
          <c:val>
            <c:numRef>
              <c:f>Sheet1!$B$2:$B$18</c:f>
              <c:numCache>
                <c:formatCode>0%</c:formatCode>
                <c:ptCount val="17"/>
                <c:pt idx="0">
                  <c:v>0.14000000000000001</c:v>
                </c:pt>
                <c:pt idx="1">
                  <c:v>0.05</c:v>
                </c:pt>
                <c:pt idx="2">
                  <c:v>0.05</c:v>
                </c:pt>
                <c:pt idx="3">
                  <c:v>0.05</c:v>
                </c:pt>
                <c:pt idx="4">
                  <c:v>7.0000000000000007E-2</c:v>
                </c:pt>
                <c:pt idx="5">
                  <c:v>0.08</c:v>
                </c:pt>
                <c:pt idx="6">
                  <c:v>0.1</c:v>
                </c:pt>
                <c:pt idx="7">
                  <c:v>0.1</c:v>
                </c:pt>
                <c:pt idx="8">
                  <c:v>0.12</c:v>
                </c:pt>
                <c:pt idx="9">
                  <c:v>0.13</c:v>
                </c:pt>
                <c:pt idx="10">
                  <c:v>0.14000000000000001</c:v>
                </c:pt>
                <c:pt idx="11">
                  <c:v>0.17</c:v>
                </c:pt>
                <c:pt idx="12">
                  <c:v>0.17</c:v>
                </c:pt>
                <c:pt idx="13">
                  <c:v>0.17</c:v>
                </c:pt>
                <c:pt idx="14">
                  <c:v>0.2</c:v>
                </c:pt>
                <c:pt idx="15">
                  <c:v>0.23</c:v>
                </c:pt>
                <c:pt idx="16">
                  <c:v>0.31</c:v>
                </c:pt>
              </c:numCache>
            </c:numRef>
          </c:val>
          <c:extLst>
            <c:ext xmlns:c16="http://schemas.microsoft.com/office/drawing/2014/chart" uri="{C3380CC4-5D6E-409C-BE32-E72D297353CC}">
              <c16:uniqueId val="{00000004-838C-4702-92E1-DA73A74CF271}"/>
            </c:ext>
          </c:extLst>
        </c:ser>
        <c:ser>
          <c:idx val="1"/>
          <c:order val="1"/>
          <c:tx>
            <c:strRef>
              <c:f>Sheet1!$C$1</c:f>
              <c:strCache>
                <c:ptCount val="1"/>
                <c:pt idx="0">
                  <c:v>2022</c:v>
                </c:pt>
              </c:strCache>
            </c:strRef>
          </c:tx>
          <c:spPr>
            <a:solidFill>
              <a:srgbClr val="00A79D"/>
            </a:solidFill>
          </c:spPr>
          <c:invertIfNegative val="0"/>
          <c:dLbls>
            <c:dLbl>
              <c:idx val="16"/>
              <c:spPr>
                <a:noFill/>
                <a:ln>
                  <a:noFill/>
                </a:ln>
                <a:effectLst/>
              </c:spPr>
              <c:txPr>
                <a:bodyPr wrap="square" lIns="38100" tIns="19050" rIns="38100" bIns="19050" anchor="ctr">
                  <a:spAutoFit/>
                </a:bodyPr>
                <a:lstStyle/>
                <a:p>
                  <a:pPr>
                    <a:defRPr sz="7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2ABF-4BC8-A27B-85924A401E5B}"/>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Drugs</c:v>
                </c:pt>
                <c:pt idx="2">
                  <c:v>Relationships</c:v>
                </c:pt>
                <c:pt idx="3">
                  <c:v>Adult relationships in the home</c:v>
                </c:pt>
                <c:pt idx="4">
                  <c:v>Other</c:v>
                </c:pt>
                <c:pt idx="5">
                  <c:v>Crime</c:v>
                </c:pt>
                <c:pt idx="6">
                  <c:v>Your physical health</c:v>
                </c:pt>
                <c:pt idx="7">
                  <c:v>Money problems/family finances</c:v>
                </c:pt>
                <c:pt idx="8">
                  <c:v>Things you see or hear in the news</c:v>
                </c:pt>
                <c:pt idx="9">
                  <c:v>Your mental health</c:v>
                </c:pt>
                <c:pt idx="10">
                  <c:v>Problems with friends</c:v>
                </c:pt>
                <c:pt idx="11">
                  <c:v>Your friends being bullied</c:v>
                </c:pt>
                <c:pt idx="12">
                  <c:v>Family problems</c:v>
                </c:pt>
                <c:pt idx="13">
                  <c:v>Being bullied</c:v>
                </c:pt>
                <c:pt idx="14">
                  <c:v>The way you look</c:v>
                </c:pt>
                <c:pt idx="15">
                  <c:v>School work</c:v>
                </c:pt>
                <c:pt idx="16">
                  <c:v>Exams and tests</c:v>
                </c:pt>
              </c:strCache>
            </c:strRef>
          </c:cat>
          <c:val>
            <c:numRef>
              <c:f>Sheet1!$C$2:$C$18</c:f>
              <c:numCache>
                <c:formatCode>0%</c:formatCode>
                <c:ptCount val="17"/>
                <c:pt idx="0">
                  <c:v>0.13</c:v>
                </c:pt>
                <c:pt idx="1">
                  <c:v>0.05</c:v>
                </c:pt>
                <c:pt idx="2">
                  <c:v>0.05</c:v>
                </c:pt>
                <c:pt idx="3">
                  <c:v>7.0000000000000007E-2</c:v>
                </c:pt>
                <c:pt idx="4">
                  <c:v>0.05</c:v>
                </c:pt>
                <c:pt idx="5">
                  <c:v>0.09</c:v>
                </c:pt>
                <c:pt idx="6">
                  <c:v>0.08</c:v>
                </c:pt>
                <c:pt idx="7">
                  <c:v>0.12</c:v>
                </c:pt>
                <c:pt idx="8">
                  <c:v>0.15</c:v>
                </c:pt>
                <c:pt idx="9">
                  <c:v>0.12</c:v>
                </c:pt>
                <c:pt idx="10">
                  <c:v>0.15</c:v>
                </c:pt>
                <c:pt idx="11">
                  <c:v>0.17</c:v>
                </c:pt>
                <c:pt idx="12">
                  <c:v>0.19</c:v>
                </c:pt>
                <c:pt idx="13">
                  <c:v>0.2</c:v>
                </c:pt>
                <c:pt idx="14">
                  <c:v>0.21</c:v>
                </c:pt>
                <c:pt idx="15">
                  <c:v>0.21</c:v>
                </c:pt>
                <c:pt idx="16">
                  <c:v>0.31</c:v>
                </c:pt>
              </c:numCache>
            </c:numRef>
          </c:val>
          <c:extLst>
            <c:ext xmlns:c16="http://schemas.microsoft.com/office/drawing/2014/chart" uri="{C3380CC4-5D6E-409C-BE32-E72D297353CC}">
              <c16:uniqueId val="{00000004-2C2A-45CD-9B69-C9154683B5C6}"/>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4-E04D-4337-9E41-73C4FF6E7B0B}"/>
              </c:ext>
            </c:extLst>
          </c:dPt>
          <c:dPt>
            <c:idx val="15"/>
            <c:invertIfNegative val="0"/>
            <c:bubble3D val="0"/>
            <c:extLst>
              <c:ext xmlns:c16="http://schemas.microsoft.com/office/drawing/2014/chart" uri="{C3380CC4-5D6E-409C-BE32-E72D297353CC}">
                <c16:uniqueId val="{00000001-7C7E-4D62-AF9C-E8B2D8FE7987}"/>
              </c:ext>
            </c:extLst>
          </c:dPt>
          <c:dPt>
            <c:idx val="16"/>
            <c:invertIfNegative val="0"/>
            <c:bubble3D val="0"/>
            <c:extLst>
              <c:ext xmlns:c16="http://schemas.microsoft.com/office/drawing/2014/chart" uri="{C3380CC4-5D6E-409C-BE32-E72D297353CC}">
                <c16:uniqueId val="{00000002-7C7E-4D62-AF9C-E8B2D8FE7987}"/>
              </c:ext>
            </c:extLst>
          </c:dPt>
          <c:dLbls>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worry about anything</c:v>
                </c:pt>
                <c:pt idx="1">
                  <c:v>Drugs</c:v>
                </c:pt>
                <c:pt idx="2">
                  <c:v>Relationships</c:v>
                </c:pt>
                <c:pt idx="3">
                  <c:v>Adult relationships in the home</c:v>
                </c:pt>
                <c:pt idx="4">
                  <c:v>Other</c:v>
                </c:pt>
                <c:pt idx="5">
                  <c:v>Crime</c:v>
                </c:pt>
                <c:pt idx="6">
                  <c:v>Your physical health</c:v>
                </c:pt>
                <c:pt idx="7">
                  <c:v>Money problems/family finances</c:v>
                </c:pt>
                <c:pt idx="8">
                  <c:v>Things you see or hear in the news</c:v>
                </c:pt>
                <c:pt idx="9">
                  <c:v>Your mental health</c:v>
                </c:pt>
                <c:pt idx="10">
                  <c:v>Problems with friends</c:v>
                </c:pt>
                <c:pt idx="11">
                  <c:v>Your friends being bullied</c:v>
                </c:pt>
                <c:pt idx="12">
                  <c:v>Family problems</c:v>
                </c:pt>
                <c:pt idx="13">
                  <c:v>Being bullied</c:v>
                </c:pt>
                <c:pt idx="14">
                  <c:v>The way you look</c:v>
                </c:pt>
                <c:pt idx="15">
                  <c:v>School work</c:v>
                </c:pt>
                <c:pt idx="16">
                  <c:v>Exams and tests</c:v>
                </c:pt>
              </c:strCache>
            </c:strRef>
          </c:cat>
          <c:val>
            <c:numRef>
              <c:f>Sheet1!$D$2:$D$18</c:f>
              <c:numCache>
                <c:formatCode>0%</c:formatCode>
                <c:ptCount val="17"/>
                <c:pt idx="0">
                  <c:v>0.13</c:v>
                </c:pt>
                <c:pt idx="1">
                  <c:v>0.05</c:v>
                </c:pt>
                <c:pt idx="2">
                  <c:v>0.06</c:v>
                </c:pt>
                <c:pt idx="3">
                  <c:v>0.06</c:v>
                </c:pt>
                <c:pt idx="4">
                  <c:v>7.0000000000000007E-2</c:v>
                </c:pt>
                <c:pt idx="5">
                  <c:v>0.09</c:v>
                </c:pt>
                <c:pt idx="6">
                  <c:v>0.1</c:v>
                </c:pt>
                <c:pt idx="7">
                  <c:v>0.08</c:v>
                </c:pt>
                <c:pt idx="8">
                  <c:v>0.14000000000000001</c:v>
                </c:pt>
                <c:pt idx="9">
                  <c:v>0.12</c:v>
                </c:pt>
                <c:pt idx="10">
                  <c:v>0.13</c:v>
                </c:pt>
                <c:pt idx="11">
                  <c:v>0.19</c:v>
                </c:pt>
                <c:pt idx="12">
                  <c:v>0.18</c:v>
                </c:pt>
                <c:pt idx="13">
                  <c:v>0.19</c:v>
                </c:pt>
                <c:pt idx="14">
                  <c:v>0.2</c:v>
                </c:pt>
                <c:pt idx="15">
                  <c:v>0.23</c:v>
                </c:pt>
                <c:pt idx="16">
                  <c:v>0.28999999999999998</c:v>
                </c:pt>
              </c:numCache>
            </c:numRef>
          </c:val>
          <c:extLst>
            <c:ext xmlns:c16="http://schemas.microsoft.com/office/drawing/2014/chart" uri="{C3380CC4-5D6E-409C-BE32-E72D297353CC}">
              <c16:uniqueId val="{00000006-F533-4DC8-B212-CF66273240C4}"/>
            </c:ext>
          </c:extLst>
        </c:ser>
        <c:dLbls>
          <c:showLegendKey val="0"/>
          <c:showVal val="0"/>
          <c:showCatName val="0"/>
          <c:showSerName val="0"/>
          <c:showPercent val="0"/>
          <c:showBubbleSize val="0"/>
        </c:dLbls>
        <c:gapWidth val="80"/>
        <c:overlap val="-25"/>
        <c:axId val="467686336"/>
        <c:axId val="467687512"/>
      </c:barChart>
      <c:valAx>
        <c:axId val="467687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6336"/>
        <c:crosses val="autoZero"/>
        <c:crossBetween val="between"/>
      </c:valAx>
      <c:catAx>
        <c:axId val="467686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467687512"/>
        <c:crosses val="autoZero"/>
        <c:auto val="1"/>
        <c:lblAlgn val="ctr"/>
        <c:lblOffset val="100"/>
        <c:noMultiLvlLbl val="0"/>
      </c:catAx>
      <c:spPr>
        <a:noFill/>
        <a:ln>
          <a:noFill/>
        </a:ln>
        <a:effectLst/>
      </c:spPr>
    </c:plotArea>
    <c:legend>
      <c:legendPos val="b"/>
      <c:layout>
        <c:manualLayout>
          <c:xMode val="edge"/>
          <c:yMode val="edge"/>
          <c:x val="0.47341314578896854"/>
          <c:y val="0.93551900930261322"/>
          <c:w val="0.11905717497829614"/>
          <c:h val="3.8746846487537644E-2"/>
        </c:manualLayout>
      </c:layout>
      <c:overlay val="0"/>
      <c:txPr>
        <a:bodyPr/>
        <a:lstStyle/>
        <a:p>
          <a:pPr>
            <a:defRPr sz="900"/>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97264800309106"/>
          <c:y val="9.7572170175749623E-2"/>
          <c:w val="0.80589650267406976"/>
          <c:h val="0.7886687815126211"/>
        </c:manualLayout>
      </c:layout>
      <c:barChart>
        <c:barDir val="bar"/>
        <c:grouping val="percentStacked"/>
        <c:varyColors val="0"/>
        <c:ser>
          <c:idx val="0"/>
          <c:order val="0"/>
          <c:tx>
            <c:strRef>
              <c:f>Sheet1!$B$1</c:f>
              <c:strCache>
                <c:ptCount val="1"/>
                <c:pt idx="0">
                  <c:v>Never</c:v>
                </c:pt>
              </c:strCache>
            </c:strRef>
          </c:tx>
          <c:spPr>
            <a:solidFill>
              <a:schemeClr val="accent4"/>
            </a:solidFill>
            <a:ln>
              <a:noFill/>
            </a:ln>
            <a:effectLst/>
          </c:spPr>
          <c:invertIfNegative val="0"/>
          <c:dLbls>
            <c:spPr>
              <a:noFill/>
              <a:ln>
                <a:noFill/>
              </a:ln>
              <a:effectLst/>
            </c:spPr>
            <c:txPr>
              <a:bodyPr rot="0" vert="horz"/>
              <a:lstStyle/>
              <a:p>
                <a:pPr algn="ct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Sheet1!$B$2:$B$6</c:f>
              <c:numCache>
                <c:formatCode>0%</c:formatCode>
                <c:ptCount val="5"/>
                <c:pt idx="0">
                  <c:v>0.56999999999999995</c:v>
                </c:pt>
                <c:pt idx="1">
                  <c:v>0.28999999999999998</c:v>
                </c:pt>
                <c:pt idx="2">
                  <c:v>0.17</c:v>
                </c:pt>
                <c:pt idx="3">
                  <c:v>0.2</c:v>
                </c:pt>
                <c:pt idx="4">
                  <c:v>0.15</c:v>
                </c:pt>
              </c:numCache>
            </c:numRef>
          </c:val>
          <c:extLst>
            <c:ext xmlns:c16="http://schemas.microsoft.com/office/drawing/2014/chart" uri="{C3380CC4-5D6E-409C-BE32-E72D297353CC}">
              <c16:uniqueId val="{00000000-EEF7-42B9-BF3A-ACE18477B7A8}"/>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Sheet1!$C$2:$C$6</c:f>
              <c:numCache>
                <c:formatCode>0%</c:formatCode>
                <c:ptCount val="5"/>
                <c:pt idx="0">
                  <c:v>0.24</c:v>
                </c:pt>
                <c:pt idx="1">
                  <c:v>0.49</c:v>
                </c:pt>
                <c:pt idx="2">
                  <c:v>0.38</c:v>
                </c:pt>
                <c:pt idx="3">
                  <c:v>0.36</c:v>
                </c:pt>
                <c:pt idx="4">
                  <c:v>0.27</c:v>
                </c:pt>
              </c:numCache>
            </c:numRef>
          </c:val>
          <c:extLst>
            <c:ext xmlns:c16="http://schemas.microsoft.com/office/drawing/2014/chart" uri="{C3380CC4-5D6E-409C-BE32-E72D297353CC}">
              <c16:uniqueId val="{00000001-EEF7-42B9-BF3A-ACE18477B7A8}"/>
            </c:ext>
          </c:extLst>
        </c:ser>
        <c:ser>
          <c:idx val="2"/>
          <c:order val="2"/>
          <c:tx>
            <c:strRef>
              <c:f>Sheet1!$D$1</c:f>
              <c:strCache>
                <c:ptCount val="1"/>
                <c:pt idx="0">
                  <c:v>Usually</c:v>
                </c:pt>
              </c:strCache>
            </c:strRef>
          </c:tx>
          <c:spPr>
            <a:solidFill>
              <a:schemeClr val="bg2">
                <a:lumMod val="75000"/>
              </a:schemeClr>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Sheet1!$D$2:$D$6</c:f>
              <c:numCache>
                <c:formatCode>0%</c:formatCode>
                <c:ptCount val="5"/>
                <c:pt idx="0">
                  <c:v>0.11</c:v>
                </c:pt>
                <c:pt idx="1">
                  <c:v>0.14000000000000001</c:v>
                </c:pt>
                <c:pt idx="2">
                  <c:v>0.35</c:v>
                </c:pt>
                <c:pt idx="3">
                  <c:v>0.25</c:v>
                </c:pt>
                <c:pt idx="4">
                  <c:v>0.28000000000000003</c:v>
                </c:pt>
              </c:numCache>
            </c:numRef>
          </c:val>
          <c:extLst>
            <c:ext xmlns:c16="http://schemas.microsoft.com/office/drawing/2014/chart" uri="{C3380CC4-5D6E-409C-BE32-E72D297353CC}">
              <c16:uniqueId val="{00000002-EEF7-42B9-BF3A-ACE18477B7A8}"/>
            </c:ext>
          </c:extLst>
        </c:ser>
        <c:ser>
          <c:idx val="3"/>
          <c:order val="3"/>
          <c:tx>
            <c:strRef>
              <c:f>Sheet1!$E$1</c:f>
              <c:strCache>
                <c:ptCount val="1"/>
                <c:pt idx="0">
                  <c:v>Always</c:v>
                </c:pt>
              </c:strCache>
            </c:strRef>
          </c:tx>
          <c:spPr>
            <a:solidFill>
              <a:schemeClr val="accent1"/>
            </a:solidFill>
            <a:ln>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I might feel something else</c:v>
                </c:pt>
                <c:pt idx="1">
                  <c:v>I get upset and feel bad for ages</c:v>
                </c:pt>
                <c:pt idx="2">
                  <c:v>I might feel a bit bad but soon forget about it</c:v>
                </c:pt>
                <c:pt idx="3">
                  <c:v>I'm calm and can carry on</c:v>
                </c:pt>
                <c:pt idx="4">
                  <c:v>I learn from it for next time</c:v>
                </c:pt>
              </c:strCache>
            </c:strRef>
          </c:cat>
          <c:val>
            <c:numRef>
              <c:f>Sheet1!$E$2:$E$6</c:f>
              <c:numCache>
                <c:formatCode>0%</c:formatCode>
                <c:ptCount val="5"/>
                <c:pt idx="0">
                  <c:v>0.08</c:v>
                </c:pt>
                <c:pt idx="1">
                  <c:v>0.08</c:v>
                </c:pt>
                <c:pt idx="2">
                  <c:v>0.11</c:v>
                </c:pt>
                <c:pt idx="3">
                  <c:v>0.19</c:v>
                </c:pt>
                <c:pt idx="4">
                  <c:v>0.3</c:v>
                </c:pt>
              </c:numCache>
            </c:numRef>
          </c:val>
          <c:extLst>
            <c:ext xmlns:c16="http://schemas.microsoft.com/office/drawing/2014/chart" uri="{C3380CC4-5D6E-409C-BE32-E72D297353CC}">
              <c16:uniqueId val="{00000003-EEF7-42B9-BF3A-ACE18477B7A8}"/>
            </c:ext>
          </c:extLst>
        </c:ser>
        <c:dLbls>
          <c:showLegendKey val="0"/>
          <c:showVal val="0"/>
          <c:showCatName val="0"/>
          <c:showSerName val="0"/>
          <c:showPercent val="0"/>
          <c:showBubbleSize val="0"/>
        </c:dLbls>
        <c:gapWidth val="70"/>
        <c:overlap val="100"/>
        <c:axId val="467682808"/>
        <c:axId val="467681632"/>
      </c:barChart>
      <c:catAx>
        <c:axId val="467682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100">
                <a:solidFill>
                  <a:schemeClr val="tx1">
                    <a:lumMod val="75000"/>
                    <a:lumOff val="25000"/>
                  </a:schemeClr>
                </a:solidFill>
              </a:defRPr>
            </a:pPr>
            <a:endParaRPr lang="en-US"/>
          </a:p>
        </c:txPr>
        <c:crossAx val="467681632"/>
        <c:crosses val="autoZero"/>
        <c:auto val="1"/>
        <c:lblAlgn val="ctr"/>
        <c:lblOffset val="100"/>
        <c:noMultiLvlLbl val="0"/>
      </c:catAx>
      <c:valAx>
        <c:axId val="467681632"/>
        <c:scaling>
          <c:orientation val="minMax"/>
        </c:scaling>
        <c:delete val="0"/>
        <c:axPos val="b"/>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2808"/>
        <c:crosses val="autoZero"/>
        <c:crossBetween val="between"/>
        <c:majorUnit val="0.1"/>
      </c:valAx>
      <c:spPr>
        <a:noFill/>
        <a:ln>
          <a:noFill/>
        </a:ln>
        <a:effectLst/>
      </c:spPr>
    </c:plotArea>
    <c:legend>
      <c:legendPos val="b"/>
      <c:layout>
        <c:manualLayout>
          <c:xMode val="edge"/>
          <c:yMode val="edge"/>
          <c:x val="0.38479011399545859"/>
          <c:y val="0.94837150580287943"/>
          <c:w val="0.29968484089730135"/>
          <c:h val="5.1628494197120615E-2"/>
        </c:manualLayout>
      </c:layout>
      <c:overlay val="0"/>
      <c:spPr>
        <a:noFill/>
        <a:ln>
          <a:noFill/>
        </a:ln>
        <a:effectLst/>
      </c:spPr>
      <c:txPr>
        <a:bodyPr rot="0" vert="horz"/>
        <a:lstStyle/>
        <a:p>
          <a:pPr>
            <a:defRPr sz="1000">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7216982156701"/>
          <c:y val="5.1174516324167509E-2"/>
          <c:w val="0.61329695352129565"/>
          <c:h val="0.83506643536420333"/>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Sheet1!$B$2:$B$10</c:f>
              <c:numCache>
                <c:formatCode>0%</c:formatCode>
                <c:ptCount val="9"/>
                <c:pt idx="0">
                  <c:v>0.06</c:v>
                </c:pt>
                <c:pt idx="1">
                  <c:v>0.14000000000000001</c:v>
                </c:pt>
                <c:pt idx="2">
                  <c:v>0.23</c:v>
                </c:pt>
                <c:pt idx="3">
                  <c:v>0.24</c:v>
                </c:pt>
                <c:pt idx="4">
                  <c:v>0.27</c:v>
                </c:pt>
                <c:pt idx="5">
                  <c:v>0.51</c:v>
                </c:pt>
                <c:pt idx="6">
                  <c:v>0.49</c:v>
                </c:pt>
                <c:pt idx="7">
                  <c:v>0.67</c:v>
                </c:pt>
                <c:pt idx="8">
                  <c:v>0.67</c:v>
                </c:pt>
              </c:numCache>
            </c:numRef>
          </c:val>
          <c:extLst>
            <c:ext xmlns:c16="http://schemas.microsoft.com/office/drawing/2014/chart" uri="{C3380CC4-5D6E-409C-BE32-E72D297353CC}">
              <c16:uniqueId val="{00000000-ED21-4E03-ADD2-43113124A78A}"/>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Sheet1!$C$2:$C$10</c:f>
              <c:numCache>
                <c:formatCode>0%</c:formatCode>
                <c:ptCount val="9"/>
                <c:pt idx="0">
                  <c:v>0.05</c:v>
                </c:pt>
                <c:pt idx="1">
                  <c:v>0.14000000000000001</c:v>
                </c:pt>
                <c:pt idx="2">
                  <c:v>0.23</c:v>
                </c:pt>
                <c:pt idx="3">
                  <c:v>0.23</c:v>
                </c:pt>
                <c:pt idx="4">
                  <c:v>0.27</c:v>
                </c:pt>
                <c:pt idx="5">
                  <c:v>0.5</c:v>
                </c:pt>
                <c:pt idx="6">
                  <c:v>0.51</c:v>
                </c:pt>
                <c:pt idx="7">
                  <c:v>0.68</c:v>
                </c:pt>
                <c:pt idx="8">
                  <c:v>0.7</c:v>
                </c:pt>
              </c:numCache>
            </c:numRef>
          </c:val>
          <c:extLst>
            <c:ext xmlns:c16="http://schemas.microsoft.com/office/drawing/2014/chart" uri="{C3380CC4-5D6E-409C-BE32-E72D297353CC}">
              <c16:uniqueId val="{00000001-ED21-4E03-ADD2-43113124A78A}"/>
            </c:ext>
          </c:extLst>
        </c:ser>
        <c:ser>
          <c:idx val="2"/>
          <c:order val="2"/>
          <c:tx>
            <c:strRef>
              <c:f>Sheet1!$D$1</c:f>
              <c:strCache>
                <c:ptCount val="1"/>
                <c:pt idx="0">
                  <c:v>2021</c:v>
                </c:pt>
              </c:strCache>
            </c:strRef>
          </c:tx>
          <c:spPr>
            <a:solidFill>
              <a:schemeClr val="accent1">
                <a:lumMod val="50000"/>
              </a:schemeClr>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Sheet1!$D$2:$D$10</c:f>
              <c:numCache>
                <c:formatCode>0%</c:formatCode>
                <c:ptCount val="9"/>
                <c:pt idx="0">
                  <c:v>0.04</c:v>
                </c:pt>
                <c:pt idx="1">
                  <c:v>0.14000000000000001</c:v>
                </c:pt>
                <c:pt idx="2">
                  <c:v>0.2</c:v>
                </c:pt>
                <c:pt idx="3">
                  <c:v>0.21</c:v>
                </c:pt>
                <c:pt idx="4">
                  <c:v>0.27</c:v>
                </c:pt>
                <c:pt idx="5">
                  <c:v>0.5</c:v>
                </c:pt>
                <c:pt idx="6">
                  <c:v>0.49</c:v>
                </c:pt>
                <c:pt idx="7">
                  <c:v>0.67</c:v>
                </c:pt>
                <c:pt idx="8">
                  <c:v>0.66</c:v>
                </c:pt>
              </c:numCache>
            </c:numRef>
          </c:val>
          <c:extLst>
            <c:ext xmlns:c16="http://schemas.microsoft.com/office/drawing/2014/chart" uri="{C3380CC4-5D6E-409C-BE32-E72D297353CC}">
              <c16:uniqueId val="{00000001-B494-4ECF-8F32-1D50E6786807}"/>
            </c:ext>
          </c:extLst>
        </c:ser>
        <c:dLbls>
          <c:showLegendKey val="0"/>
          <c:showVal val="0"/>
          <c:showCatName val="0"/>
          <c:showSerName val="0"/>
          <c:showPercent val="0"/>
          <c:showBubbleSize val="0"/>
        </c:dLbls>
        <c:gapWidth val="80"/>
        <c:overlap val="-25"/>
        <c:axId val="414182912"/>
        <c:axId val="414180560"/>
        <c:extLst/>
      </c:barChart>
      <c:catAx>
        <c:axId val="4141829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0560"/>
        <c:crosses val="autoZero"/>
        <c:auto val="1"/>
        <c:lblAlgn val="ctr"/>
        <c:lblOffset val="100"/>
        <c:noMultiLvlLbl val="0"/>
      </c:catAx>
      <c:valAx>
        <c:axId val="414180560"/>
        <c:scaling>
          <c:orientation val="minMax"/>
        </c:scaling>
        <c:delete val="1"/>
        <c:axPos val="b"/>
        <c:majorGridlines>
          <c:spPr>
            <a:ln w="9525">
              <a:solidFill>
                <a:schemeClr val="bg1">
                  <a:lumMod val="85000"/>
                </a:schemeClr>
              </a:solidFill>
            </a:ln>
          </c:spPr>
        </c:majorGridlines>
        <c:numFmt formatCode="0%" sourceLinked="1"/>
        <c:majorTickMark val="out"/>
        <c:minorTickMark val="none"/>
        <c:tickLblPos val="nextTo"/>
        <c:crossAx val="414182912"/>
        <c:crosses val="autoZero"/>
        <c:crossBetween val="between"/>
        <c:majorUnit val="0.1"/>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15940609658288"/>
          <c:y val="5.1174516324167509E-2"/>
          <c:w val="0.68970977864090921"/>
          <c:h val="0.83506643536420333"/>
        </c:manualLayout>
      </c:layout>
      <c:barChart>
        <c:barDir val="bar"/>
        <c:grouping val="percentStacked"/>
        <c:varyColors val="0"/>
        <c:ser>
          <c:idx val="0"/>
          <c:order val="0"/>
          <c:tx>
            <c:strRef>
              <c:f>Sheet1!$B$1</c:f>
              <c:strCache>
                <c:ptCount val="1"/>
                <c:pt idx="0">
                  <c:v>Never</c:v>
                </c:pt>
              </c:strCache>
            </c:strRef>
          </c:tx>
          <c:spPr>
            <a:solidFill>
              <a:schemeClr val="accent4"/>
            </a:solidFill>
            <a:ln>
              <a:noFill/>
            </a:ln>
            <a:effectLst/>
          </c:spPr>
          <c:invertIfNegative val="0"/>
          <c:dLbls>
            <c:spPr>
              <a:noFill/>
              <a:ln>
                <a:noFill/>
              </a:ln>
              <a:effectLst/>
            </c:spPr>
            <c:txPr>
              <a:bodyPr rot="0" vert="horz"/>
              <a:lstStyle/>
              <a:p>
                <a:pPr algn="ct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Sheet1!$B$2:$B$10</c:f>
              <c:numCache>
                <c:formatCode>0%</c:formatCode>
                <c:ptCount val="9"/>
                <c:pt idx="0">
                  <c:v>0.75</c:v>
                </c:pt>
                <c:pt idx="1">
                  <c:v>0.48</c:v>
                </c:pt>
                <c:pt idx="2">
                  <c:v>0.28999999999999998</c:v>
                </c:pt>
                <c:pt idx="3">
                  <c:v>0.34</c:v>
                </c:pt>
                <c:pt idx="4">
                  <c:v>0.44</c:v>
                </c:pt>
                <c:pt idx="5">
                  <c:v>0.11</c:v>
                </c:pt>
                <c:pt idx="6">
                  <c:v>0.1</c:v>
                </c:pt>
                <c:pt idx="7">
                  <c:v>0.08</c:v>
                </c:pt>
                <c:pt idx="8">
                  <c:v>0.09</c:v>
                </c:pt>
              </c:numCache>
            </c:numRef>
          </c:val>
          <c:extLst>
            <c:ext xmlns:c16="http://schemas.microsoft.com/office/drawing/2014/chart" uri="{C3380CC4-5D6E-409C-BE32-E72D297353CC}">
              <c16:uniqueId val="{00000000-37B2-44FF-AEB3-26358EFAF885}"/>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Sheet1!$C$2:$C$10</c:f>
              <c:numCache>
                <c:formatCode>0%</c:formatCode>
                <c:ptCount val="9"/>
                <c:pt idx="0">
                  <c:v>0.19</c:v>
                </c:pt>
                <c:pt idx="1">
                  <c:v>0.38</c:v>
                </c:pt>
                <c:pt idx="2">
                  <c:v>0.47</c:v>
                </c:pt>
                <c:pt idx="3">
                  <c:v>0.42</c:v>
                </c:pt>
                <c:pt idx="4">
                  <c:v>0.28999999999999998</c:v>
                </c:pt>
                <c:pt idx="5">
                  <c:v>0.38</c:v>
                </c:pt>
                <c:pt idx="6">
                  <c:v>0.41</c:v>
                </c:pt>
                <c:pt idx="7">
                  <c:v>0.25</c:v>
                </c:pt>
                <c:pt idx="8">
                  <c:v>0.25</c:v>
                </c:pt>
              </c:numCache>
            </c:numRef>
          </c:val>
          <c:extLst>
            <c:ext xmlns:c16="http://schemas.microsoft.com/office/drawing/2014/chart" uri="{C3380CC4-5D6E-409C-BE32-E72D297353CC}">
              <c16:uniqueId val="{00000001-37B2-44FF-AEB3-26358EFAF885}"/>
            </c:ext>
          </c:extLst>
        </c:ser>
        <c:ser>
          <c:idx val="2"/>
          <c:order val="2"/>
          <c:tx>
            <c:strRef>
              <c:f>Sheet1!$D$1</c:f>
              <c:strCache>
                <c:ptCount val="1"/>
                <c:pt idx="0">
                  <c:v>Usually</c:v>
                </c:pt>
              </c:strCache>
            </c:strRef>
          </c:tx>
          <c:spPr>
            <a:solidFill>
              <a:schemeClr val="accent3"/>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Sheet1!$D$2:$D$10</c:f>
              <c:numCache>
                <c:formatCode>0%</c:formatCode>
                <c:ptCount val="9"/>
                <c:pt idx="0">
                  <c:v>0.03</c:v>
                </c:pt>
                <c:pt idx="1">
                  <c:v>0.09</c:v>
                </c:pt>
                <c:pt idx="2">
                  <c:v>0.15</c:v>
                </c:pt>
                <c:pt idx="3">
                  <c:v>0.14000000000000001</c:v>
                </c:pt>
                <c:pt idx="4">
                  <c:v>0.13</c:v>
                </c:pt>
                <c:pt idx="5">
                  <c:v>0.35</c:v>
                </c:pt>
                <c:pt idx="6">
                  <c:v>0.28999999999999998</c:v>
                </c:pt>
                <c:pt idx="7">
                  <c:v>0.35</c:v>
                </c:pt>
                <c:pt idx="8">
                  <c:v>0.32</c:v>
                </c:pt>
              </c:numCache>
            </c:numRef>
          </c:val>
          <c:extLst>
            <c:ext xmlns:c16="http://schemas.microsoft.com/office/drawing/2014/chart" uri="{C3380CC4-5D6E-409C-BE32-E72D297353CC}">
              <c16:uniqueId val="{00000002-37B2-44FF-AEB3-26358EFAF885}"/>
            </c:ext>
          </c:extLst>
        </c:ser>
        <c:ser>
          <c:idx val="3"/>
          <c:order val="3"/>
          <c:tx>
            <c:strRef>
              <c:f>Sheet1!$E$1</c:f>
              <c:strCache>
                <c:ptCount val="1"/>
                <c:pt idx="0">
                  <c:v>Always</c:v>
                </c:pt>
              </c:strCache>
            </c:strRef>
          </c:tx>
          <c:spPr>
            <a:solidFill>
              <a:schemeClr val="accent1"/>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blame someone else</c:v>
                </c:pt>
                <c:pt idx="1">
                  <c:v>I give up</c:v>
                </c:pt>
                <c:pt idx="2">
                  <c:v>I go and do something else instead</c:v>
                </c:pt>
                <c:pt idx="3">
                  <c:v>I do something else</c:v>
                </c:pt>
                <c:pt idx="4">
                  <c:v>I just can't accept that I can't do it</c:v>
                </c:pt>
                <c:pt idx="5">
                  <c:v>I try a different way of doing it</c:v>
                </c:pt>
                <c:pt idx="6">
                  <c:v>I ask for help</c:v>
                </c:pt>
                <c:pt idx="7">
                  <c:v>I might have another go</c:v>
                </c:pt>
                <c:pt idx="8">
                  <c:v>I keep on trying until I do</c:v>
                </c:pt>
              </c:strCache>
            </c:strRef>
          </c:cat>
          <c:val>
            <c:numRef>
              <c:f>Sheet1!$E$2:$E$10</c:f>
              <c:numCache>
                <c:formatCode>0%</c:formatCode>
                <c:ptCount val="9"/>
                <c:pt idx="0">
                  <c:v>0.03</c:v>
                </c:pt>
                <c:pt idx="1">
                  <c:v>0.05</c:v>
                </c:pt>
                <c:pt idx="2">
                  <c:v>0.08</c:v>
                </c:pt>
                <c:pt idx="3">
                  <c:v>0.09</c:v>
                </c:pt>
                <c:pt idx="4">
                  <c:v>0.14000000000000001</c:v>
                </c:pt>
                <c:pt idx="5">
                  <c:v>0.16</c:v>
                </c:pt>
                <c:pt idx="6">
                  <c:v>0.2</c:v>
                </c:pt>
                <c:pt idx="7">
                  <c:v>0.32</c:v>
                </c:pt>
                <c:pt idx="8">
                  <c:v>0.35</c:v>
                </c:pt>
              </c:numCache>
            </c:numRef>
          </c:val>
          <c:extLst>
            <c:ext xmlns:c16="http://schemas.microsoft.com/office/drawing/2014/chart" uri="{C3380CC4-5D6E-409C-BE32-E72D297353CC}">
              <c16:uniqueId val="{00000003-37B2-44FF-AEB3-26358EFAF885}"/>
            </c:ext>
          </c:extLst>
        </c:ser>
        <c:dLbls>
          <c:showLegendKey val="0"/>
          <c:showVal val="0"/>
          <c:showCatName val="0"/>
          <c:showSerName val="0"/>
          <c:showPercent val="0"/>
          <c:showBubbleSize val="0"/>
        </c:dLbls>
        <c:gapWidth val="80"/>
        <c:overlap val="100"/>
        <c:axId val="467685552"/>
        <c:axId val="467683592"/>
      </c:barChart>
      <c:catAx>
        <c:axId val="4676855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sz="1100">
                <a:solidFill>
                  <a:schemeClr val="tx1">
                    <a:lumMod val="75000"/>
                    <a:lumOff val="25000"/>
                  </a:schemeClr>
                </a:solidFill>
              </a:defRPr>
            </a:pPr>
            <a:endParaRPr lang="en-US"/>
          </a:p>
        </c:txPr>
        <c:crossAx val="467683592"/>
        <c:crosses val="autoZero"/>
        <c:auto val="1"/>
        <c:lblAlgn val="ctr"/>
        <c:lblOffset val="100"/>
        <c:noMultiLvlLbl val="0"/>
      </c:catAx>
      <c:valAx>
        <c:axId val="467683592"/>
        <c:scaling>
          <c:orientation val="minMax"/>
        </c:scaling>
        <c:delete val="0"/>
        <c:axPos val="b"/>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5552"/>
        <c:crosses val="autoZero"/>
        <c:crossBetween val="between"/>
        <c:majorUnit val="0.1"/>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(0-19)</c:v>
                </c:pt>
                <c:pt idx="1">
                  <c:v>Med-low (20-22)</c:v>
                </c:pt>
                <c:pt idx="2">
                  <c:v>Med-high (23-25)</c:v>
                </c:pt>
                <c:pt idx="3">
                  <c:v>High (26+)</c:v>
                </c:pt>
              </c:strCache>
            </c:strRef>
          </c:cat>
          <c:val>
            <c:numRef>
              <c:f>Sheet1!$B$2:$B$5</c:f>
              <c:numCache>
                <c:formatCode>0%</c:formatCode>
                <c:ptCount val="4"/>
                <c:pt idx="0">
                  <c:v>0.25</c:v>
                </c:pt>
                <c:pt idx="1">
                  <c:v>0.21</c:v>
                </c:pt>
                <c:pt idx="2">
                  <c:v>0.24</c:v>
                </c:pt>
                <c:pt idx="3">
                  <c:v>0.3</c:v>
                </c:pt>
              </c:numCache>
            </c:numRef>
          </c:val>
          <c:extLst xmlns:c15="http://schemas.microsoft.com/office/drawing/2012/chart">
            <c:ext xmlns:c16="http://schemas.microsoft.com/office/drawing/2014/chart" uri="{C3380CC4-5D6E-409C-BE32-E72D297353CC}">
              <c16:uniqueId val="{00000002-EAE4-4BC0-9C5B-F2D2A242478D}"/>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Sheet1!$C$2:$C$5</c:f>
              <c:numCache>
                <c:formatCode>0%</c:formatCode>
                <c:ptCount val="4"/>
                <c:pt idx="0">
                  <c:v>0.22</c:v>
                </c:pt>
                <c:pt idx="1">
                  <c:v>0.21</c:v>
                </c:pt>
                <c:pt idx="2">
                  <c:v>0.26</c:v>
                </c:pt>
                <c:pt idx="3">
                  <c:v>0.3</c:v>
                </c:pt>
              </c:numCache>
            </c:numRef>
          </c:val>
          <c:extLst>
            <c:ext xmlns:c16="http://schemas.microsoft.com/office/drawing/2014/chart" uri="{C3380CC4-5D6E-409C-BE32-E72D297353CC}">
              <c16:uniqueId val="{00000001-5A31-45B9-8C5E-E2CF7DCFCFE9}"/>
            </c:ext>
          </c:extLst>
        </c:ser>
        <c:ser>
          <c:idx val="2"/>
          <c:order val="2"/>
          <c:tx>
            <c:strRef>
              <c:f>Sheet1!$D$1</c:f>
              <c:strCache>
                <c:ptCount val="1"/>
                <c:pt idx="0">
                  <c:v>2021</c:v>
                </c:pt>
              </c:strCache>
            </c:strRef>
          </c:tx>
          <c:spPr>
            <a:solidFill>
              <a:schemeClr val="accent1">
                <a:lumMod val="50000"/>
              </a:schemeClr>
            </a:solidFill>
            <a:ln>
              <a:noFill/>
            </a:ln>
            <a:effectLst/>
          </c:spPr>
          <c:invertIfNegative val="0"/>
          <c:dPt>
            <c:idx val="0"/>
            <c:invertIfNegative val="0"/>
            <c:bubble3D val="0"/>
            <c:extLst>
              <c:ext xmlns:c16="http://schemas.microsoft.com/office/drawing/2014/chart" uri="{C3380CC4-5D6E-409C-BE32-E72D297353CC}">
                <c16:uniqueId val="{00000000-9EF1-4F93-87B4-922F234218CF}"/>
              </c:ext>
            </c:extLst>
          </c:dPt>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Sheet1!$D$2:$D$5</c:f>
              <c:numCache>
                <c:formatCode>0%</c:formatCode>
                <c:ptCount val="4"/>
                <c:pt idx="0">
                  <c:v>0.23</c:v>
                </c:pt>
                <c:pt idx="1">
                  <c:v>0.21</c:v>
                </c:pt>
                <c:pt idx="2">
                  <c:v>0.27</c:v>
                </c:pt>
                <c:pt idx="3">
                  <c:v>0.3</c:v>
                </c:pt>
              </c:numCache>
            </c:numRef>
          </c:val>
          <c:extLst>
            <c:ext xmlns:c16="http://schemas.microsoft.com/office/drawing/2014/chart" uri="{C3380CC4-5D6E-409C-BE32-E72D297353CC}">
              <c16:uniqueId val="{00000002-D6A3-46DC-97CE-CD3210057678}"/>
            </c:ext>
          </c:extLst>
        </c:ser>
        <c:dLbls>
          <c:dLblPos val="outEnd"/>
          <c:showLegendKey val="0"/>
          <c:showVal val="1"/>
          <c:showCatName val="0"/>
          <c:showSerName val="0"/>
          <c:showPercent val="0"/>
          <c:showBubbleSize val="0"/>
        </c:dLbls>
        <c:gapWidth val="80"/>
        <c:overlap val="-25"/>
        <c:axId val="467244000"/>
        <c:axId val="467242824"/>
        <c:extLst/>
      </c:barChart>
      <c:catAx>
        <c:axId val="4672440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42824"/>
        <c:crosses val="autoZero"/>
        <c:auto val="1"/>
        <c:lblAlgn val="ctr"/>
        <c:lblOffset val="100"/>
        <c:noMultiLvlLbl val="0"/>
      </c:catAx>
      <c:valAx>
        <c:axId val="467242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44000"/>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29752262912773"/>
          <c:y val="0.11567244229383815"/>
          <c:w val="0.75499367436261533"/>
          <c:h val="0.67965830394957305"/>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don't want to say</c:v>
                </c:pt>
                <c:pt idx="1">
                  <c:v>No, never</c:v>
                </c:pt>
                <c:pt idx="2">
                  <c:v>Sometimes</c:v>
                </c:pt>
                <c:pt idx="3">
                  <c:v>Yes, always</c:v>
                </c:pt>
              </c:strCache>
            </c:strRef>
          </c:cat>
          <c:val>
            <c:numRef>
              <c:f>Sheet1!$B$2:$B$5</c:f>
              <c:numCache>
                <c:formatCode>0%</c:formatCode>
                <c:ptCount val="4"/>
                <c:pt idx="0">
                  <c:v>0.1</c:v>
                </c:pt>
                <c:pt idx="1">
                  <c:v>0.11</c:v>
                </c:pt>
                <c:pt idx="2">
                  <c:v>0.4</c:v>
                </c:pt>
                <c:pt idx="3">
                  <c:v>0.38</c:v>
                </c:pt>
              </c:numCache>
            </c:numRef>
          </c:val>
          <c:extLst>
            <c:ext xmlns:c16="http://schemas.microsoft.com/office/drawing/2014/chart" uri="{C3380CC4-5D6E-409C-BE32-E72D297353CC}">
              <c16:uniqueId val="{00000000-DCF7-4CB2-B607-0B90D82B41A8}"/>
            </c:ext>
          </c:extLst>
        </c:ser>
        <c:ser>
          <c:idx val="1"/>
          <c:order val="1"/>
          <c:tx>
            <c:strRef>
              <c:f>Sheet1!$C$1</c:f>
              <c:strCache>
                <c:ptCount val="1"/>
                <c:pt idx="0">
                  <c:v>2022</c:v>
                </c:pt>
              </c:strCache>
            </c:strRef>
          </c:tx>
          <c:spPr>
            <a:solidFill>
              <a:srgbClr val="00A79D"/>
            </a:solidFill>
            <a:ln>
              <a:noFill/>
            </a:ln>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No, never</c:v>
                </c:pt>
                <c:pt idx="2">
                  <c:v>Sometimes</c:v>
                </c:pt>
                <c:pt idx="3">
                  <c:v>Yes, always</c:v>
                </c:pt>
              </c:strCache>
            </c:strRef>
          </c:cat>
          <c:val>
            <c:numRef>
              <c:f>Sheet1!$C$2:$C$5</c:f>
              <c:numCache>
                <c:formatCode>0%</c:formatCode>
                <c:ptCount val="4"/>
                <c:pt idx="0">
                  <c:v>0.1</c:v>
                </c:pt>
                <c:pt idx="1">
                  <c:v>0.11</c:v>
                </c:pt>
                <c:pt idx="2">
                  <c:v>0.41</c:v>
                </c:pt>
                <c:pt idx="3">
                  <c:v>0.38</c:v>
                </c:pt>
              </c:numCache>
            </c:numRef>
          </c:val>
          <c:extLst>
            <c:ext xmlns:c16="http://schemas.microsoft.com/office/drawing/2014/chart" uri="{C3380CC4-5D6E-409C-BE32-E72D297353CC}">
              <c16:uniqueId val="{00000001-1BDE-49EF-9647-E0F0A7688F91}"/>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No, never</c:v>
                </c:pt>
                <c:pt idx="2">
                  <c:v>Sometimes</c:v>
                </c:pt>
                <c:pt idx="3">
                  <c:v>Yes, always</c:v>
                </c:pt>
              </c:strCache>
            </c:strRef>
          </c:cat>
          <c:val>
            <c:numRef>
              <c:f>Sheet1!$D$2:$D$5</c:f>
              <c:numCache>
                <c:formatCode>0%</c:formatCode>
                <c:ptCount val="4"/>
                <c:pt idx="0">
                  <c:v>0.1</c:v>
                </c:pt>
                <c:pt idx="1">
                  <c:v>0.12</c:v>
                </c:pt>
                <c:pt idx="2">
                  <c:v>0.42</c:v>
                </c:pt>
                <c:pt idx="3">
                  <c:v>0.37</c:v>
                </c:pt>
              </c:numCache>
            </c:numRef>
          </c:val>
          <c:extLst>
            <c:ext xmlns:c16="http://schemas.microsoft.com/office/drawing/2014/chart" uri="{C3380CC4-5D6E-409C-BE32-E72D297353CC}">
              <c16:uniqueId val="{00000002-1BDE-49EF-9647-E0F0A7688F91}"/>
            </c:ext>
          </c:extLst>
        </c:ser>
        <c:dLbls>
          <c:dLblPos val="outEnd"/>
          <c:showLegendKey val="0"/>
          <c:showVal val="1"/>
          <c:showCatName val="0"/>
          <c:showSerName val="0"/>
          <c:showPercent val="0"/>
          <c:showBubbleSize val="0"/>
        </c:dLbls>
        <c:gapWidth val="80"/>
        <c:overlap val="-25"/>
        <c:axId val="467237728"/>
        <c:axId val="467236944"/>
      </c:barChart>
      <c:valAx>
        <c:axId val="467236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37728"/>
        <c:crosses val="autoZero"/>
        <c:crossBetween val="between"/>
      </c:valAx>
      <c:catAx>
        <c:axId val="4672377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36944"/>
        <c:crosses val="autoZero"/>
        <c:auto val="1"/>
        <c:lblAlgn val="ctr"/>
        <c:lblOffset val="100"/>
        <c:noMultiLvlLbl val="0"/>
      </c:catAx>
      <c:spPr>
        <a:noFill/>
        <a:ln>
          <a:noFill/>
        </a:ln>
        <a:effectLst/>
      </c:spPr>
    </c:plotArea>
    <c:legend>
      <c:legendPos val="b"/>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5081491765648"/>
          <c:y val="1.9712905589152004E-2"/>
          <c:w val="0.73296171170596214"/>
          <c:h val="0.84962778971436115"/>
        </c:manualLayout>
      </c:layout>
      <c:barChart>
        <c:barDir val="bar"/>
        <c:grouping val="clustered"/>
        <c:varyColors val="0"/>
        <c:ser>
          <c:idx val="0"/>
          <c:order val="0"/>
          <c:tx>
            <c:strRef>
              <c:f>Sheet1!$B$1</c:f>
              <c:strCache>
                <c:ptCount val="1"/>
                <c:pt idx="0">
                  <c:v>2023</c:v>
                </c:pt>
              </c:strCache>
            </c:strRef>
          </c:tx>
          <c:invertIfNegative val="0"/>
          <c:dLbls>
            <c:dLbl>
              <c:idx val="1"/>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CE-40A0-AEE6-8691B906E8F2}"/>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Sheet1!$B$2:$B$4</c:f>
              <c:numCache>
                <c:formatCode>0%</c:formatCode>
                <c:ptCount val="3"/>
                <c:pt idx="0">
                  <c:v>0.08</c:v>
                </c:pt>
                <c:pt idx="1">
                  <c:v>0.03</c:v>
                </c:pt>
                <c:pt idx="2">
                  <c:v>0.89</c:v>
                </c:pt>
              </c:numCache>
            </c:numRef>
          </c:val>
          <c:extLst>
            <c:ext xmlns:c16="http://schemas.microsoft.com/office/drawing/2014/chart" uri="{C3380CC4-5D6E-409C-BE32-E72D297353CC}">
              <c16:uniqueId val="{00000003-EDAB-42C2-8399-8204D16F1E29}"/>
            </c:ext>
          </c:extLst>
        </c:ser>
        <c:ser>
          <c:idx val="1"/>
          <c:order val="1"/>
          <c:tx>
            <c:strRef>
              <c:f>Sheet1!$C$1</c:f>
              <c:strCache>
                <c:ptCount val="1"/>
                <c:pt idx="0">
                  <c:v>2022</c:v>
                </c:pt>
              </c:strCache>
            </c:strRef>
          </c:tx>
          <c:spPr>
            <a:solidFill>
              <a:srgbClr val="00A79D"/>
            </a:solidFill>
          </c:spPr>
          <c:invertIfNegative val="0"/>
          <c:dLbls>
            <c:dLbl>
              <c:idx val="1"/>
              <c:spPr>
                <a:noFill/>
                <a:ln>
                  <a:noFill/>
                </a:ln>
                <a:effectLst/>
              </c:spPr>
              <c:txPr>
                <a:bodyPr wrap="square" lIns="38100" tIns="19050" rIns="38100" bIns="19050" anchor="ctr">
                  <a:spAutoFit/>
                </a:bodyPr>
                <a:lstStyle/>
                <a:p>
                  <a:pPr>
                    <a:defRPr>
                      <a:solidFill>
                        <a:srgbClr val="40404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7D-4FCD-889B-05ACA99F487E}"/>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Sheet1!$C$2:$C$4</c:f>
              <c:numCache>
                <c:formatCode>0%</c:formatCode>
                <c:ptCount val="3"/>
                <c:pt idx="0">
                  <c:v>0.09</c:v>
                </c:pt>
                <c:pt idx="1">
                  <c:v>0.04</c:v>
                </c:pt>
                <c:pt idx="2">
                  <c:v>0.88</c:v>
                </c:pt>
              </c:numCache>
            </c:numRef>
          </c:val>
          <c:extLst>
            <c:ext xmlns:c16="http://schemas.microsoft.com/office/drawing/2014/chart" uri="{C3380CC4-5D6E-409C-BE32-E72D297353CC}">
              <c16:uniqueId val="{00000004-CA4B-4078-8DA1-0B351A0BF627}"/>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3217-4C11-B815-18FD0C351C10}"/>
              </c:ext>
            </c:extLst>
          </c:dPt>
          <c:dPt>
            <c:idx val="1"/>
            <c:invertIfNegative val="0"/>
            <c:bubble3D val="0"/>
            <c:extLst>
              <c:ext xmlns:c16="http://schemas.microsoft.com/office/drawing/2014/chart" uri="{C3380CC4-5D6E-409C-BE32-E72D297353CC}">
                <c16:uniqueId val="{00000005-D4B1-4B4A-A65D-922AB2426FCB}"/>
              </c:ext>
            </c:extLst>
          </c:dPt>
          <c:dPt>
            <c:idx val="2"/>
            <c:invertIfNegative val="0"/>
            <c:bubble3D val="0"/>
            <c:extLst>
              <c:ext xmlns:c16="http://schemas.microsoft.com/office/drawing/2014/chart" uri="{C3380CC4-5D6E-409C-BE32-E72D297353CC}">
                <c16:uniqueId val="{00000002-3217-4C11-B815-18FD0C351C10}"/>
              </c:ext>
            </c:extLst>
          </c:dPt>
          <c:dLbls>
            <c:dLbl>
              <c:idx val="0"/>
              <c:layout>
                <c:manualLayout>
                  <c:x val="-8.0747344193029952E-2"/>
                  <c:y val="1.0131576761080804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0074751816709276"/>
                      <c:h val="9.0816521400655603E-2"/>
                    </c:manualLayout>
                  </c15:layout>
                </c:ext>
                <c:ext xmlns:c16="http://schemas.microsoft.com/office/drawing/2014/chart" uri="{C3380CC4-5D6E-409C-BE32-E72D297353CC}">
                  <c16:uniqueId val="{00000000-3217-4C11-B815-18FD0C351C10}"/>
                </c:ext>
              </c:extLst>
            </c:dLbl>
            <c:dLbl>
              <c:idx val="1"/>
              <c:spPr>
                <a:noFill/>
                <a:ln>
                  <a:noFill/>
                </a:ln>
                <a:effectLst/>
              </c:spPr>
              <c:txPr>
                <a:bodyPr rot="0" vert="horz"/>
                <a:lstStyle/>
                <a:p>
                  <a:pPr>
                    <a:defRPr>
                      <a:solidFill>
                        <a:srgbClr val="40404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B1-4B4A-A65D-922AB2426FCB}"/>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Sheet1!$D$2:$D$4</c:f>
              <c:numCache>
                <c:formatCode>0%</c:formatCode>
                <c:ptCount val="3"/>
                <c:pt idx="0">
                  <c:v>0.09</c:v>
                </c:pt>
                <c:pt idx="1">
                  <c:v>0.03</c:v>
                </c:pt>
                <c:pt idx="2">
                  <c:v>0.88</c:v>
                </c:pt>
              </c:numCache>
            </c:numRef>
          </c:val>
          <c:extLst>
            <c:ext xmlns:c16="http://schemas.microsoft.com/office/drawing/2014/chart" uri="{C3380CC4-5D6E-409C-BE32-E72D297353CC}">
              <c16:uniqueId val="{00000004-D4B1-4B4A-A65D-922AB2426FCB}"/>
            </c:ext>
          </c:extLst>
        </c:ser>
        <c:dLbls>
          <c:showLegendKey val="0"/>
          <c:showVal val="0"/>
          <c:showCatName val="0"/>
          <c:showSerName val="0"/>
          <c:showPercent val="0"/>
          <c:showBubbleSize val="0"/>
        </c:dLbls>
        <c:gapWidth val="80"/>
        <c:overlap val="-25"/>
        <c:axId val="467240864"/>
        <c:axId val="467240472"/>
      </c:barChart>
      <c:valAx>
        <c:axId val="467240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240864"/>
        <c:crosses val="autoZero"/>
        <c:crossBetween val="between"/>
      </c:valAx>
      <c:catAx>
        <c:axId val="4672408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240472"/>
        <c:crosses val="autoZero"/>
        <c:auto val="1"/>
        <c:lblAlgn val="ctr"/>
        <c:lblOffset val="100"/>
        <c:noMultiLvlLbl val="0"/>
      </c:catAx>
      <c:spPr>
        <a:noFill/>
        <a:ln>
          <a:noFill/>
        </a:ln>
        <a:effectLst/>
      </c:spPr>
    </c:plotArea>
    <c:legend>
      <c:legendPos val="b"/>
      <c:layout>
        <c:manualLayout>
          <c:xMode val="edge"/>
          <c:yMode val="edge"/>
          <c:x val="0.34205510942017231"/>
          <c:y val="0.93888667424907302"/>
          <c:w val="0.31588978115965538"/>
          <c:h val="6.1113325750926997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85081491765648"/>
          <c:y val="2.5849118173450709E-2"/>
          <c:w val="0.73296171170596214"/>
          <c:h val="0.84488493676208765"/>
        </c:manualLayout>
      </c:layout>
      <c:barChart>
        <c:barDir val="bar"/>
        <c:grouping val="clustered"/>
        <c:varyColors val="0"/>
        <c:ser>
          <c:idx val="0"/>
          <c:order val="0"/>
          <c:tx>
            <c:strRef>
              <c:f>Sheet1!$B$1</c:f>
              <c:strCache>
                <c:ptCount val="1"/>
                <c:pt idx="0">
                  <c:v>2023</c:v>
                </c:pt>
              </c:strCache>
            </c:strRef>
          </c:tx>
          <c:invertIfNegative val="0"/>
          <c:dLbls>
            <c:dLbl>
              <c:idx val="1"/>
              <c:spPr>
                <a:noFill/>
                <a:ln>
                  <a:noFill/>
                </a:ln>
                <a:effectLst/>
              </c:spPr>
              <c:txPr>
                <a:bodyPr wrap="square" lIns="38100" tIns="19050" rIns="38100" bIns="19050" anchor="ctr">
                  <a:spAutoFit/>
                </a:bodyPr>
                <a:lstStyle/>
                <a:p>
                  <a:pPr>
                    <a:defRPr>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9B-46BE-B29D-2EC785E4BB7F}"/>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Sheet1!$B$2:$B$4</c:f>
              <c:numCache>
                <c:formatCode>0%</c:formatCode>
                <c:ptCount val="3"/>
                <c:pt idx="0">
                  <c:v>0.08</c:v>
                </c:pt>
                <c:pt idx="1">
                  <c:v>0.05</c:v>
                </c:pt>
                <c:pt idx="2">
                  <c:v>0.86</c:v>
                </c:pt>
              </c:numCache>
            </c:numRef>
          </c:val>
          <c:extLst>
            <c:ext xmlns:c16="http://schemas.microsoft.com/office/drawing/2014/chart" uri="{C3380CC4-5D6E-409C-BE32-E72D297353CC}">
              <c16:uniqueId val="{00000003-5D34-4B72-83A9-DF2CBCC6BAEE}"/>
            </c:ext>
          </c:extLst>
        </c:ser>
        <c:ser>
          <c:idx val="1"/>
          <c:order val="1"/>
          <c:tx>
            <c:strRef>
              <c:f>Sheet1!$C$1</c:f>
              <c:strCache>
                <c:ptCount val="1"/>
                <c:pt idx="0">
                  <c:v>2022</c:v>
                </c:pt>
              </c:strCache>
            </c:strRef>
          </c:tx>
          <c:spPr>
            <a:solidFill>
              <a:srgbClr val="00A79D"/>
            </a:solidFill>
          </c:spPr>
          <c:invertIfNegative val="0"/>
          <c:dLbls>
            <c:dLbl>
              <c:idx val="1"/>
              <c:layout>
                <c:manualLayout>
                  <c:x val="-5.5322551587649024E-2"/>
                  <c:y val="-6.16519716114863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09-4AE3-89B5-84704B0D3DF2}"/>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Sheet1!$C$2:$C$4</c:f>
              <c:numCache>
                <c:formatCode>0%</c:formatCode>
                <c:ptCount val="3"/>
                <c:pt idx="0">
                  <c:v>0.08</c:v>
                </c:pt>
                <c:pt idx="1">
                  <c:v>0.06</c:v>
                </c:pt>
                <c:pt idx="2">
                  <c:v>0.87</c:v>
                </c:pt>
              </c:numCache>
            </c:numRef>
          </c:val>
          <c:extLst>
            <c:ext xmlns:c16="http://schemas.microsoft.com/office/drawing/2014/chart" uri="{C3380CC4-5D6E-409C-BE32-E72D297353CC}">
              <c16:uniqueId val="{00000004-3ACD-4CA1-B184-54061E62F4E9}"/>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8B9B-480D-971A-5E79D96A44F9}"/>
              </c:ext>
            </c:extLst>
          </c:dPt>
          <c:dPt>
            <c:idx val="1"/>
            <c:invertIfNegative val="0"/>
            <c:bubble3D val="0"/>
            <c:extLst>
              <c:ext xmlns:c16="http://schemas.microsoft.com/office/drawing/2014/chart" uri="{C3380CC4-5D6E-409C-BE32-E72D297353CC}">
                <c16:uniqueId val="{00000003-3D12-4EDE-9CC4-DE4BEC19B2B9}"/>
              </c:ext>
            </c:extLst>
          </c:dPt>
          <c:dPt>
            <c:idx val="2"/>
            <c:invertIfNegative val="0"/>
            <c:bubble3D val="0"/>
            <c:extLst>
              <c:ext xmlns:c16="http://schemas.microsoft.com/office/drawing/2014/chart" uri="{C3380CC4-5D6E-409C-BE32-E72D297353CC}">
                <c16:uniqueId val="{00000002-8B9B-480D-971A-5E79D96A44F9}"/>
              </c:ext>
            </c:extLst>
          </c:dPt>
          <c:dLbls>
            <c:dLbl>
              <c:idx val="1"/>
              <c:layout>
                <c:manualLayout>
                  <c:x val="-5.8308849813271328E-2"/>
                  <c:y val="-6.16519716114863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12-4EDE-9CC4-DE4BEC19B2B9}"/>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  </c:v>
                </c:pt>
                <c:pt idx="2">
                  <c:v>Yes</c:v>
                </c:pt>
              </c:strCache>
            </c:strRef>
          </c:cat>
          <c:val>
            <c:numRef>
              <c:f>Sheet1!$D$2:$D$4</c:f>
              <c:numCache>
                <c:formatCode>0%</c:formatCode>
                <c:ptCount val="3"/>
                <c:pt idx="0">
                  <c:v>0.08</c:v>
                </c:pt>
                <c:pt idx="1">
                  <c:v>7.0000000000000007E-2</c:v>
                </c:pt>
                <c:pt idx="2">
                  <c:v>0.85</c:v>
                </c:pt>
              </c:numCache>
            </c:numRef>
          </c:val>
          <c:extLst>
            <c:ext xmlns:c16="http://schemas.microsoft.com/office/drawing/2014/chart" uri="{C3380CC4-5D6E-409C-BE32-E72D297353CC}">
              <c16:uniqueId val="{00000004-74B9-43FD-8936-9A3E88CE6A3F}"/>
            </c:ext>
          </c:extLst>
        </c:ser>
        <c:dLbls>
          <c:showLegendKey val="0"/>
          <c:showVal val="0"/>
          <c:showCatName val="0"/>
          <c:showSerName val="0"/>
          <c:showPercent val="0"/>
          <c:showBubbleSize val="0"/>
        </c:dLbls>
        <c:gapWidth val="80"/>
        <c:overlap val="-25"/>
        <c:axId val="468474048"/>
        <c:axId val="468473264"/>
      </c:barChart>
      <c:valAx>
        <c:axId val="468473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8474048"/>
        <c:crosses val="autoZero"/>
        <c:crossBetween val="between"/>
      </c:valAx>
      <c:catAx>
        <c:axId val="4684740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8473264"/>
        <c:crosses val="autoZero"/>
        <c:auto val="1"/>
        <c:lblAlgn val="ctr"/>
        <c:lblOffset val="100"/>
        <c:noMultiLvlLbl val="0"/>
      </c:catAx>
      <c:spPr>
        <a:noFill/>
        <a:ln>
          <a:noFill/>
        </a:ln>
        <a:effectLst/>
      </c:spPr>
    </c:plotArea>
    <c:legend>
      <c:legendPos val="b"/>
      <c:layout>
        <c:manualLayout>
          <c:xMode val="edge"/>
          <c:yMode val="edge"/>
          <c:x val="0.34874165788375922"/>
          <c:y val="0.93582657316289108"/>
          <c:w val="0.31366379008620965"/>
          <c:h val="6.0810553174182026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dirty="0"/>
              <a:t>Seen knives used as threat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59615719542354"/>
          <c:y val="0.22464148759749075"/>
          <c:w val="0.56993776122474249"/>
          <c:h val="0.55586315325927538"/>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Sheet1!$B$2:$B$4</c:f>
              <c:numCache>
                <c:formatCode>0%</c:formatCode>
                <c:ptCount val="3"/>
                <c:pt idx="0">
                  <c:v>0.1</c:v>
                </c:pt>
                <c:pt idx="1">
                  <c:v>0.71</c:v>
                </c:pt>
                <c:pt idx="2">
                  <c:v>0.19</c:v>
                </c:pt>
              </c:numCache>
            </c:numRef>
          </c:val>
          <c:extLst>
            <c:ext xmlns:c16="http://schemas.microsoft.com/office/drawing/2014/chart" uri="{C3380CC4-5D6E-409C-BE32-E72D297353CC}">
              <c16:uniqueId val="{00000006-2C5C-4AE7-AA4F-79AFAFC22177}"/>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Sheet1!$C$2:$C$4</c:f>
              <c:numCache>
                <c:formatCode>0%</c:formatCode>
                <c:ptCount val="3"/>
                <c:pt idx="0">
                  <c:v>0.11</c:v>
                </c:pt>
                <c:pt idx="1">
                  <c:v>0.69</c:v>
                </c:pt>
                <c:pt idx="2">
                  <c:v>0.2</c:v>
                </c:pt>
              </c:numCache>
            </c:numRef>
          </c:val>
          <c:extLst>
            <c:ext xmlns:c16="http://schemas.microsoft.com/office/drawing/2014/chart" uri="{C3380CC4-5D6E-409C-BE32-E72D297353CC}">
              <c16:uniqueId val="{00000006-3868-4428-BDE7-8007944F3175}"/>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C041-4484-A566-94DA0FA1B87A}"/>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C041-4484-A566-94DA0FA1B87A}"/>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C041-4484-A566-94DA0FA1B87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Sheet1!$D$2:$D$4</c:f>
              <c:numCache>
                <c:formatCode>0%</c:formatCode>
                <c:ptCount val="3"/>
                <c:pt idx="0">
                  <c:v>0.1</c:v>
                </c:pt>
                <c:pt idx="1">
                  <c:v>0.7</c:v>
                </c:pt>
                <c:pt idx="2">
                  <c:v>0.2</c:v>
                </c:pt>
              </c:numCache>
            </c:numRef>
          </c:val>
          <c:extLst>
            <c:ext xmlns:c16="http://schemas.microsoft.com/office/drawing/2014/chart" uri="{C3380CC4-5D6E-409C-BE32-E72D297353CC}">
              <c16:uniqueId val="{00000007-D9FD-44C8-BA34-553715C76DCF}"/>
            </c:ext>
          </c:extLst>
        </c:ser>
        <c:dLbls>
          <c:dLblPos val="inEnd"/>
          <c:showLegendKey val="0"/>
          <c:showVal val="1"/>
          <c:showCatName val="0"/>
          <c:showSerName val="0"/>
          <c:showPercent val="0"/>
          <c:showBubbleSize val="0"/>
        </c:dLbls>
        <c:gapWidth val="100"/>
        <c:overlap val="-25"/>
        <c:axId val="468464248"/>
        <c:axId val="468459544"/>
      </c:barChart>
      <c:valAx>
        <c:axId val="4684595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64248"/>
        <c:crosses val="autoZero"/>
        <c:crossBetween val="between"/>
      </c:valAx>
      <c:catAx>
        <c:axId val="46846424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84595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dirty="0"/>
              <a:t>Carried</a:t>
            </a:r>
            <a:r>
              <a:rPr lang="en-GB" sz="1600" baseline="0" dirty="0"/>
              <a:t> / seen knife for protection</a:t>
            </a:r>
            <a:endParaRPr lang="en-GB" sz="16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59615719542354"/>
          <c:y val="0.22464148759749075"/>
          <c:w val="0.56993776122474249"/>
          <c:h val="0.56741828610387612"/>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Sheet1!$B$2:$B$4</c:f>
              <c:numCache>
                <c:formatCode>0%</c:formatCode>
                <c:ptCount val="3"/>
                <c:pt idx="0">
                  <c:v>0.08</c:v>
                </c:pt>
                <c:pt idx="1">
                  <c:v>0.84</c:v>
                </c:pt>
                <c:pt idx="2">
                  <c:v>0.08</c:v>
                </c:pt>
              </c:numCache>
            </c:numRef>
          </c:val>
          <c:extLst>
            <c:ext xmlns:c16="http://schemas.microsoft.com/office/drawing/2014/chart" uri="{C3380CC4-5D6E-409C-BE32-E72D297353CC}">
              <c16:uniqueId val="{00000003-CB48-4FC5-8D47-414DA7E45B8A}"/>
            </c:ext>
          </c:extLst>
        </c:ser>
        <c:ser>
          <c:idx val="1"/>
          <c:order val="1"/>
          <c:tx>
            <c:strRef>
              <c:f>Sheet1!$C$1</c:f>
              <c:strCache>
                <c:ptCount val="1"/>
                <c:pt idx="0">
                  <c:v>2022</c:v>
                </c:pt>
              </c:strCache>
            </c:strRef>
          </c:tx>
          <c:spPr>
            <a:solidFill>
              <a:srgbClr val="00A79D"/>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Sheet1!$C$2:$C$4</c:f>
              <c:numCache>
                <c:formatCode>0%</c:formatCode>
                <c:ptCount val="3"/>
                <c:pt idx="0">
                  <c:v>7.0000000000000007E-2</c:v>
                </c:pt>
                <c:pt idx="1">
                  <c:v>0.84</c:v>
                </c:pt>
                <c:pt idx="2">
                  <c:v>0.08</c:v>
                </c:pt>
              </c:numCache>
            </c:numRef>
          </c:val>
          <c:extLst>
            <c:ext xmlns:c16="http://schemas.microsoft.com/office/drawing/2014/chart" uri="{C3380CC4-5D6E-409C-BE32-E72D297353CC}">
              <c16:uniqueId val="{00000003-1B10-48DF-9A15-98636995B2C9}"/>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F829-4285-9219-598E1BB4756F}"/>
              </c:ext>
            </c:extLst>
          </c:dPt>
          <c:dPt>
            <c:idx val="1"/>
            <c:invertIfNegative val="0"/>
            <c:bubble3D val="0"/>
            <c:extLst>
              <c:ext xmlns:c16="http://schemas.microsoft.com/office/drawing/2014/chart" uri="{C3380CC4-5D6E-409C-BE32-E72D297353CC}">
                <c16:uniqueId val="{00000001-F829-4285-9219-598E1BB4756F}"/>
              </c:ext>
            </c:extLst>
          </c:dPt>
          <c:dPt>
            <c:idx val="2"/>
            <c:invertIfNegative val="0"/>
            <c:bubble3D val="0"/>
            <c:extLst>
              <c:ext xmlns:c16="http://schemas.microsoft.com/office/drawing/2014/chart" uri="{C3380CC4-5D6E-409C-BE32-E72D297353CC}">
                <c16:uniqueId val="{00000002-F829-4285-9219-598E1BB4756F}"/>
              </c:ext>
            </c:extLst>
          </c:dPt>
          <c:dLbls>
            <c:dLbl>
              <c:idx val="0"/>
              <c:layout>
                <c:manualLayout>
                  <c:x val="-4.93725156012963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29-4285-9219-598E1BB4756F}"/>
                </c:ext>
              </c:extLst>
            </c:dLbl>
            <c:dLbl>
              <c:idx val="2"/>
              <c:layout>
                <c:manualLayout>
                  <c:x val="-5.270264522469373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29-4285-9219-598E1BB475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don't want to say</c:v>
                </c:pt>
                <c:pt idx="1">
                  <c:v>No</c:v>
                </c:pt>
                <c:pt idx="2">
                  <c:v>Yes</c:v>
                </c:pt>
              </c:strCache>
            </c:strRef>
          </c:cat>
          <c:val>
            <c:numRef>
              <c:f>Sheet1!$D$2:$D$4</c:f>
              <c:numCache>
                <c:formatCode>0%</c:formatCode>
                <c:ptCount val="3"/>
                <c:pt idx="0">
                  <c:v>7.0000000000000007E-2</c:v>
                </c:pt>
                <c:pt idx="1">
                  <c:v>0.83</c:v>
                </c:pt>
                <c:pt idx="2">
                  <c:v>0.1</c:v>
                </c:pt>
              </c:numCache>
            </c:numRef>
          </c:val>
          <c:extLst>
            <c:ext xmlns:c16="http://schemas.microsoft.com/office/drawing/2014/chart" uri="{C3380CC4-5D6E-409C-BE32-E72D297353CC}">
              <c16:uniqueId val="{00000004-2C14-4731-A77A-9B66FF8A63FF}"/>
            </c:ext>
          </c:extLst>
        </c:ser>
        <c:dLbls>
          <c:dLblPos val="inEnd"/>
          <c:showLegendKey val="0"/>
          <c:showVal val="1"/>
          <c:showCatName val="0"/>
          <c:showSerName val="0"/>
          <c:showPercent val="0"/>
          <c:showBubbleSize val="0"/>
        </c:dLbls>
        <c:gapWidth val="100"/>
        <c:overlap val="-25"/>
        <c:axId val="467684376"/>
        <c:axId val="467685160"/>
      </c:barChart>
      <c:valAx>
        <c:axId val="467685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684376"/>
        <c:crosses val="autoZero"/>
        <c:crossBetween val="between"/>
      </c:valAx>
      <c:catAx>
        <c:axId val="4676843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7685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8565681805945"/>
          <c:y val="2.8546294754286286E-2"/>
          <c:w val="0.56553082173751434"/>
          <c:h val="0.7947218984001202"/>
        </c:manualLayout>
      </c:layout>
      <c:barChart>
        <c:barDir val="bar"/>
        <c:grouping val="percentStacked"/>
        <c:varyColors val="0"/>
        <c:ser>
          <c:idx val="0"/>
          <c:order val="0"/>
          <c:tx>
            <c:strRef>
              <c:f>Sheet1!$B$1</c:f>
              <c:strCache>
                <c:ptCount val="1"/>
                <c:pt idx="0">
                  <c:v>Not at all safe</c:v>
                </c:pt>
              </c:strCache>
            </c:strRef>
          </c:tx>
          <c:spPr>
            <a:solidFill>
              <a:schemeClr val="accent4"/>
            </a:solidFill>
            <a:ln>
              <a:noFill/>
            </a:ln>
            <a:effectLst/>
          </c:spPr>
          <c:invertIfNegative val="0"/>
          <c:dLbls>
            <c:dLbl>
              <c:idx val="0"/>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C63A-4235-830E-3F371E00961A}"/>
                </c:ext>
              </c:extLst>
            </c:dLbl>
            <c:dLbl>
              <c:idx val="1"/>
              <c:delete val="1"/>
              <c:extLst>
                <c:ext xmlns:c15="http://schemas.microsoft.com/office/drawing/2012/chart" uri="{CE6537A1-D6FC-4f65-9D91-7224C49458BB}"/>
                <c:ext xmlns:c16="http://schemas.microsoft.com/office/drawing/2014/chart" uri="{C3380CC4-5D6E-409C-BE32-E72D297353CC}">
                  <c16:uniqueId val="{00000001-6784-4CDF-9F52-12DF038A3E01}"/>
                </c:ext>
              </c:extLst>
            </c:dLbl>
            <c:dLbl>
              <c:idx val="2"/>
              <c:delete val="1"/>
              <c:extLst>
                <c:ext xmlns:c15="http://schemas.microsoft.com/office/drawing/2012/chart" uri="{CE6537A1-D6FC-4f65-9D91-7224C49458BB}"/>
                <c:ext xmlns:c16="http://schemas.microsoft.com/office/drawing/2014/chart" uri="{C3380CC4-5D6E-409C-BE32-E72D297353CC}">
                  <c16:uniqueId val="{00000002-6784-4CDF-9F52-12DF038A3E01}"/>
                </c:ext>
              </c:extLst>
            </c:dLbl>
            <c:dLbl>
              <c:idx val="3"/>
              <c:delete val="1"/>
              <c:extLst>
                <c:ext xmlns:c15="http://schemas.microsoft.com/office/drawing/2012/chart" uri="{CE6537A1-D6FC-4f65-9D91-7224C49458BB}"/>
                <c:ext xmlns:c16="http://schemas.microsoft.com/office/drawing/2014/chart" uri="{C3380CC4-5D6E-409C-BE32-E72D297353CC}">
                  <c16:uniqueId val="{00000003-6784-4CDF-9F52-12DF038A3E01}"/>
                </c:ext>
              </c:extLst>
            </c:dLbl>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Sheet1!$B$2:$B$5</c:f>
              <c:numCache>
                <c:formatCode>0%</c:formatCode>
                <c:ptCount val="4"/>
                <c:pt idx="0">
                  <c:v>0.17</c:v>
                </c:pt>
                <c:pt idx="1">
                  <c:v>0.02</c:v>
                </c:pt>
                <c:pt idx="2">
                  <c:v>0.03</c:v>
                </c:pt>
                <c:pt idx="3">
                  <c:v>0.03</c:v>
                </c:pt>
              </c:numCache>
            </c:numRef>
          </c:val>
          <c:extLst>
            <c:ext xmlns:c16="http://schemas.microsoft.com/office/drawing/2014/chart" uri="{C3380CC4-5D6E-409C-BE32-E72D297353CC}">
              <c16:uniqueId val="{00000004-6784-4CDF-9F52-12DF038A3E01}"/>
            </c:ext>
          </c:extLst>
        </c:ser>
        <c:ser>
          <c:idx val="1"/>
          <c:order val="1"/>
          <c:tx>
            <c:strRef>
              <c:f>Sheet1!$C$1</c:f>
              <c:strCache>
                <c:ptCount val="1"/>
                <c:pt idx="0">
                  <c:v>Not safe</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6784-4CDF-9F52-12DF038A3E01}"/>
                </c:ext>
              </c:extLst>
            </c:dLbl>
            <c:dLbl>
              <c:idx val="2"/>
              <c:delete val="1"/>
              <c:extLst>
                <c:ext xmlns:c15="http://schemas.microsoft.com/office/drawing/2012/chart" uri="{CE6537A1-D6FC-4f65-9D91-7224C49458BB}"/>
                <c:ext xmlns:c16="http://schemas.microsoft.com/office/drawing/2014/chart" uri="{C3380CC4-5D6E-409C-BE32-E72D297353CC}">
                  <c16:uniqueId val="{00000006-6784-4CDF-9F52-12DF038A3E01}"/>
                </c:ext>
              </c:extLst>
            </c:dLbl>
            <c:dLbl>
              <c:idx val="3"/>
              <c:delete val="1"/>
              <c:extLst>
                <c:ext xmlns:c15="http://schemas.microsoft.com/office/drawing/2012/chart" uri="{CE6537A1-D6FC-4f65-9D91-7224C49458BB}"/>
                <c:ext xmlns:c16="http://schemas.microsoft.com/office/drawing/2014/chart" uri="{C3380CC4-5D6E-409C-BE32-E72D297353CC}">
                  <c16:uniqueId val="{00000007-6784-4CDF-9F52-12DF038A3E01}"/>
                </c:ext>
              </c:extLst>
            </c:dLbl>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Sheet1!$C$2:$C$5</c:f>
              <c:numCache>
                <c:formatCode>0%</c:formatCode>
                <c:ptCount val="4"/>
                <c:pt idx="0">
                  <c:v>0.12</c:v>
                </c:pt>
                <c:pt idx="1">
                  <c:v>0.02</c:v>
                </c:pt>
                <c:pt idx="2">
                  <c:v>0.02</c:v>
                </c:pt>
                <c:pt idx="3">
                  <c:v>0.02</c:v>
                </c:pt>
              </c:numCache>
            </c:numRef>
          </c:val>
          <c:extLst>
            <c:ext xmlns:c16="http://schemas.microsoft.com/office/drawing/2014/chart" uri="{C3380CC4-5D6E-409C-BE32-E72D297353CC}">
              <c16:uniqueId val="{00000008-6784-4CDF-9F52-12DF038A3E01}"/>
            </c:ext>
          </c:extLst>
        </c:ser>
        <c:ser>
          <c:idx val="2"/>
          <c:order val="2"/>
          <c:tx>
            <c:strRef>
              <c:f>Sheet1!$D$1</c:f>
              <c:strCache>
                <c:ptCount val="1"/>
                <c:pt idx="0">
                  <c:v>Okay</c:v>
                </c:pt>
              </c:strCache>
            </c:strRef>
          </c:tx>
          <c:spPr>
            <a:solidFill>
              <a:schemeClr val="bg1">
                <a:lumMod val="65000"/>
              </a:schemeClr>
            </a:solidFill>
            <a:ln>
              <a:no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Sheet1!$D$2:$D$5</c:f>
              <c:numCache>
                <c:formatCode>0%</c:formatCode>
                <c:ptCount val="4"/>
                <c:pt idx="0">
                  <c:v>0.35</c:v>
                </c:pt>
                <c:pt idx="1">
                  <c:v>0.11</c:v>
                </c:pt>
                <c:pt idx="2">
                  <c:v>0.1</c:v>
                </c:pt>
                <c:pt idx="3">
                  <c:v>0.15</c:v>
                </c:pt>
              </c:numCache>
            </c:numRef>
          </c:val>
          <c:extLst>
            <c:ext xmlns:c16="http://schemas.microsoft.com/office/drawing/2014/chart" uri="{C3380CC4-5D6E-409C-BE32-E72D297353CC}">
              <c16:uniqueId val="{00000009-6784-4CDF-9F52-12DF038A3E01}"/>
            </c:ext>
          </c:extLst>
        </c:ser>
        <c:ser>
          <c:idx val="3"/>
          <c:order val="3"/>
          <c:tx>
            <c:strRef>
              <c:f>Sheet1!$E$1</c:f>
              <c:strCache>
                <c:ptCount val="1"/>
                <c:pt idx="0">
                  <c:v>Safe</c:v>
                </c:pt>
              </c:strCache>
            </c:strRef>
          </c:tx>
          <c:spPr>
            <a:solidFill>
              <a:srgbClr val="0070C0"/>
            </a:solidFill>
            <a:ln>
              <a:no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Sheet1!$E$2:$E$5</c:f>
              <c:numCache>
                <c:formatCode>0%</c:formatCode>
                <c:ptCount val="4"/>
                <c:pt idx="0">
                  <c:v>0.2</c:v>
                </c:pt>
                <c:pt idx="1">
                  <c:v>0.32</c:v>
                </c:pt>
                <c:pt idx="2">
                  <c:v>0.22</c:v>
                </c:pt>
                <c:pt idx="3">
                  <c:v>0.3</c:v>
                </c:pt>
              </c:numCache>
            </c:numRef>
          </c:val>
          <c:extLst>
            <c:ext xmlns:c16="http://schemas.microsoft.com/office/drawing/2014/chart" uri="{C3380CC4-5D6E-409C-BE32-E72D297353CC}">
              <c16:uniqueId val="{0000000A-6784-4CDF-9F52-12DF038A3E01}"/>
            </c:ext>
          </c:extLst>
        </c:ser>
        <c:ser>
          <c:idx val="4"/>
          <c:order val="4"/>
          <c:tx>
            <c:strRef>
              <c:f>Sheet1!$F$1</c:f>
              <c:strCache>
                <c:ptCount val="1"/>
                <c:pt idx="0">
                  <c:v>Very safe</c:v>
                </c:pt>
              </c:strCache>
            </c:strRef>
          </c:tx>
          <c:spPr>
            <a:solidFill>
              <a:schemeClr val="accent6">
                <a:lumMod val="60000"/>
                <a:lumOff val="40000"/>
              </a:schemeClr>
            </a:solidFill>
            <a:ln>
              <a:noFill/>
            </a:ln>
            <a:effectLst/>
          </c:spPr>
          <c:invertIfNegative val="0"/>
          <c:dLbls>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Sheet1!$F$2:$F$5</c:f>
              <c:numCache>
                <c:formatCode>0%</c:formatCode>
                <c:ptCount val="4"/>
                <c:pt idx="0">
                  <c:v>0.17</c:v>
                </c:pt>
                <c:pt idx="1">
                  <c:v>0.53</c:v>
                </c:pt>
                <c:pt idx="2">
                  <c:v>0.63</c:v>
                </c:pt>
                <c:pt idx="3">
                  <c:v>0.51</c:v>
                </c:pt>
              </c:numCache>
            </c:numRef>
          </c:val>
          <c:extLst>
            <c:ext xmlns:c16="http://schemas.microsoft.com/office/drawing/2014/chart" uri="{C3380CC4-5D6E-409C-BE32-E72D297353CC}">
              <c16:uniqueId val="{0000000B-6784-4CDF-9F52-12DF038A3E01}"/>
            </c:ext>
          </c:extLst>
        </c:ser>
        <c:dLbls>
          <c:showLegendKey val="0"/>
          <c:showVal val="0"/>
          <c:showCatName val="0"/>
          <c:showSerName val="0"/>
          <c:showPercent val="0"/>
          <c:showBubbleSize val="0"/>
        </c:dLbls>
        <c:gapWidth val="80"/>
        <c:overlap val="100"/>
        <c:axId val="467687904"/>
        <c:axId val="467688296"/>
      </c:barChart>
      <c:catAx>
        <c:axId val="4676879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67688296"/>
        <c:crosses val="autoZero"/>
        <c:auto val="1"/>
        <c:lblAlgn val="ctr"/>
        <c:lblOffset val="100"/>
        <c:noMultiLvlLbl val="0"/>
      </c:catAx>
      <c:valAx>
        <c:axId val="4676882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67687904"/>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5728310681895"/>
          <c:y val="9.9333768722262808E-2"/>
          <c:w val="0.73296171170596214"/>
          <c:h val="0.74177359491374673"/>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4-0FE1-4DD8-895B-E2753BF7609E}"/>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Sheet1!$C$2:$C$3</c:f>
              <c:numCache>
                <c:formatCode>0%</c:formatCode>
                <c:ptCount val="2"/>
                <c:pt idx="0">
                  <c:v>0.3</c:v>
                </c:pt>
                <c:pt idx="1">
                  <c:v>0.7</c:v>
                </c:pt>
              </c:numCache>
            </c:numRef>
          </c:val>
          <c:extLst>
            <c:ext xmlns:c16="http://schemas.microsoft.com/office/drawing/2014/chart" uri="{C3380CC4-5D6E-409C-BE32-E72D297353CC}">
              <c16:uniqueId val="{00000004-0512-44F8-A902-A6A5994D8220}"/>
            </c:ext>
          </c:extLst>
        </c:ser>
        <c:ser>
          <c:idx val="2"/>
          <c:order val="2"/>
          <c:tx>
            <c:strRef>
              <c:f>Sheet1!$D$1</c:f>
              <c:strCache>
                <c:ptCount val="1"/>
                <c:pt idx="0">
                  <c:v>2021</c:v>
                </c:pt>
              </c:strCache>
            </c:strRef>
          </c:tx>
          <c:spPr>
            <a:solidFill>
              <a:schemeClr val="accent1">
                <a:lumMod val="5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D0BE-49FD-AA71-6BECE2445BB7}"/>
              </c:ext>
            </c:extLst>
          </c:dPt>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3-D0BE-49FD-AA71-6BECE2445BB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c:v>
                </c:pt>
                <c:pt idx="1">
                  <c:v>Yes</c:v>
                </c:pt>
              </c:strCache>
            </c:strRef>
          </c:cat>
          <c:val>
            <c:numRef>
              <c:f>Sheet1!$D$2:$D$3</c:f>
              <c:numCache>
                <c:formatCode>0%</c:formatCode>
                <c:ptCount val="2"/>
                <c:pt idx="0">
                  <c:v>0.34</c:v>
                </c:pt>
                <c:pt idx="1">
                  <c:v>0.66</c:v>
                </c:pt>
              </c:numCache>
            </c:numRef>
          </c:val>
          <c:extLst>
            <c:ext xmlns:c16="http://schemas.microsoft.com/office/drawing/2014/chart" uri="{C3380CC4-5D6E-409C-BE32-E72D297353CC}">
              <c16:uniqueId val="{00000005-F026-4EF8-9308-296094A89677}"/>
            </c:ext>
          </c:extLst>
        </c:ser>
        <c:dLbls>
          <c:dLblPos val="outEnd"/>
          <c:showLegendKey val="0"/>
          <c:showVal val="1"/>
          <c:showCatName val="0"/>
          <c:showSerName val="0"/>
          <c:showPercent val="0"/>
          <c:showBubbleSize val="0"/>
        </c:dLbls>
        <c:gapWidth val="80"/>
        <c:overlap val="-25"/>
        <c:axId val="417982456"/>
        <c:axId val="417985200"/>
      </c:barChart>
      <c:valAx>
        <c:axId val="4179852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982456"/>
        <c:crosses val="autoZero"/>
        <c:crossBetween val="between"/>
      </c:valAx>
      <c:catAx>
        <c:axId val="4179824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7985200"/>
        <c:crosses val="autoZero"/>
        <c:auto val="1"/>
        <c:lblAlgn val="ctr"/>
        <c:lblOffset val="100"/>
        <c:noMultiLvlLbl val="0"/>
      </c:catAx>
      <c:spPr>
        <a:noFill/>
        <a:ln>
          <a:noFill/>
        </a:ln>
        <a:effectLst/>
      </c:spPr>
    </c:plotArea>
    <c:legend>
      <c:legendPos val="b"/>
      <c:layout>
        <c:manualLayout>
          <c:xMode val="edge"/>
          <c:yMode val="edge"/>
          <c:x val="0.31803901320790939"/>
          <c:y val="0.91781199677053982"/>
          <c:w val="0.36392197358418127"/>
          <c:h val="6.730083652396379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Stopped the problem</a:t>
            </a:r>
          </a:p>
        </c:rich>
      </c:tx>
      <c:overlay val="0"/>
      <c:spPr>
        <a:noFill/>
        <a:ln>
          <a:noFill/>
        </a:ln>
        <a:effectLst/>
      </c:spPr>
    </c:title>
    <c:autoTitleDeleted val="0"/>
    <c:plotArea>
      <c:layout>
        <c:manualLayout>
          <c:layoutTarget val="inner"/>
          <c:xMode val="edge"/>
          <c:yMode val="edge"/>
          <c:x val="0.20759615719542354"/>
          <c:y val="0.14760726863348575"/>
          <c:w val="0.67402518295062086"/>
          <c:h val="0.69837645834268458"/>
        </c:manualLayout>
      </c:layout>
      <c:doughnutChart>
        <c:varyColors val="1"/>
        <c:ser>
          <c:idx val="0"/>
          <c:order val="0"/>
          <c:tx>
            <c:strRef>
              <c:f>Sheet1!$B$1</c:f>
              <c:strCache>
                <c:ptCount val="1"/>
                <c:pt idx="0">
                  <c:v>Alcohol</c:v>
                </c:pt>
              </c:strCache>
            </c:strRef>
          </c:tx>
          <c:spPr>
            <a:ln>
              <a:noFill/>
            </a:ln>
          </c:spPr>
          <c:dPt>
            <c:idx val="0"/>
            <c:bubble3D val="0"/>
            <c:spPr>
              <a:solidFill>
                <a:srgbClr val="C00000"/>
              </a:solidFill>
              <a:ln w="19050">
                <a:noFill/>
              </a:ln>
              <a:effectLst/>
            </c:spPr>
            <c:extLst>
              <c:ext xmlns:c16="http://schemas.microsoft.com/office/drawing/2014/chart" uri="{C3380CC4-5D6E-409C-BE32-E72D297353CC}">
                <c16:uniqueId val="{00000001-3A6F-4C67-9995-66F9B44AB342}"/>
              </c:ext>
            </c:extLst>
          </c:dPt>
          <c:dPt>
            <c:idx val="1"/>
            <c:bubble3D val="0"/>
            <c:spPr>
              <a:solidFill>
                <a:srgbClr val="00A79D"/>
              </a:solidFill>
              <a:ln w="19050">
                <a:noFill/>
              </a:ln>
              <a:effectLst/>
            </c:spPr>
            <c:extLst>
              <c:ext xmlns:c16="http://schemas.microsoft.com/office/drawing/2014/chart" uri="{C3380CC4-5D6E-409C-BE32-E72D297353CC}">
                <c16:uniqueId val="{00000003-3A6F-4C67-9995-66F9B44AB342}"/>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4-3A6F-4C67-9995-66F9B44AB342}"/>
            </c:ext>
          </c:extLst>
        </c:ser>
        <c:dLbls>
          <c:showLegendKey val="0"/>
          <c:showVal val="1"/>
          <c:showCatName val="0"/>
          <c:showSerName val="0"/>
          <c:showPercent val="0"/>
          <c:showBubbleSize val="0"/>
          <c:showLeaderLines val="1"/>
        </c:dLbls>
        <c:firstSliceAng val="0"/>
        <c:holeSize val="43"/>
      </c:doughnutChart>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solidFill>
            <a:schemeClr val="bg1"/>
          </a:solidFill>
          <a:latin typeface="+mn-lt"/>
          <a:cs typeface="DINPro" panose="020B0504020101020102"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(0-19)</c:v>
                </c:pt>
                <c:pt idx="1">
                  <c:v>Med-low (20-22)</c:v>
                </c:pt>
                <c:pt idx="2">
                  <c:v>Med-high (23-25)</c:v>
                </c:pt>
                <c:pt idx="3">
                  <c:v>High (26+)</c:v>
                </c:pt>
              </c:strCache>
            </c:strRef>
          </c:cat>
          <c:val>
            <c:numRef>
              <c:f>Sheet1!$B$2:$B$5</c:f>
              <c:numCache>
                <c:formatCode>0%</c:formatCode>
                <c:ptCount val="4"/>
                <c:pt idx="0">
                  <c:v>0.25</c:v>
                </c:pt>
                <c:pt idx="1">
                  <c:v>0.21</c:v>
                </c:pt>
                <c:pt idx="2">
                  <c:v>0.24</c:v>
                </c:pt>
                <c:pt idx="3">
                  <c:v>0.3</c:v>
                </c:pt>
              </c:numCache>
            </c:numRef>
          </c:val>
          <c:extLst xmlns:c15="http://schemas.microsoft.com/office/drawing/2012/chart">
            <c:ext xmlns:c16="http://schemas.microsoft.com/office/drawing/2014/chart" uri="{C3380CC4-5D6E-409C-BE32-E72D297353CC}">
              <c16:uniqueId val="{00000000-9780-413E-B43E-A21AE54D057E}"/>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Sheet1!$C$2:$C$5</c:f>
              <c:numCache>
                <c:formatCode>0%</c:formatCode>
                <c:ptCount val="4"/>
                <c:pt idx="0">
                  <c:v>0.22</c:v>
                </c:pt>
                <c:pt idx="1">
                  <c:v>0.21</c:v>
                </c:pt>
                <c:pt idx="2">
                  <c:v>0.26</c:v>
                </c:pt>
                <c:pt idx="3">
                  <c:v>0.3</c:v>
                </c:pt>
              </c:numCache>
            </c:numRef>
          </c:val>
          <c:extLst>
            <c:ext xmlns:c16="http://schemas.microsoft.com/office/drawing/2014/chart" uri="{C3380CC4-5D6E-409C-BE32-E72D297353CC}">
              <c16:uniqueId val="{00000002-9780-413E-B43E-A21AE54D057E}"/>
            </c:ext>
          </c:extLst>
        </c:ser>
        <c:ser>
          <c:idx val="2"/>
          <c:order val="2"/>
          <c:tx>
            <c:strRef>
              <c:f>Sheet1!$D$1</c:f>
              <c:strCache>
                <c:ptCount val="1"/>
                <c:pt idx="0">
                  <c:v>2021</c:v>
                </c:pt>
              </c:strCache>
            </c:strRef>
          </c:tx>
          <c:spPr>
            <a:solidFill>
              <a:schemeClr val="accent1">
                <a:lumMod val="50000"/>
              </a:schemeClr>
            </a:solidFill>
            <a:ln>
              <a:noFill/>
            </a:ln>
            <a:effectLst/>
          </c:spPr>
          <c:invertIfNegative val="0"/>
          <c:dPt>
            <c:idx val="0"/>
            <c:invertIfNegative val="0"/>
            <c:bubble3D val="0"/>
            <c:extLst>
              <c:ext xmlns:c16="http://schemas.microsoft.com/office/drawing/2014/chart" uri="{C3380CC4-5D6E-409C-BE32-E72D297353CC}">
                <c16:uniqueId val="{00000000-293C-4AF7-A9C8-C2737C625DE0}"/>
              </c:ext>
            </c:extLst>
          </c:dPt>
          <c:dLbls>
            <c:spPr>
              <a:noFill/>
              <a:ln>
                <a:noFill/>
              </a:ln>
              <a:effectLst/>
            </c:spPr>
            <c:txPr>
              <a:bodyPr rot="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Low (0-19)</c:v>
                </c:pt>
                <c:pt idx="1">
                  <c:v>Med-low (20-22)</c:v>
                </c:pt>
                <c:pt idx="2">
                  <c:v>Med-high (23-25)</c:v>
                </c:pt>
                <c:pt idx="3">
                  <c:v>High (26+)</c:v>
                </c:pt>
              </c:strCache>
            </c:strRef>
          </c:cat>
          <c:val>
            <c:numRef>
              <c:f>Sheet1!$D$2:$D$5</c:f>
              <c:numCache>
                <c:formatCode>0%</c:formatCode>
                <c:ptCount val="4"/>
                <c:pt idx="0">
                  <c:v>0.23</c:v>
                </c:pt>
                <c:pt idx="1">
                  <c:v>0.21</c:v>
                </c:pt>
                <c:pt idx="2">
                  <c:v>0.27</c:v>
                </c:pt>
                <c:pt idx="3">
                  <c:v>0.3</c:v>
                </c:pt>
              </c:numCache>
            </c:numRef>
          </c:val>
          <c:extLst>
            <c:ext xmlns:c16="http://schemas.microsoft.com/office/drawing/2014/chart" uri="{C3380CC4-5D6E-409C-BE32-E72D297353CC}">
              <c16:uniqueId val="{00000003-9780-413E-B43E-A21AE54D057E}"/>
            </c:ext>
          </c:extLst>
        </c:ser>
        <c:dLbls>
          <c:dLblPos val="outEnd"/>
          <c:showLegendKey val="0"/>
          <c:showVal val="1"/>
          <c:showCatName val="0"/>
          <c:showSerName val="0"/>
          <c:showPercent val="0"/>
          <c:showBubbleSize val="0"/>
        </c:dLbls>
        <c:gapWidth val="80"/>
        <c:overlap val="-25"/>
        <c:axId val="414181736"/>
        <c:axId val="414185264"/>
        <c:extLst/>
      </c:barChart>
      <c:catAx>
        <c:axId val="414181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5264"/>
        <c:crosses val="autoZero"/>
        <c:auto val="1"/>
        <c:lblAlgn val="ctr"/>
        <c:lblOffset val="100"/>
        <c:noMultiLvlLbl val="0"/>
      </c:catAx>
      <c:valAx>
        <c:axId val="414185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4181736"/>
        <c:crosses val="autoZero"/>
        <c:crossBetween val="between"/>
      </c:val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75000"/>
                    <a:lumOff val="25000"/>
                  </a:schemeClr>
                </a:solidFill>
                <a:latin typeface="+mn-lt"/>
                <a:ea typeface="+mn-ea"/>
                <a:cs typeface="+mn-cs"/>
              </a:defRPr>
            </a:pPr>
            <a:r>
              <a:rPr lang="en-GB" dirty="0">
                <a:solidFill>
                  <a:schemeClr val="tx1">
                    <a:lumMod val="75000"/>
                    <a:lumOff val="25000"/>
                  </a:schemeClr>
                </a:solidFill>
              </a:rPr>
              <a:t>Parent/Carer</a:t>
            </a:r>
            <a:r>
              <a:rPr lang="en-GB" baseline="0" dirty="0">
                <a:solidFill>
                  <a:schemeClr val="tx1">
                    <a:lumMod val="75000"/>
                    <a:lumOff val="25000"/>
                  </a:schemeClr>
                </a:solidFill>
              </a:rPr>
              <a:t> drinks alcohol</a:t>
            </a:r>
            <a:endParaRPr lang="en-GB"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20759615719542354"/>
          <c:y val="0.14760726863348575"/>
          <c:w val="0.56993776122474249"/>
          <c:h val="0.66756277075708259"/>
        </c:manualLayout>
      </c:layout>
      <c:barChart>
        <c:barDir val="bar"/>
        <c:grouping val="clustered"/>
        <c:varyColors val="0"/>
        <c:ser>
          <c:idx val="0"/>
          <c:order val="0"/>
          <c:tx>
            <c:strRef>
              <c:f>Sheet1!$B$1</c:f>
              <c:strCache>
                <c:ptCount val="1"/>
                <c:pt idx="0">
                  <c:v>2023</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Sheet1!$B$2:$B$4</c:f>
              <c:numCache>
                <c:formatCode>0%</c:formatCode>
                <c:ptCount val="3"/>
                <c:pt idx="0">
                  <c:v>0.18</c:v>
                </c:pt>
                <c:pt idx="1">
                  <c:v>0.35</c:v>
                </c:pt>
                <c:pt idx="2">
                  <c:v>0.46</c:v>
                </c:pt>
              </c:numCache>
            </c:numRef>
          </c:val>
          <c:extLst>
            <c:ext xmlns:c16="http://schemas.microsoft.com/office/drawing/2014/chart" uri="{C3380CC4-5D6E-409C-BE32-E72D297353CC}">
              <c16:uniqueId val="{00000006-2C5C-4AE7-AA4F-79AFAFC22177}"/>
            </c:ext>
          </c:extLst>
        </c:ser>
        <c:ser>
          <c:idx val="1"/>
          <c:order val="1"/>
          <c:tx>
            <c:strRef>
              <c:f>Sheet1!$C$1</c:f>
              <c:strCache>
                <c:ptCount val="1"/>
                <c:pt idx="0">
                  <c:v>2022</c:v>
                </c:pt>
              </c:strCache>
            </c:strRef>
          </c:tx>
          <c:spPr>
            <a:solidFill>
              <a:srgbClr val="00A79D"/>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Sheet1!$C$2:$C$4</c:f>
              <c:numCache>
                <c:formatCode>0%</c:formatCode>
                <c:ptCount val="3"/>
                <c:pt idx="0">
                  <c:v>0.19</c:v>
                </c:pt>
                <c:pt idx="1">
                  <c:v>0.34</c:v>
                </c:pt>
                <c:pt idx="2">
                  <c:v>0.47</c:v>
                </c:pt>
              </c:numCache>
            </c:numRef>
          </c:val>
          <c:extLst>
            <c:ext xmlns:c16="http://schemas.microsoft.com/office/drawing/2014/chart" uri="{C3380CC4-5D6E-409C-BE32-E72D297353CC}">
              <c16:uniqueId val="{00000007-68D0-4403-A9DD-5D8FB0AE3013}"/>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3049-4863-BEC1-67E8B462BD76}"/>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3049-4863-BEC1-67E8B462BD76}"/>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3049-4863-BEC1-67E8B462BD76}"/>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Don't want to say</c:v>
                </c:pt>
                <c:pt idx="1">
                  <c:v>No</c:v>
                </c:pt>
                <c:pt idx="2">
                  <c:v>Yes</c:v>
                </c:pt>
              </c:strCache>
            </c:strRef>
          </c:cat>
          <c:val>
            <c:numRef>
              <c:f>Sheet1!$D$2:$D$4</c:f>
              <c:numCache>
                <c:formatCode>0%</c:formatCode>
                <c:ptCount val="3"/>
                <c:pt idx="0">
                  <c:v>0.18</c:v>
                </c:pt>
                <c:pt idx="1">
                  <c:v>0.36</c:v>
                </c:pt>
                <c:pt idx="2">
                  <c:v>0.46</c:v>
                </c:pt>
              </c:numCache>
            </c:numRef>
          </c:val>
          <c:extLst>
            <c:ext xmlns:c16="http://schemas.microsoft.com/office/drawing/2014/chart" uri="{C3380CC4-5D6E-409C-BE32-E72D297353CC}">
              <c16:uniqueId val="{00000006-CB63-4CDA-AE69-239BCEF5810B}"/>
            </c:ext>
          </c:extLst>
        </c:ser>
        <c:dLbls>
          <c:dLblPos val="inEnd"/>
          <c:showLegendKey val="0"/>
          <c:showVal val="1"/>
          <c:showCatName val="0"/>
          <c:showSerName val="0"/>
          <c:showPercent val="0"/>
          <c:showBubbleSize val="0"/>
        </c:dLbls>
        <c:gapWidth val="100"/>
        <c:overlap val="-25"/>
        <c:axId val="421594768"/>
        <c:axId val="421590456"/>
      </c:barChart>
      <c:valAx>
        <c:axId val="421590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4768"/>
        <c:crosses val="autoZero"/>
        <c:crossBetween val="between"/>
      </c:valAx>
      <c:catAx>
        <c:axId val="4215947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04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75000"/>
                    <a:lumOff val="25000"/>
                  </a:schemeClr>
                </a:solidFill>
                <a:latin typeface="+mn-lt"/>
                <a:ea typeface="+mn-ea"/>
                <a:cs typeface="+mn-cs"/>
              </a:defRPr>
            </a:pPr>
            <a:r>
              <a:rPr lang="en-GB" sz="1600" dirty="0">
                <a:solidFill>
                  <a:schemeClr val="tx1">
                    <a:lumMod val="75000"/>
                    <a:lumOff val="25000"/>
                  </a:schemeClr>
                </a:solidFill>
              </a:rPr>
              <a:t>Notice</a:t>
            </a:r>
            <a:r>
              <a:rPr lang="en-GB" sz="1600" baseline="0" dirty="0">
                <a:solidFill>
                  <a:schemeClr val="tx1">
                    <a:lumMod val="75000"/>
                    <a:lumOff val="25000"/>
                  </a:schemeClr>
                </a:solidFill>
              </a:rPr>
              <a:t> these things - Yes</a:t>
            </a:r>
            <a:endParaRPr lang="en-GB" sz="1600"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35448671119524994"/>
          <c:y val="0.12179394720432522"/>
          <c:w val="0.56993776122474249"/>
          <c:h val="0.78232536211693982"/>
        </c:manualLayout>
      </c:layout>
      <c:barChart>
        <c:barDir val="bar"/>
        <c:grouping val="clustered"/>
        <c:varyColors val="0"/>
        <c:ser>
          <c:idx val="0"/>
          <c:order val="0"/>
          <c:tx>
            <c:strRef>
              <c:f>Sheet1!$B$1</c:f>
              <c:strCache>
                <c:ptCount val="1"/>
                <c:pt idx="0">
                  <c:v>2023</c:v>
                </c:pt>
              </c:strCache>
            </c:strRef>
          </c:tx>
          <c:spPr>
            <a:solidFill>
              <a:schemeClr val="accent1"/>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2D-411F-BA23-8A3A6F77DC21}"/>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2D-411F-BA23-8A3A6F77DC21}"/>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2D-411F-BA23-8A3A6F77DC21}"/>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2D-411F-BA23-8A3A6F77DC2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drink a lot very quickly</c:v>
                </c:pt>
                <c:pt idx="8">
                  <c:v>They are not able to control how much they drink</c:v>
                </c:pt>
                <c:pt idx="9">
                  <c:v>Their behaviour changes</c:v>
                </c:pt>
              </c:strCache>
            </c:strRef>
          </c:cat>
          <c:val>
            <c:numRef>
              <c:f>Sheet1!$B$2:$B$11</c:f>
              <c:numCache>
                <c:formatCode>0%</c:formatCode>
                <c:ptCount val="10"/>
                <c:pt idx="0">
                  <c:v>0.69</c:v>
                </c:pt>
                <c:pt idx="1">
                  <c:v>0.04</c:v>
                </c:pt>
                <c:pt idx="2">
                  <c:v>0.05</c:v>
                </c:pt>
                <c:pt idx="3">
                  <c:v>0.05</c:v>
                </c:pt>
                <c:pt idx="4">
                  <c:v>0.05</c:v>
                </c:pt>
                <c:pt idx="5">
                  <c:v>0.08</c:v>
                </c:pt>
                <c:pt idx="6">
                  <c:v>0.09</c:v>
                </c:pt>
                <c:pt idx="7">
                  <c:v>0.1</c:v>
                </c:pt>
                <c:pt idx="8">
                  <c:v>0.11</c:v>
                </c:pt>
                <c:pt idx="9">
                  <c:v>0.17</c:v>
                </c:pt>
              </c:numCache>
            </c:numRef>
          </c:val>
          <c:extLst>
            <c:ext xmlns:c16="http://schemas.microsoft.com/office/drawing/2014/chart" uri="{C3380CC4-5D6E-409C-BE32-E72D297353CC}">
              <c16:uniqueId val="{00000003-CB48-4FC5-8D47-414DA7E45B8A}"/>
            </c:ext>
          </c:extLst>
        </c:ser>
        <c:ser>
          <c:idx val="1"/>
          <c:order val="1"/>
          <c:tx>
            <c:strRef>
              <c:f>Sheet1!$C$1</c:f>
              <c:strCache>
                <c:ptCount val="1"/>
                <c:pt idx="0">
                  <c:v>2022</c:v>
                </c:pt>
              </c:strCache>
            </c:strRef>
          </c:tx>
          <c:spPr>
            <a:solidFill>
              <a:srgbClr val="00A79D"/>
            </a:solidFill>
            <a:ln w="19050">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15-404B-9983-C60A04B16728}"/>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15-404B-9983-C60A04B16728}"/>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12-4DFD-9F36-4A666612F147}"/>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12-4DFD-9F36-4A666612F1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drink a lot very quickly</c:v>
                </c:pt>
                <c:pt idx="8">
                  <c:v>They are not able to control how much they drink</c:v>
                </c:pt>
                <c:pt idx="9">
                  <c:v>Their behaviour changes</c:v>
                </c:pt>
              </c:strCache>
            </c:strRef>
          </c:cat>
          <c:val>
            <c:numRef>
              <c:f>Sheet1!$C$2:$C$11</c:f>
              <c:numCache>
                <c:formatCode>0%</c:formatCode>
                <c:ptCount val="10"/>
                <c:pt idx="0">
                  <c:v>0.67</c:v>
                </c:pt>
                <c:pt idx="1">
                  <c:v>0.04</c:v>
                </c:pt>
                <c:pt idx="2">
                  <c:v>0.05</c:v>
                </c:pt>
                <c:pt idx="3">
                  <c:v>0.06</c:v>
                </c:pt>
                <c:pt idx="4">
                  <c:v>0.06</c:v>
                </c:pt>
                <c:pt idx="5">
                  <c:v>0.08</c:v>
                </c:pt>
                <c:pt idx="6">
                  <c:v>0.09</c:v>
                </c:pt>
                <c:pt idx="7">
                  <c:v>0.11</c:v>
                </c:pt>
                <c:pt idx="8">
                  <c:v>0.1</c:v>
                </c:pt>
                <c:pt idx="9">
                  <c:v>0.19</c:v>
                </c:pt>
              </c:numCache>
            </c:numRef>
          </c:val>
          <c:extLst>
            <c:ext xmlns:c16="http://schemas.microsoft.com/office/drawing/2014/chart" uri="{C3380CC4-5D6E-409C-BE32-E72D297353CC}">
              <c16:uniqueId val="{00000005-3B6E-4CE5-AAA9-A608C9DAE950}"/>
            </c:ext>
          </c:extLst>
        </c:ser>
        <c:ser>
          <c:idx val="2"/>
          <c:order val="2"/>
          <c:tx>
            <c:strRef>
              <c:f>Sheet1!$D$1</c:f>
              <c:strCache>
                <c:ptCount val="1"/>
                <c:pt idx="0">
                  <c:v>2021</c:v>
                </c:pt>
              </c:strCache>
            </c:strRef>
          </c:tx>
          <c:spPr>
            <a:solidFill>
              <a:srgbClr val="1F4E79"/>
            </a:solidFill>
            <a:ln w="19050">
              <a:noFill/>
            </a:ln>
            <a:effectLst/>
          </c:spPr>
          <c:invertIfNegative val="0"/>
          <c:dPt>
            <c:idx val="0"/>
            <c:invertIfNegative val="0"/>
            <c:bubble3D val="0"/>
            <c:spPr>
              <a:solidFill>
                <a:srgbClr val="1F4E79"/>
              </a:solidFill>
              <a:ln w="19050">
                <a:noFill/>
              </a:ln>
              <a:effectLst/>
            </c:spPr>
            <c:extLst>
              <c:ext xmlns:c16="http://schemas.microsoft.com/office/drawing/2014/chart" uri="{C3380CC4-5D6E-409C-BE32-E72D297353CC}">
                <c16:uniqueId val="{00000001-5915-406E-9B87-CA9246E898B6}"/>
              </c:ext>
            </c:extLst>
          </c:dPt>
          <c:dPt>
            <c:idx val="1"/>
            <c:invertIfNegative val="0"/>
            <c:bubble3D val="0"/>
            <c:extLst>
              <c:ext xmlns:c16="http://schemas.microsoft.com/office/drawing/2014/chart" uri="{C3380CC4-5D6E-409C-BE32-E72D297353CC}">
                <c16:uniqueId val="{00000008-B012-4DFD-9F36-4A666612F147}"/>
              </c:ext>
            </c:extLst>
          </c:dPt>
          <c:dPt>
            <c:idx val="2"/>
            <c:invertIfNegative val="0"/>
            <c:bubble3D val="0"/>
            <c:extLst>
              <c:ext xmlns:c16="http://schemas.microsoft.com/office/drawing/2014/chart" uri="{C3380CC4-5D6E-409C-BE32-E72D297353CC}">
                <c16:uniqueId val="{00000007-B012-4DFD-9F36-4A666612F147}"/>
              </c:ext>
            </c:extLst>
          </c:dPt>
          <c:dLbls>
            <c:dLbl>
              <c:idx val="1"/>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12-4DFD-9F36-4A666612F147}"/>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12-4DFD-9F36-4A666612F147}"/>
                </c:ext>
              </c:extLst>
            </c:dLbl>
            <c:dLbl>
              <c:idx val="3"/>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12-4DFD-9F36-4A666612F147}"/>
                </c:ext>
              </c:extLst>
            </c:dLbl>
            <c:dLbl>
              <c:idx val="4"/>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12-4DFD-9F36-4A666612F1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 of the above</c:v>
                </c:pt>
                <c:pt idx="1">
                  <c:v>You or your siblings aren't looked after</c:v>
                </c:pt>
                <c:pt idx="2">
                  <c:v>They get aggressive or violent after drinking</c:v>
                </c:pt>
                <c:pt idx="3">
                  <c:v>Drinking becomes more important to them than other things in their life</c:v>
                </c:pt>
                <c:pt idx="4">
                  <c:v>They try to keep their drinking a secret</c:v>
                </c:pt>
                <c:pt idx="5">
                  <c:v>They shout at you or say things that upset you when they're drunk</c:v>
                </c:pt>
                <c:pt idx="6">
                  <c:v>They are not able to stop drinking when they start</c:v>
                </c:pt>
                <c:pt idx="7">
                  <c:v>They drink a lot very quickly</c:v>
                </c:pt>
                <c:pt idx="8">
                  <c:v>They are not able to control how much they drink</c:v>
                </c:pt>
                <c:pt idx="9">
                  <c:v>Their behaviour changes</c:v>
                </c:pt>
              </c:strCache>
            </c:strRef>
          </c:cat>
          <c:val>
            <c:numRef>
              <c:f>Sheet1!$D$2:$D$11</c:f>
              <c:numCache>
                <c:formatCode>0%</c:formatCode>
                <c:ptCount val="10"/>
                <c:pt idx="0">
                  <c:v>0.71</c:v>
                </c:pt>
                <c:pt idx="1">
                  <c:v>0.04</c:v>
                </c:pt>
                <c:pt idx="2">
                  <c:v>0.05</c:v>
                </c:pt>
                <c:pt idx="3">
                  <c:v>0.05</c:v>
                </c:pt>
                <c:pt idx="4">
                  <c:v>0.05</c:v>
                </c:pt>
                <c:pt idx="5">
                  <c:v>7.0000000000000007E-2</c:v>
                </c:pt>
                <c:pt idx="6">
                  <c:v>0.08</c:v>
                </c:pt>
                <c:pt idx="7">
                  <c:v>0.11</c:v>
                </c:pt>
                <c:pt idx="8">
                  <c:v>0.09</c:v>
                </c:pt>
                <c:pt idx="9">
                  <c:v>0.16</c:v>
                </c:pt>
              </c:numCache>
            </c:numRef>
          </c:val>
          <c:extLst>
            <c:ext xmlns:c16="http://schemas.microsoft.com/office/drawing/2014/chart" uri="{C3380CC4-5D6E-409C-BE32-E72D297353CC}">
              <c16:uniqueId val="{00000004-A017-4083-BFF0-BC115795914D}"/>
            </c:ext>
          </c:extLst>
        </c:ser>
        <c:dLbls>
          <c:dLblPos val="inEnd"/>
          <c:showLegendKey val="0"/>
          <c:showVal val="1"/>
          <c:showCatName val="0"/>
          <c:showSerName val="0"/>
          <c:showPercent val="0"/>
          <c:showBubbleSize val="0"/>
        </c:dLbls>
        <c:gapWidth val="100"/>
        <c:overlap val="-25"/>
        <c:axId val="421595944"/>
        <c:axId val="421593984"/>
      </c:barChart>
      <c:valAx>
        <c:axId val="421593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5944"/>
        <c:crosses val="autoZero"/>
        <c:crossBetween val="between"/>
      </c:valAx>
      <c:catAx>
        <c:axId val="421595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593984"/>
        <c:crosses val="autoZero"/>
        <c:auto val="1"/>
        <c:lblAlgn val="ctr"/>
        <c:lblOffset val="100"/>
        <c:noMultiLvlLbl val="0"/>
      </c:catAx>
      <c:spPr>
        <a:noFill/>
        <a:ln>
          <a:noFill/>
        </a:ln>
        <a:effectLst/>
      </c:spPr>
    </c:plotArea>
    <c:legend>
      <c:legendPos val="b"/>
      <c:layout>
        <c:manualLayout>
          <c:xMode val="edge"/>
          <c:yMode val="edge"/>
          <c:x val="0.48921823831153516"/>
          <c:y val="0.94619353615205892"/>
          <c:w val="0.24810766122740227"/>
          <c:h val="4.754596463943176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GB"/>
              <a:t>Stopped the problem</a:t>
            </a:r>
          </a:p>
        </c:rich>
      </c:tx>
      <c:overlay val="0"/>
      <c:spPr>
        <a:noFill/>
        <a:ln>
          <a:noFill/>
        </a:ln>
        <a:effectLst/>
      </c:spPr>
    </c:title>
    <c:autoTitleDeleted val="0"/>
    <c:plotArea>
      <c:layout>
        <c:manualLayout>
          <c:layoutTarget val="inner"/>
          <c:xMode val="edge"/>
          <c:yMode val="edge"/>
          <c:x val="0.20759615719542354"/>
          <c:y val="0.14760726863348575"/>
          <c:w val="0.67402518295062086"/>
          <c:h val="0.69837645834268458"/>
        </c:manualLayout>
      </c:layout>
      <c:doughnutChart>
        <c:varyColors val="1"/>
        <c:ser>
          <c:idx val="0"/>
          <c:order val="0"/>
          <c:tx>
            <c:strRef>
              <c:f>Sheet1!$B$1</c:f>
              <c:strCache>
                <c:ptCount val="1"/>
                <c:pt idx="0">
                  <c:v>Share ideas</c:v>
                </c:pt>
              </c:strCache>
            </c:strRef>
          </c:tx>
          <c:spPr>
            <a:ln>
              <a:noFill/>
            </a:ln>
          </c:spPr>
          <c:dPt>
            <c:idx val="0"/>
            <c:bubble3D val="0"/>
            <c:spPr>
              <a:solidFill>
                <a:srgbClr val="00A79D"/>
              </a:solidFill>
              <a:ln w="19050">
                <a:noFill/>
              </a:ln>
              <a:effectLst/>
            </c:spPr>
            <c:extLst>
              <c:ext xmlns:c16="http://schemas.microsoft.com/office/drawing/2014/chart" uri="{C3380CC4-5D6E-409C-BE32-E72D297353CC}">
                <c16:uniqueId val="{00000001-3A6F-4C67-9995-66F9B44AB342}"/>
              </c:ext>
            </c:extLst>
          </c:dPt>
          <c:dPt>
            <c:idx val="1"/>
            <c:bubble3D val="0"/>
            <c:spPr>
              <a:solidFill>
                <a:srgbClr val="C00000"/>
              </a:solidFill>
              <a:ln w="19050">
                <a:noFill/>
              </a:ln>
              <a:effectLst/>
            </c:spPr>
            <c:extLst>
              <c:ext xmlns:c16="http://schemas.microsoft.com/office/drawing/2014/chart" uri="{C3380CC4-5D6E-409C-BE32-E72D297353CC}">
                <c16:uniqueId val="{00000003-3A6F-4C67-9995-66F9B44AB342}"/>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 have never smoked at all</c:v>
                </c:pt>
                <c:pt idx="1">
                  <c:v>I have tried smoking once or twice </c:v>
                </c:pt>
              </c:strCache>
            </c:strRef>
          </c:cat>
          <c:val>
            <c:numRef>
              <c:f>Sheet1!$B$2:$B$3</c:f>
              <c:numCache>
                <c:formatCode>0%</c:formatCode>
                <c:ptCount val="2"/>
                <c:pt idx="0">
                  <c:v>0.97</c:v>
                </c:pt>
                <c:pt idx="1">
                  <c:v>0.02</c:v>
                </c:pt>
              </c:numCache>
            </c:numRef>
          </c:val>
          <c:extLst>
            <c:ext xmlns:c16="http://schemas.microsoft.com/office/drawing/2014/chart" uri="{C3380CC4-5D6E-409C-BE32-E72D297353CC}">
              <c16:uniqueId val="{00000004-3A6F-4C67-9995-66F9B44AB342}"/>
            </c:ext>
          </c:extLst>
        </c:ser>
        <c:dLbls>
          <c:showLegendKey val="0"/>
          <c:showVal val="1"/>
          <c:showCatName val="0"/>
          <c:showSerName val="0"/>
          <c:showPercent val="0"/>
          <c:showBubbleSize val="0"/>
          <c:showLeaderLines val="1"/>
        </c:dLbls>
        <c:firstSliceAng val="0"/>
        <c:holeSize val="43"/>
      </c:doughnutChart>
      <c:spPr>
        <a:noFill/>
        <a:ln>
          <a:noFill/>
        </a:ln>
        <a:effectLst/>
      </c:spPr>
    </c:plotArea>
    <c:legend>
      <c:legendPos val="b"/>
      <c:layout>
        <c:manualLayout>
          <c:xMode val="edge"/>
          <c:yMode val="edge"/>
          <c:x val="0.15260720550738374"/>
          <c:y val="0.86905153285964365"/>
          <c:w val="0.69478529627594754"/>
          <c:h val="0.12324504524395585"/>
        </c:manualLayout>
      </c:layout>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solidFill>
            <a:schemeClr val="bg1"/>
          </a:solidFill>
          <a:latin typeface="+mn-lt"/>
          <a:cs typeface="DINPro" panose="020B0504020101020102"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60511181037896"/>
          <c:y val="0.14760726863348575"/>
          <c:w val="0.52201628530767452"/>
          <c:h val="0.69837645834268458"/>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B9-462A-9A8C-E81A7F0034AC}"/>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D6FA-4C5F-8BF9-63ACB55FCDF4}"/>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D6FA-4C5F-8BF9-63ACB55FCDF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c:v>
                </c:pt>
                <c:pt idx="1">
                  <c:v>I use one regularly</c:v>
                </c:pt>
                <c:pt idx="2">
                  <c:v>I have tried them</c:v>
                </c:pt>
                <c:pt idx="3">
                  <c:v>I have never heard of them</c:v>
                </c:pt>
                <c:pt idx="4">
                  <c:v>I have never used them</c:v>
                </c:pt>
              </c:strCache>
            </c:strRef>
          </c:cat>
          <c:val>
            <c:numRef>
              <c:f>Sheet1!$B$2:$B$6</c:f>
              <c:numCache>
                <c:formatCode>0%</c:formatCode>
                <c:ptCount val="5"/>
                <c:pt idx="0">
                  <c:v>0.01</c:v>
                </c:pt>
                <c:pt idx="1">
                  <c:v>0.01</c:v>
                </c:pt>
                <c:pt idx="2">
                  <c:v>0.06</c:v>
                </c:pt>
                <c:pt idx="3">
                  <c:v>0.14000000000000001</c:v>
                </c:pt>
                <c:pt idx="4">
                  <c:v>0.78</c:v>
                </c:pt>
              </c:numCache>
            </c:numRef>
          </c:val>
          <c:extLst>
            <c:ext xmlns:c16="http://schemas.microsoft.com/office/drawing/2014/chart" uri="{C3380CC4-5D6E-409C-BE32-E72D297353CC}">
              <c16:uniqueId val="{00000004-3A6F-4C67-9995-66F9B44AB342}"/>
            </c:ext>
          </c:extLst>
        </c:ser>
        <c:ser>
          <c:idx val="1"/>
          <c:order val="1"/>
          <c:tx>
            <c:strRef>
              <c:f>Sheet1!$C$1</c:f>
              <c:strCache>
                <c:ptCount val="1"/>
                <c:pt idx="0">
                  <c:v>2022</c:v>
                </c:pt>
              </c:strCache>
            </c:strRef>
          </c:tx>
          <c:spPr>
            <a:solidFill>
              <a:srgbClr val="00A79D"/>
            </a:solidFill>
            <a:ln>
              <a:noFill/>
            </a:ln>
            <a:effectLst/>
          </c:spPr>
          <c:invertIfNegative val="0"/>
          <c:dPt>
            <c:idx val="3"/>
            <c:invertIfNegative val="0"/>
            <c:bubble3D val="0"/>
            <c:spPr>
              <a:solidFill>
                <a:srgbClr val="00A79D"/>
              </a:solidFill>
              <a:ln>
                <a:noFill/>
              </a:ln>
              <a:effectLst/>
            </c:spPr>
            <c:extLst>
              <c:ext xmlns:c16="http://schemas.microsoft.com/office/drawing/2014/chart" uri="{C3380CC4-5D6E-409C-BE32-E72D297353CC}">
                <c16:uniqueId val="{00000001-DD5D-47A8-98B9-628F26DDDD22}"/>
              </c:ext>
            </c:extLst>
          </c:dPt>
          <c:dPt>
            <c:idx val="4"/>
            <c:invertIfNegative val="0"/>
            <c:bubble3D val="0"/>
            <c:spPr>
              <a:solidFill>
                <a:srgbClr val="00A79D"/>
              </a:solidFill>
              <a:ln>
                <a:noFill/>
              </a:ln>
              <a:effectLst/>
            </c:spPr>
            <c:extLst>
              <c:ext xmlns:c16="http://schemas.microsoft.com/office/drawing/2014/chart" uri="{C3380CC4-5D6E-409C-BE32-E72D297353CC}">
                <c16:uniqueId val="{00000003-DD5D-47A8-98B9-628F26DDDD22}"/>
              </c:ext>
            </c:extLst>
          </c:dPt>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33-4A9A-8000-4850BB2547ED}"/>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D5D-47A8-98B9-628F26DDDD22}"/>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DD5D-47A8-98B9-628F26DDDD2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c:v>
                </c:pt>
                <c:pt idx="1">
                  <c:v>I use one regularly</c:v>
                </c:pt>
                <c:pt idx="2">
                  <c:v>I have tried them</c:v>
                </c:pt>
                <c:pt idx="3">
                  <c:v>I have never heard of them</c:v>
                </c:pt>
                <c:pt idx="4">
                  <c:v>I have never used them</c:v>
                </c:pt>
              </c:strCache>
            </c:strRef>
          </c:cat>
          <c:val>
            <c:numRef>
              <c:f>Sheet1!$C$2:$C$6</c:f>
              <c:numCache>
                <c:formatCode>0%</c:formatCode>
                <c:ptCount val="5"/>
                <c:pt idx="0">
                  <c:v>0.01</c:v>
                </c:pt>
                <c:pt idx="1">
                  <c:v>0.01</c:v>
                </c:pt>
                <c:pt idx="2">
                  <c:v>0.06</c:v>
                </c:pt>
                <c:pt idx="3">
                  <c:v>0.23</c:v>
                </c:pt>
                <c:pt idx="4">
                  <c:v>0.7</c:v>
                </c:pt>
              </c:numCache>
            </c:numRef>
          </c:val>
          <c:extLst>
            <c:ext xmlns:c16="http://schemas.microsoft.com/office/drawing/2014/chart" uri="{C3380CC4-5D6E-409C-BE32-E72D297353CC}">
              <c16:uniqueId val="{00000004-7E39-4237-A096-C37606D9F061}"/>
            </c:ext>
          </c:extLst>
        </c:ser>
        <c:ser>
          <c:idx val="2"/>
          <c:order val="2"/>
          <c:tx>
            <c:strRef>
              <c:f>Sheet1!$D$1</c:f>
              <c:strCache>
                <c:ptCount val="1"/>
                <c:pt idx="0">
                  <c:v>2021</c:v>
                </c:pt>
              </c:strCache>
            </c:strRef>
          </c:tx>
          <c:spPr>
            <a:solidFill>
              <a:schemeClr val="accent5">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DD5D-47A8-98B9-628F26DDDD22}"/>
                </c:ext>
              </c:extLst>
            </c:dLbl>
            <c:dLbl>
              <c:idx val="1"/>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DD5D-47A8-98B9-628F26DDDD22}"/>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5D-47A8-98B9-628F26DDDD22}"/>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CEC6-4989-9D97-7E0175D623D1}"/>
                </c:ext>
              </c:extLst>
            </c:dLbl>
            <c:dLbl>
              <c:idx val="4"/>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CEC6-4989-9D97-7E0175D623D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use one occasionally</c:v>
                </c:pt>
                <c:pt idx="1">
                  <c:v>I use one regularly</c:v>
                </c:pt>
                <c:pt idx="2">
                  <c:v>I have tried them</c:v>
                </c:pt>
                <c:pt idx="3">
                  <c:v>I have never heard of them</c:v>
                </c:pt>
                <c:pt idx="4">
                  <c:v>I have never used them</c:v>
                </c:pt>
              </c:strCache>
            </c:strRef>
          </c:cat>
          <c:val>
            <c:numRef>
              <c:f>Sheet1!$D$2:$D$6</c:f>
              <c:numCache>
                <c:formatCode>0%</c:formatCode>
                <c:ptCount val="5"/>
                <c:pt idx="0">
                  <c:v>0</c:v>
                </c:pt>
                <c:pt idx="1">
                  <c:v>0.02</c:v>
                </c:pt>
                <c:pt idx="2">
                  <c:v>0.04</c:v>
                </c:pt>
                <c:pt idx="3">
                  <c:v>0.25</c:v>
                </c:pt>
                <c:pt idx="4">
                  <c:v>0.7</c:v>
                </c:pt>
              </c:numCache>
            </c:numRef>
          </c:val>
          <c:extLst>
            <c:ext xmlns:c16="http://schemas.microsoft.com/office/drawing/2014/chart" uri="{C3380CC4-5D6E-409C-BE32-E72D297353CC}">
              <c16:uniqueId val="{00000004-CEC6-4989-9D97-7E0175D623D1}"/>
            </c:ext>
          </c:extLst>
        </c:ser>
        <c:dLbls>
          <c:dLblPos val="inEnd"/>
          <c:showLegendKey val="0"/>
          <c:showVal val="1"/>
          <c:showCatName val="0"/>
          <c:showSerName val="0"/>
          <c:showPercent val="0"/>
          <c:showBubbleSize val="0"/>
        </c:dLbls>
        <c:gapWidth val="150"/>
        <c:overlap val="-25"/>
        <c:axId val="421589672"/>
        <c:axId val="421592024"/>
      </c:barChart>
      <c:valAx>
        <c:axId val="421592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589672"/>
        <c:crosses val="autoZero"/>
        <c:crossBetween val="between"/>
      </c:valAx>
      <c:catAx>
        <c:axId val="4215896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592024"/>
        <c:crosses val="autoZero"/>
        <c:auto val="0"/>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solidFill>
                  <a:schemeClr val="tx1">
                    <a:lumMod val="75000"/>
                    <a:lumOff val="25000"/>
                  </a:schemeClr>
                </a:solidFill>
              </a:defRPr>
            </a:pPr>
            <a:r>
              <a:rPr lang="en-GB" sz="1600" b="0" dirty="0">
                <a:solidFill>
                  <a:schemeClr val="tx1">
                    <a:lumMod val="75000"/>
                    <a:lumOff val="25000"/>
                  </a:schemeClr>
                </a:solidFill>
              </a:rPr>
              <a:t>Smoker in the home</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don't want to say</c:v>
                </c:pt>
                <c:pt idx="1">
                  <c:v>No</c:v>
                </c:pt>
                <c:pt idx="2">
                  <c:v>Yes</c:v>
                </c:pt>
              </c:strCache>
            </c:strRef>
          </c:cat>
          <c:val>
            <c:numRef>
              <c:f>Sheet1!$B$2:$B$4</c:f>
              <c:numCache>
                <c:formatCode>0%</c:formatCode>
                <c:ptCount val="3"/>
                <c:pt idx="0">
                  <c:v>0.08</c:v>
                </c:pt>
                <c:pt idx="1">
                  <c:v>0.56999999999999995</c:v>
                </c:pt>
                <c:pt idx="2">
                  <c:v>0.35</c:v>
                </c:pt>
              </c:numCache>
            </c:numRef>
          </c:val>
          <c:extLst>
            <c:ext xmlns:c16="http://schemas.microsoft.com/office/drawing/2014/chart" uri="{C3380CC4-5D6E-409C-BE32-E72D297353CC}">
              <c16:uniqueId val="{00000006-FF3D-4A1A-9A6B-A8648900F127}"/>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Sheet1!$C$2:$C$4</c:f>
              <c:numCache>
                <c:formatCode>0%</c:formatCode>
                <c:ptCount val="3"/>
                <c:pt idx="0">
                  <c:v>0.09</c:v>
                </c:pt>
                <c:pt idx="1">
                  <c:v>0.54</c:v>
                </c:pt>
                <c:pt idx="2">
                  <c:v>0.37</c:v>
                </c:pt>
              </c:numCache>
            </c:numRef>
          </c:val>
          <c:extLst>
            <c:ext xmlns:c16="http://schemas.microsoft.com/office/drawing/2014/chart" uri="{C3380CC4-5D6E-409C-BE32-E72D297353CC}">
              <c16:uniqueId val="{00000006-D34F-4948-ACDA-218C7A605168}"/>
            </c:ext>
          </c:extLst>
        </c:ser>
        <c:ser>
          <c:idx val="2"/>
          <c:order val="2"/>
          <c:tx>
            <c:strRef>
              <c:f>Sheet1!$D$1</c:f>
              <c:strCache>
                <c:ptCount val="1"/>
                <c:pt idx="0">
                  <c:v>2021</c:v>
                </c:pt>
              </c:strCache>
            </c:strRef>
          </c:tx>
          <c:spPr>
            <a:solidFill>
              <a:schemeClr val="accent1">
                <a:lumMod val="50000"/>
              </a:schemeClr>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1479-48EC-9FDC-086B0D9E8E77}"/>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1479-48EC-9FDC-086B0D9E8E77}"/>
              </c:ext>
            </c:extLst>
          </c:dPt>
          <c:dPt>
            <c:idx val="2"/>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5-1479-48EC-9FDC-086B0D9E8E77}"/>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 don't want to say</c:v>
                </c:pt>
                <c:pt idx="1">
                  <c:v>No</c:v>
                </c:pt>
                <c:pt idx="2">
                  <c:v>Yes</c:v>
                </c:pt>
              </c:strCache>
            </c:strRef>
          </c:cat>
          <c:val>
            <c:numRef>
              <c:f>Sheet1!$D$2:$D$4</c:f>
              <c:numCache>
                <c:formatCode>0%</c:formatCode>
                <c:ptCount val="3"/>
                <c:pt idx="0">
                  <c:v>0.08</c:v>
                </c:pt>
                <c:pt idx="1">
                  <c:v>0.57999999999999996</c:v>
                </c:pt>
                <c:pt idx="2">
                  <c:v>0.35</c:v>
                </c:pt>
              </c:numCache>
            </c:numRef>
          </c:val>
          <c:extLst>
            <c:ext xmlns:c16="http://schemas.microsoft.com/office/drawing/2014/chart" uri="{C3380CC4-5D6E-409C-BE32-E72D297353CC}">
              <c16:uniqueId val="{00000007-5829-4C0C-BC03-87E214B02B11}"/>
            </c:ext>
          </c:extLst>
        </c:ser>
        <c:dLbls>
          <c:dLblPos val="inEnd"/>
          <c:showLegendKey val="0"/>
          <c:showVal val="1"/>
          <c:showCatName val="0"/>
          <c:showSerName val="0"/>
          <c:showPercent val="0"/>
          <c:showBubbleSize val="0"/>
        </c:dLbls>
        <c:gapWidth val="100"/>
        <c:overlap val="-25"/>
        <c:axId val="421588496"/>
        <c:axId val="421595160"/>
      </c:barChart>
      <c:valAx>
        <c:axId val="421595160"/>
        <c:scaling>
          <c:orientation val="minMax"/>
          <c:max val="0.60000000000000009"/>
        </c:scaling>
        <c:delete val="0"/>
        <c:axPos val="b"/>
        <c:majorGridlines>
          <c:spPr>
            <a:ln>
              <a:solidFill>
                <a:srgbClr val="D9D9D9"/>
              </a:solidFill>
            </a:ln>
          </c:spPr>
        </c:majorGridlines>
        <c:numFmt formatCode="0%" sourceLinked="0"/>
        <c:majorTickMark val="out"/>
        <c:minorTickMark val="none"/>
        <c:tickLblPos val="nextTo"/>
        <c:spPr>
          <a:ln>
            <a:noFill/>
          </a:ln>
        </c:spPr>
        <c:crossAx val="421588496"/>
        <c:crosses val="autoZero"/>
        <c:crossBetween val="between"/>
      </c:valAx>
      <c:catAx>
        <c:axId val="421588496"/>
        <c:scaling>
          <c:orientation val="minMax"/>
        </c:scaling>
        <c:delete val="0"/>
        <c:axPos val="l"/>
        <c:numFmt formatCode="General" sourceLinked="1"/>
        <c:majorTickMark val="out"/>
        <c:minorTickMark val="none"/>
        <c:tickLblPos val="nextTo"/>
        <c:crossAx val="421595160"/>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solidFill>
                  <a:schemeClr val="tx1">
                    <a:lumMod val="75000"/>
                    <a:lumOff val="25000"/>
                  </a:schemeClr>
                </a:solidFill>
              </a:defRPr>
            </a:pPr>
            <a:r>
              <a:rPr lang="en-GB" sz="1600" b="0">
                <a:solidFill>
                  <a:schemeClr val="tx1">
                    <a:lumMod val="75000"/>
                    <a:lumOff val="25000"/>
                  </a:schemeClr>
                </a:solidFill>
              </a:rPr>
              <a:t>Smoking indoors</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1473123850381389"/>
          <c:y val="0.12717638544761145"/>
          <c:w val="0.79444027201350753"/>
          <c:h val="0.6945034651595926"/>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0.85</c:v>
                </c:pt>
                <c:pt idx="1">
                  <c:v>0.15</c:v>
                </c:pt>
              </c:numCache>
            </c:numRef>
          </c:val>
          <c:extLst>
            <c:ext xmlns:c16="http://schemas.microsoft.com/office/drawing/2014/chart" uri="{C3380CC4-5D6E-409C-BE32-E72D297353CC}">
              <c16:uniqueId val="{00000004-34BC-4136-937F-B87508BF12AA}"/>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0.85</c:v>
                </c:pt>
                <c:pt idx="1">
                  <c:v>0.15</c:v>
                </c:pt>
              </c:numCache>
            </c:numRef>
          </c:val>
          <c:extLst>
            <c:ext xmlns:c16="http://schemas.microsoft.com/office/drawing/2014/chart" uri="{C3380CC4-5D6E-409C-BE32-E72D297353CC}">
              <c16:uniqueId val="{00000004-CA7E-4C9C-904A-DBEAFDA6FA09}"/>
            </c:ext>
          </c:extLst>
        </c:ser>
        <c:ser>
          <c:idx val="2"/>
          <c:order val="2"/>
          <c:tx>
            <c:strRef>
              <c:f>Sheet1!$D$1</c:f>
              <c:strCache>
                <c:ptCount val="1"/>
                <c:pt idx="0">
                  <c:v>2021</c:v>
                </c:pt>
              </c:strCache>
            </c:strRef>
          </c:tx>
          <c:spPr>
            <a:solidFill>
              <a:schemeClr val="accent1">
                <a:lumMod val="50000"/>
              </a:schemeClr>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C764-43F4-88E6-2A36A5830557}"/>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C764-43F4-88E6-2A36A5830557}"/>
              </c:ext>
            </c:extLst>
          </c:dPt>
          <c:dLbls>
            <c:dLbl>
              <c:idx val="1"/>
              <c:layout>
                <c:manualLayout>
                  <c:x val="-9.527771928091724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64-43F4-88E6-2A36A5830557}"/>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Sheet1!$D$2:$D$3</c:f>
              <c:numCache>
                <c:formatCode>0%</c:formatCode>
                <c:ptCount val="2"/>
                <c:pt idx="0">
                  <c:v>0.89</c:v>
                </c:pt>
                <c:pt idx="1">
                  <c:v>0.11</c:v>
                </c:pt>
              </c:numCache>
            </c:numRef>
          </c:val>
          <c:extLst>
            <c:ext xmlns:c16="http://schemas.microsoft.com/office/drawing/2014/chart" uri="{C3380CC4-5D6E-409C-BE32-E72D297353CC}">
              <c16:uniqueId val="{00000005-6869-4212-925C-559ADCE2338D}"/>
            </c:ext>
          </c:extLst>
        </c:ser>
        <c:dLbls>
          <c:showLegendKey val="0"/>
          <c:showVal val="0"/>
          <c:showCatName val="0"/>
          <c:showSerName val="0"/>
          <c:showPercent val="0"/>
          <c:showBubbleSize val="0"/>
        </c:dLbls>
        <c:gapWidth val="100"/>
        <c:overlap val="-25"/>
        <c:axId val="421585752"/>
        <c:axId val="421595552"/>
      </c:barChart>
      <c:valAx>
        <c:axId val="421595552"/>
        <c:scaling>
          <c:orientation val="minMax"/>
        </c:scaling>
        <c:delete val="0"/>
        <c:axPos val="b"/>
        <c:majorGridlines>
          <c:spPr>
            <a:ln>
              <a:solidFill>
                <a:srgbClr val="D9D9D9"/>
              </a:solidFill>
            </a:ln>
          </c:spPr>
        </c:majorGridlines>
        <c:numFmt formatCode="0%" sourceLinked="0"/>
        <c:majorTickMark val="out"/>
        <c:minorTickMark val="none"/>
        <c:tickLblPos val="nextTo"/>
        <c:spPr>
          <a:ln>
            <a:noFill/>
          </a:ln>
        </c:spPr>
        <c:crossAx val="421585752"/>
        <c:crosses val="autoZero"/>
        <c:crossBetween val="between"/>
      </c:valAx>
      <c:catAx>
        <c:axId val="421585752"/>
        <c:scaling>
          <c:orientation val="minMax"/>
        </c:scaling>
        <c:delete val="0"/>
        <c:axPos val="l"/>
        <c:numFmt formatCode="General" sourceLinked="1"/>
        <c:majorTickMark val="out"/>
        <c:minorTickMark val="none"/>
        <c:tickLblPos val="nextTo"/>
        <c:spPr>
          <a:ln>
            <a:solidFill>
              <a:schemeClr val="bg1">
                <a:lumMod val="75000"/>
              </a:schemeClr>
            </a:solidFill>
          </a:ln>
        </c:spPr>
        <c:crossAx val="421595552"/>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0">
                <a:solidFill>
                  <a:schemeClr val="tx1">
                    <a:lumMod val="75000"/>
                    <a:lumOff val="25000"/>
                  </a:schemeClr>
                </a:solidFill>
              </a:defRPr>
            </a:pPr>
            <a:r>
              <a:rPr lang="en-GB" sz="1600" b="0">
                <a:solidFill>
                  <a:schemeClr val="tx1">
                    <a:lumMod val="75000"/>
                    <a:lumOff val="25000"/>
                  </a:schemeClr>
                </a:solidFill>
              </a:rPr>
              <a:t>Smoking in a car</a:t>
            </a:r>
          </a:p>
        </c:rich>
      </c:tx>
      <c:layout>
        <c:manualLayout>
          <c:xMode val="edge"/>
          <c:yMode val="edge"/>
          <c:x val="0.29499637358552233"/>
          <c:y val="3.536798250723721E-2"/>
        </c:manualLayout>
      </c:layout>
      <c:overlay val="0"/>
      <c:spPr>
        <a:noFill/>
        <a:ln>
          <a:noFill/>
        </a:ln>
        <a:effectLst/>
      </c:spPr>
    </c:title>
    <c:autoTitleDeleted val="0"/>
    <c:plotArea>
      <c:layout>
        <c:manualLayout>
          <c:layoutTarget val="inner"/>
          <c:xMode val="edge"/>
          <c:yMode val="edge"/>
          <c:x val="0.15520169613976628"/>
          <c:y val="0.18037218437517372"/>
          <c:w val="0.80627423866594861"/>
          <c:h val="0.64130764812332852"/>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4-4F14-4FAD-8AA4-A902628FA3DF}"/>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Sheet1!$C$2:$C$3</c:f>
              <c:numCache>
                <c:formatCode>0%</c:formatCode>
                <c:ptCount val="2"/>
                <c:pt idx="0">
                  <c:v>0.85</c:v>
                </c:pt>
                <c:pt idx="1">
                  <c:v>0.15</c:v>
                </c:pt>
              </c:numCache>
            </c:numRef>
          </c:val>
          <c:extLst>
            <c:ext xmlns:c16="http://schemas.microsoft.com/office/drawing/2014/chart" uri="{C3380CC4-5D6E-409C-BE32-E72D297353CC}">
              <c16:uniqueId val="{00000004-86C4-4C6C-B813-82FBCED05203}"/>
            </c:ext>
          </c:extLst>
        </c:ser>
        <c:ser>
          <c:idx val="2"/>
          <c:order val="2"/>
          <c:tx>
            <c:strRef>
              <c:f>Sheet1!$D$1</c:f>
              <c:strCache>
                <c:ptCount val="1"/>
                <c:pt idx="0">
                  <c:v>2021</c:v>
                </c:pt>
              </c:strCache>
            </c:strRef>
          </c:tx>
          <c:spPr>
            <a:solidFill>
              <a:schemeClr val="accent1">
                <a:lumMod val="50000"/>
              </a:schemeClr>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BE99-40FC-B6FE-85A323CAEE7E}"/>
              </c:ext>
            </c:extLst>
          </c:dPt>
          <c:dPt>
            <c:idx val="1"/>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3-BE99-40FC-B6FE-85A323CAEE7E}"/>
              </c:ext>
            </c:extLst>
          </c:dPt>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Sheet1!$D$2:$D$3</c:f>
              <c:numCache>
                <c:formatCode>0%</c:formatCode>
                <c:ptCount val="2"/>
                <c:pt idx="0">
                  <c:v>0.88</c:v>
                </c:pt>
                <c:pt idx="1">
                  <c:v>0.12</c:v>
                </c:pt>
              </c:numCache>
            </c:numRef>
          </c:val>
          <c:extLst>
            <c:ext xmlns:c16="http://schemas.microsoft.com/office/drawing/2014/chart" uri="{C3380CC4-5D6E-409C-BE32-E72D297353CC}">
              <c16:uniqueId val="{00000005-1D81-4C0F-935B-6586022D57F4}"/>
            </c:ext>
          </c:extLst>
        </c:ser>
        <c:dLbls>
          <c:showLegendKey val="0"/>
          <c:showVal val="0"/>
          <c:showCatName val="0"/>
          <c:showSerName val="0"/>
          <c:showPercent val="0"/>
          <c:showBubbleSize val="0"/>
        </c:dLbls>
        <c:gapWidth val="100"/>
        <c:overlap val="-25"/>
        <c:axId val="421591240"/>
        <c:axId val="421587712"/>
      </c:barChart>
      <c:valAx>
        <c:axId val="421587712"/>
        <c:scaling>
          <c:orientation val="minMax"/>
        </c:scaling>
        <c:delete val="0"/>
        <c:axPos val="b"/>
        <c:majorGridlines>
          <c:spPr>
            <a:ln>
              <a:solidFill>
                <a:srgbClr val="D9D9D9"/>
              </a:solidFill>
            </a:ln>
          </c:spPr>
        </c:majorGridlines>
        <c:numFmt formatCode="0%" sourceLinked="0"/>
        <c:majorTickMark val="out"/>
        <c:minorTickMark val="none"/>
        <c:tickLblPos val="nextTo"/>
        <c:spPr>
          <a:ln>
            <a:noFill/>
          </a:ln>
        </c:spPr>
        <c:crossAx val="421591240"/>
        <c:crosses val="autoZero"/>
        <c:crossBetween val="between"/>
      </c:valAx>
      <c:catAx>
        <c:axId val="421591240"/>
        <c:scaling>
          <c:orientation val="minMax"/>
        </c:scaling>
        <c:delete val="0"/>
        <c:axPos val="l"/>
        <c:numFmt formatCode="General" sourceLinked="1"/>
        <c:majorTickMark val="out"/>
        <c:minorTickMark val="none"/>
        <c:tickLblPos val="nextTo"/>
        <c:crossAx val="421587712"/>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solidFill>
        <a:schemeClr val="bg1">
          <a:lumMod val="7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8342344885969695"/>
          <c:h val="0.77329574992633954"/>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Sheet1!$B$2:$B$5</c:f>
              <c:numCache>
                <c:formatCode>0%</c:formatCode>
                <c:ptCount val="4"/>
                <c:pt idx="0">
                  <c:v>0.06</c:v>
                </c:pt>
                <c:pt idx="1">
                  <c:v>0.18</c:v>
                </c:pt>
                <c:pt idx="2">
                  <c:v>0.7</c:v>
                </c:pt>
                <c:pt idx="3">
                  <c:v>0.06</c:v>
                </c:pt>
              </c:numCache>
            </c:numRef>
          </c:val>
          <c:extLst>
            <c:ext xmlns:c16="http://schemas.microsoft.com/office/drawing/2014/chart" uri="{C3380CC4-5D6E-409C-BE32-E72D297353CC}">
              <c16:uniqueId val="{00000003-D807-411A-825E-97649A27397E}"/>
            </c:ext>
          </c:extLst>
        </c:ser>
        <c:ser>
          <c:idx val="1"/>
          <c:order val="1"/>
          <c:tx>
            <c:strRef>
              <c:f>Sheet1!$C$1</c:f>
              <c:strCache>
                <c:ptCount val="1"/>
                <c:pt idx="0">
                  <c:v>2022</c:v>
                </c:pt>
              </c:strCache>
            </c:strRef>
          </c:tx>
          <c:spPr>
            <a:solidFill>
              <a:srgbClr val="00A79D"/>
            </a:solidFill>
            <a:ln>
              <a:noFill/>
            </a:ln>
          </c:spPr>
          <c:invertIfNegative val="0"/>
          <c:dLbls>
            <c:dLbl>
              <c:idx val="0"/>
              <c:layout>
                <c:manualLayout>
                  <c:x val="-5.399811950200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EA-415C-B4E5-4415E0B3712D}"/>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Sheet1!$C$2:$C$5</c:f>
              <c:numCache>
                <c:formatCode>0%</c:formatCode>
                <c:ptCount val="4"/>
                <c:pt idx="0">
                  <c:v>0.05</c:v>
                </c:pt>
                <c:pt idx="1">
                  <c:v>0.19</c:v>
                </c:pt>
                <c:pt idx="2">
                  <c:v>0.71</c:v>
                </c:pt>
                <c:pt idx="3">
                  <c:v>0.06</c:v>
                </c:pt>
              </c:numCache>
            </c:numRef>
          </c:val>
          <c:extLst>
            <c:ext xmlns:c16="http://schemas.microsoft.com/office/drawing/2014/chart" uri="{C3380CC4-5D6E-409C-BE32-E72D297353CC}">
              <c16:uniqueId val="{00000002-B9A4-411D-8E68-DBC506DF3003}"/>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2"/>
            <c:invertIfNegative val="0"/>
            <c:bubble3D val="0"/>
            <c:extLst>
              <c:ext xmlns:c16="http://schemas.microsoft.com/office/drawing/2014/chart" uri="{C3380CC4-5D6E-409C-BE32-E72D297353CC}">
                <c16:uniqueId val="{00000000-D829-47FF-A257-6C1BDF7DA48A}"/>
              </c:ext>
            </c:extLst>
          </c:dPt>
          <c:dPt>
            <c:idx val="3"/>
            <c:invertIfNegative val="0"/>
            <c:bubble3D val="0"/>
            <c:extLst>
              <c:ext xmlns:c16="http://schemas.microsoft.com/office/drawing/2014/chart" uri="{C3380CC4-5D6E-409C-BE32-E72D297353CC}">
                <c16:uniqueId val="{00000001-D829-47FF-A257-6C1BDF7DA48A}"/>
              </c:ext>
            </c:extLst>
          </c:dPt>
          <c:dLbls>
            <c:dLbl>
              <c:idx val="0"/>
              <c:layout>
                <c:manualLayout>
                  <c:x val="-5.2032396572610058E-2"/>
                  <c:y val="3.0823312520720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29-47FF-A257-6C1BDF7DA48A}"/>
                </c:ext>
              </c:extLst>
            </c:dLbl>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I don't want to say</c:v>
                </c:pt>
                <c:pt idx="1">
                  <c:v>I don’t know</c:v>
                </c:pt>
                <c:pt idx="2">
                  <c:v>No</c:v>
                </c:pt>
                <c:pt idx="3">
                  <c:v>Yes</c:v>
                </c:pt>
              </c:strCache>
            </c:strRef>
          </c:cat>
          <c:val>
            <c:numRef>
              <c:f>Sheet1!$D$2:$D$5</c:f>
              <c:numCache>
                <c:formatCode>0%</c:formatCode>
                <c:ptCount val="4"/>
                <c:pt idx="0">
                  <c:v>0.05</c:v>
                </c:pt>
                <c:pt idx="1">
                  <c:v>0.19</c:v>
                </c:pt>
                <c:pt idx="2">
                  <c:v>0.71</c:v>
                </c:pt>
                <c:pt idx="3">
                  <c:v>0.06</c:v>
                </c:pt>
              </c:numCache>
            </c:numRef>
          </c:val>
          <c:extLst>
            <c:ext xmlns:c16="http://schemas.microsoft.com/office/drawing/2014/chart" uri="{C3380CC4-5D6E-409C-BE32-E72D297353CC}">
              <c16:uniqueId val="{00000003-0D59-4A2C-BEA1-8290B82C6EC1}"/>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62618749742221"/>
          <c:y val="9.9333768722262808E-2"/>
          <c:w val="0.54219336126756013"/>
          <c:h val="0.7789915116774877"/>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998-406C-8FE2-BB8DD78BB5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Sheet1!$B$2:$B$5</c:f>
              <c:numCache>
                <c:formatCode>0%</c:formatCode>
                <c:ptCount val="4"/>
                <c:pt idx="0">
                  <c:v>0.01</c:v>
                </c:pt>
                <c:pt idx="1">
                  <c:v>0.01</c:v>
                </c:pt>
                <c:pt idx="2">
                  <c:v>0.02</c:v>
                </c:pt>
                <c:pt idx="3">
                  <c:v>0.96</c:v>
                </c:pt>
              </c:numCache>
            </c:numRef>
          </c:val>
          <c:extLst>
            <c:ext xmlns:c16="http://schemas.microsoft.com/office/drawing/2014/chart" uri="{C3380CC4-5D6E-409C-BE32-E72D297353CC}">
              <c16:uniqueId val="{00000004-0FE1-4DD8-895B-E2753BF7609E}"/>
            </c:ext>
          </c:extLst>
        </c:ser>
        <c:ser>
          <c:idx val="1"/>
          <c:order val="1"/>
          <c:tx>
            <c:strRef>
              <c:f>Sheet1!$C$1</c:f>
              <c:strCache>
                <c:ptCount val="1"/>
                <c:pt idx="0">
                  <c:v>2022</c:v>
                </c:pt>
              </c:strCache>
            </c:strRef>
          </c:tx>
          <c:spPr>
            <a:solidFill>
              <a:srgbClr val="00A79D"/>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AD-46C2-BE26-41F373C85253}"/>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DINPro" panose="020B0504020101020102"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29-4425-859D-E048F15AFBD6}"/>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98-406C-8FE2-BB8DD78BB5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alibri" panose="020F0502020204030204" pitchFamily="34" charset="0"/>
                    <a:ea typeface="+mn-ea"/>
                    <a:cs typeface="DINPro" panose="020B0504020101020102"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Sheet1!$C$2:$C$5</c:f>
              <c:numCache>
                <c:formatCode>General</c:formatCode>
                <c:ptCount val="4"/>
                <c:pt idx="0" formatCode="0%">
                  <c:v>0.01</c:v>
                </c:pt>
                <c:pt idx="2" formatCode="0%">
                  <c:v>0.02</c:v>
                </c:pt>
                <c:pt idx="3" formatCode="0%">
                  <c:v>0.97</c:v>
                </c:pt>
              </c:numCache>
            </c:numRef>
          </c:val>
          <c:extLst>
            <c:ext xmlns:c16="http://schemas.microsoft.com/office/drawing/2014/chart" uri="{C3380CC4-5D6E-409C-BE32-E72D297353CC}">
              <c16:uniqueId val="{00000000-C470-498B-97EC-0B0CCD61B198}"/>
            </c:ext>
          </c:extLst>
        </c:ser>
        <c:ser>
          <c:idx val="2"/>
          <c:order val="2"/>
          <c:tx>
            <c:strRef>
              <c:f>Sheet1!$D$1</c:f>
              <c:strCache>
                <c:ptCount val="1"/>
                <c:pt idx="0">
                  <c:v>2021</c:v>
                </c:pt>
              </c:strCache>
            </c:strRef>
          </c:tx>
          <c:spPr>
            <a:solidFill>
              <a:schemeClr val="accent5">
                <a:lumMod val="5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29-4425-859D-E048F15AFBD6}"/>
                </c:ext>
              </c:extLst>
            </c:dLbl>
            <c:dLbl>
              <c:idx val="2"/>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29-4425-859D-E048F15AFBD6}"/>
                </c:ext>
              </c:extLst>
            </c:dLbl>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98-406C-8FE2-BB8DD78BB5E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Cannabis</c:v>
                </c:pt>
                <c:pt idx="1">
                  <c:v>Nitrous oxide (also known as laughing gas, NOS)</c:v>
                </c:pt>
                <c:pt idx="2">
                  <c:v>Other drugs to get high</c:v>
                </c:pt>
                <c:pt idx="3">
                  <c:v>I have never been offered drugs</c:v>
                </c:pt>
              </c:strCache>
            </c:strRef>
          </c:cat>
          <c:val>
            <c:numRef>
              <c:f>Sheet1!$D$2:$D$5</c:f>
              <c:numCache>
                <c:formatCode>General</c:formatCode>
                <c:ptCount val="4"/>
                <c:pt idx="0" formatCode="0%">
                  <c:v>0.01</c:v>
                </c:pt>
                <c:pt idx="2" formatCode="0%">
                  <c:v>0.03</c:v>
                </c:pt>
                <c:pt idx="3" formatCode="0%">
                  <c:v>0.96</c:v>
                </c:pt>
              </c:numCache>
            </c:numRef>
          </c:val>
          <c:extLst>
            <c:ext xmlns:c16="http://schemas.microsoft.com/office/drawing/2014/chart" uri="{C3380CC4-5D6E-409C-BE32-E72D297353CC}">
              <c16:uniqueId val="{00000000-A7CA-4F1B-A24F-C6C2593ADB52}"/>
            </c:ext>
          </c:extLst>
        </c:ser>
        <c:dLbls>
          <c:dLblPos val="outEnd"/>
          <c:showLegendKey val="0"/>
          <c:showVal val="1"/>
          <c:showCatName val="0"/>
          <c:showSerName val="0"/>
          <c:showPercent val="0"/>
          <c:showBubbleSize val="0"/>
        </c:dLbls>
        <c:gapWidth val="80"/>
        <c:overlap val="-25"/>
        <c:axId val="747979560"/>
        <c:axId val="747984264"/>
      </c:barChart>
      <c:valAx>
        <c:axId val="7479842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979560"/>
        <c:crosses val="autoZero"/>
        <c:crossBetween val="between"/>
      </c:valAx>
      <c:catAx>
        <c:axId val="7479795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47984264"/>
        <c:crosses val="autoZero"/>
        <c:auto val="1"/>
        <c:lblAlgn val="ctr"/>
        <c:lblOffset val="100"/>
        <c:noMultiLvlLbl val="0"/>
      </c:catAx>
      <c:spPr>
        <a:noFill/>
        <a:ln>
          <a:noFill/>
        </a:ln>
        <a:effectLst/>
      </c:spPr>
    </c:plotArea>
    <c:legend>
      <c:legendPos val="r"/>
      <c:layout>
        <c:manualLayout>
          <c:xMode val="edge"/>
          <c:yMode val="edge"/>
          <c:x val="0.74324112390708486"/>
          <c:y val="0.34383211365917371"/>
          <c:w val="0.14035777807310865"/>
          <c:h val="0.302481260676109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r>
              <a:rPr lang="en-GB"/>
              <a:t>Do you feel able to keep yourself clean at home?</a:t>
            </a:r>
            <a:endParaRPr lang="en-US"/>
          </a:p>
        </c:rich>
      </c:tx>
      <c:layout>
        <c:manualLayout>
          <c:xMode val="edge"/>
          <c:yMode val="edge"/>
          <c:x val="0.13874019162905663"/>
          <c:y val="8.39146838229875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5.7591302495755337E-2"/>
          <c:y val="0.24974380078594657"/>
          <c:w val="0.53575380994803168"/>
          <c:h val="0.64102330596314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63819179163175843"/>
          <c:y val="0.24597199503394279"/>
          <c:w val="0.33813093076138512"/>
          <c:h val="0.597697025901946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58195701011208"/>
          <c:y val="4.3019869964841501E-2"/>
          <c:w val="0.6067698880740916"/>
          <c:h val="0.86709024014526881"/>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Sheet1!$B$2:$B$5</c:f>
              <c:numCache>
                <c:formatCode>0%</c:formatCode>
                <c:ptCount val="4"/>
                <c:pt idx="0">
                  <c:v>0.36</c:v>
                </c:pt>
                <c:pt idx="1">
                  <c:v>0.85</c:v>
                </c:pt>
                <c:pt idx="2">
                  <c:v>0.85</c:v>
                </c:pt>
                <c:pt idx="3">
                  <c:v>0.8</c:v>
                </c:pt>
              </c:numCache>
            </c:numRef>
          </c:val>
          <c:extLst>
            <c:ext xmlns:c16="http://schemas.microsoft.com/office/drawing/2014/chart" uri="{C3380CC4-5D6E-409C-BE32-E72D297353CC}">
              <c16:uniqueId val="{00000000-6BCE-4772-BA94-3B0C89DD098C}"/>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Sheet1!$C$2:$C$5</c:f>
              <c:numCache>
                <c:formatCode>0%</c:formatCode>
                <c:ptCount val="4"/>
                <c:pt idx="0">
                  <c:v>0.34</c:v>
                </c:pt>
                <c:pt idx="1">
                  <c:v>0.85</c:v>
                </c:pt>
                <c:pt idx="2">
                  <c:v>0.88</c:v>
                </c:pt>
                <c:pt idx="3">
                  <c:v>0.8</c:v>
                </c:pt>
              </c:numCache>
            </c:numRef>
          </c:val>
          <c:extLst>
            <c:ext xmlns:c16="http://schemas.microsoft.com/office/drawing/2014/chart" uri="{C3380CC4-5D6E-409C-BE32-E72D297353CC}">
              <c16:uniqueId val="{00000001-6BCE-4772-BA94-3B0C89DD098C}"/>
            </c:ext>
          </c:extLst>
        </c:ser>
        <c:ser>
          <c:idx val="2"/>
          <c:order val="2"/>
          <c:tx>
            <c:strRef>
              <c:f>Sheet1!$D$1</c:f>
              <c:strCache>
                <c:ptCount val="1"/>
                <c:pt idx="0">
                  <c:v>2021</c:v>
                </c:pt>
              </c:strCache>
            </c:strRef>
          </c:tx>
          <c:spPr>
            <a:solidFill>
              <a:schemeClr val="accent1">
                <a:lumMod val="50000"/>
              </a:schemeClr>
            </a:solidFill>
            <a:ln>
              <a:no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Your safety when going out after dark</c:v>
                </c:pt>
                <c:pt idx="1">
                  <c:v> Your safety when going out during the day</c:v>
                </c:pt>
                <c:pt idx="2">
                  <c:v>Your safety at school</c:v>
                </c:pt>
                <c:pt idx="3">
                  <c:v>Your safety when going to and from school</c:v>
                </c:pt>
              </c:strCache>
            </c:strRef>
          </c:cat>
          <c:val>
            <c:numRef>
              <c:f>Sheet1!$D$2:$D$5</c:f>
              <c:numCache>
                <c:formatCode>0%</c:formatCode>
                <c:ptCount val="4"/>
                <c:pt idx="0">
                  <c:v>0.36</c:v>
                </c:pt>
                <c:pt idx="1">
                  <c:v>0.86</c:v>
                </c:pt>
                <c:pt idx="2">
                  <c:v>0.88</c:v>
                </c:pt>
                <c:pt idx="3">
                  <c:v>0.79</c:v>
                </c:pt>
              </c:numCache>
            </c:numRef>
          </c:val>
          <c:extLst>
            <c:ext xmlns:c16="http://schemas.microsoft.com/office/drawing/2014/chart" uri="{C3380CC4-5D6E-409C-BE32-E72D297353CC}">
              <c16:uniqueId val="{00000001-105F-4578-9D5D-22D6930840F4}"/>
            </c:ext>
          </c:extLst>
        </c:ser>
        <c:dLbls>
          <c:showLegendKey val="0"/>
          <c:showVal val="0"/>
          <c:showCatName val="0"/>
          <c:showSerName val="0"/>
          <c:showPercent val="0"/>
          <c:showBubbleSize val="0"/>
        </c:dLbls>
        <c:gapWidth val="80"/>
        <c:overlap val="-25"/>
        <c:axId val="414183304"/>
        <c:axId val="414182520"/>
      </c:barChart>
      <c:catAx>
        <c:axId val="414183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14182520"/>
        <c:crosses val="autoZero"/>
        <c:auto val="1"/>
        <c:lblAlgn val="ctr"/>
        <c:lblOffset val="100"/>
        <c:noMultiLvlLbl val="0"/>
      </c:catAx>
      <c:valAx>
        <c:axId val="414182520"/>
        <c:scaling>
          <c:orientation val="minMax"/>
        </c:scaling>
        <c:delete val="1"/>
        <c:axPos val="b"/>
        <c:majorGridlines>
          <c:spPr>
            <a:ln w="9525">
              <a:solidFill>
                <a:schemeClr val="bg1">
                  <a:lumMod val="75000"/>
                </a:schemeClr>
              </a:solidFill>
            </a:ln>
          </c:spPr>
        </c:majorGridlines>
        <c:numFmt formatCode="0%" sourceLinked="1"/>
        <c:majorTickMark val="none"/>
        <c:minorTickMark val="none"/>
        <c:tickLblPos val="nextTo"/>
        <c:crossAx val="414183304"/>
        <c:crosses val="autoZero"/>
        <c:crossBetween val="between"/>
      </c:valAx>
      <c:spPr>
        <a:noFill/>
        <a:ln>
          <a:noFill/>
        </a:ln>
        <a:effectLst/>
      </c:spPr>
    </c:plotArea>
    <c:legend>
      <c:legendPos val="b"/>
      <c:layout>
        <c:manualLayout>
          <c:xMode val="edge"/>
          <c:yMode val="edge"/>
          <c:x val="0.49927723578190969"/>
          <c:y val="0.91275791920953209"/>
          <c:w val="0.29463221061141132"/>
          <c:h val="8.7242080790467885E-2"/>
        </c:manualLayout>
      </c:layout>
      <c:overlay val="0"/>
      <c:txPr>
        <a:bodyPr/>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mn-lt"/>
          <a:cs typeface="DINPro" panose="020B0504020101020102" pitchFamily="34" charset="0"/>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0577142519769762"/>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Sheet1!$B$2:$B$7</c:f>
              <c:numCache>
                <c:formatCode>0%</c:formatCode>
                <c:ptCount val="6"/>
                <c:pt idx="0">
                  <c:v>0.23</c:v>
                </c:pt>
                <c:pt idx="1">
                  <c:v>7.0000000000000007E-2</c:v>
                </c:pt>
                <c:pt idx="2">
                  <c:v>0.12</c:v>
                </c:pt>
                <c:pt idx="3">
                  <c:v>0.19</c:v>
                </c:pt>
                <c:pt idx="4">
                  <c:v>0.24</c:v>
                </c:pt>
                <c:pt idx="5">
                  <c:v>0.65</c:v>
                </c:pt>
              </c:numCache>
            </c:numRef>
          </c:val>
          <c:extLst>
            <c:ext xmlns:c16="http://schemas.microsoft.com/office/drawing/2014/chart" uri="{C3380CC4-5D6E-409C-BE32-E72D297353CC}">
              <c16:uniqueId val="{00000002-4926-49B3-866A-EF96F472B3F4}"/>
            </c:ext>
          </c:extLst>
        </c:ser>
        <c:ser>
          <c:idx val="1"/>
          <c:order val="1"/>
          <c:tx>
            <c:strRef>
              <c:f>Sheet1!$C$1</c:f>
              <c:strCache>
                <c:ptCount val="1"/>
                <c:pt idx="0">
                  <c:v>2022</c:v>
                </c:pt>
              </c:strCache>
            </c:strRef>
          </c:tx>
          <c:spPr>
            <a:solidFill>
              <a:srgbClr val="00A79D"/>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Sheet1!$C$2:$C$7</c:f>
              <c:numCache>
                <c:formatCode>0%</c:formatCode>
                <c:ptCount val="6"/>
                <c:pt idx="0">
                  <c:v>0.23</c:v>
                </c:pt>
                <c:pt idx="1">
                  <c:v>7.0000000000000007E-2</c:v>
                </c:pt>
                <c:pt idx="2">
                  <c:v>0.11</c:v>
                </c:pt>
                <c:pt idx="3">
                  <c:v>0.18</c:v>
                </c:pt>
                <c:pt idx="4">
                  <c:v>0.24</c:v>
                </c:pt>
                <c:pt idx="5">
                  <c:v>0.67</c:v>
                </c:pt>
              </c:numCache>
            </c:numRef>
          </c:val>
          <c:extLst>
            <c:ext xmlns:c16="http://schemas.microsoft.com/office/drawing/2014/chart" uri="{C3380CC4-5D6E-409C-BE32-E72D297353CC}">
              <c16:uniqueId val="{00000002-C710-47FC-A90E-F86FF4F89116}"/>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6BB2-4554-9ECC-E0B838412800}"/>
              </c:ext>
            </c:extLst>
          </c:dPt>
          <c:dLbls>
            <c:spPr>
              <a:noFill/>
              <a:ln>
                <a:noFill/>
              </a:ln>
              <a:effectLst/>
            </c:spPr>
            <c:txPr>
              <a:bodyPr rot="0" vert="horz"/>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 don't know</c:v>
                </c:pt>
                <c:pt idx="1">
                  <c:v>Visitors or speakers in school lessons</c:v>
                </c:pt>
                <c:pt idx="2">
                  <c:v>School nurse</c:v>
                </c:pt>
                <c:pt idx="3">
                  <c:v>Teachers in school lessons</c:v>
                </c:pt>
                <c:pt idx="4">
                  <c:v>Doctor</c:v>
                </c:pt>
                <c:pt idx="5">
                  <c:v>Parent, carers or other family members</c:v>
                </c:pt>
              </c:strCache>
            </c:strRef>
          </c:cat>
          <c:val>
            <c:numRef>
              <c:f>Sheet1!$D$2:$D$7</c:f>
              <c:numCache>
                <c:formatCode>0%</c:formatCode>
                <c:ptCount val="6"/>
                <c:pt idx="0">
                  <c:v>0.25</c:v>
                </c:pt>
                <c:pt idx="1">
                  <c:v>0.06</c:v>
                </c:pt>
                <c:pt idx="2">
                  <c:v>0.1</c:v>
                </c:pt>
                <c:pt idx="3">
                  <c:v>0.15</c:v>
                </c:pt>
                <c:pt idx="4">
                  <c:v>0.22</c:v>
                </c:pt>
                <c:pt idx="5">
                  <c:v>0.65</c:v>
                </c:pt>
              </c:numCache>
            </c:numRef>
          </c:val>
          <c:extLst>
            <c:ext xmlns:c16="http://schemas.microsoft.com/office/drawing/2014/chart" uri="{C3380CC4-5D6E-409C-BE32-E72D297353CC}">
              <c16:uniqueId val="{00000002-0367-4377-BF8D-46FB587CC5E7}"/>
            </c:ext>
          </c:extLst>
        </c:ser>
        <c:dLbls>
          <c:showLegendKey val="0"/>
          <c:showVal val="0"/>
          <c:showCatName val="0"/>
          <c:showSerName val="0"/>
          <c:showPercent val="0"/>
          <c:showBubbleSize val="0"/>
        </c:dLbls>
        <c:gapWidth val="80"/>
        <c:overlap val="-25"/>
        <c:axId val="421593592"/>
        <c:axId val="421586928"/>
      </c:barChart>
      <c:valAx>
        <c:axId val="421586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3592"/>
        <c:crosses val="autoZero"/>
        <c:crossBetween val="between"/>
      </c:valAx>
      <c:catAx>
        <c:axId val="4215935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sz="1000">
                <a:solidFill>
                  <a:schemeClr val="tx1">
                    <a:lumMod val="75000"/>
                    <a:lumOff val="25000"/>
                  </a:schemeClr>
                </a:solidFill>
              </a:defRPr>
            </a:pPr>
            <a:endParaRPr lang="en-US"/>
          </a:p>
        </c:txPr>
        <c:crossAx val="42158692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42076602034431"/>
          <c:y val="3.8338341881445609E-2"/>
          <c:w val="0.78342344885969695"/>
          <c:h val="0.78254259729328357"/>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Sheet1!$B$2:$B$4</c:f>
              <c:numCache>
                <c:formatCode>0%</c:formatCode>
                <c:ptCount val="3"/>
                <c:pt idx="0">
                  <c:v>0.24</c:v>
                </c:pt>
                <c:pt idx="1">
                  <c:v>0.11</c:v>
                </c:pt>
                <c:pt idx="2">
                  <c:v>0.65</c:v>
                </c:pt>
              </c:numCache>
            </c:numRef>
          </c:val>
          <c:extLst>
            <c:ext xmlns:c16="http://schemas.microsoft.com/office/drawing/2014/chart" uri="{C3380CC4-5D6E-409C-BE32-E72D297353CC}">
              <c16:uniqueId val="{00000001-86E2-448E-8129-BCA58FD13DE3}"/>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Sheet1!$C$2:$C$4</c:f>
              <c:numCache>
                <c:formatCode>0%</c:formatCode>
                <c:ptCount val="3"/>
                <c:pt idx="0">
                  <c:v>0.27</c:v>
                </c:pt>
                <c:pt idx="1">
                  <c:v>0.09</c:v>
                </c:pt>
                <c:pt idx="2">
                  <c:v>0.63</c:v>
                </c:pt>
              </c:numCache>
            </c:numRef>
          </c:val>
          <c:extLst>
            <c:ext xmlns:c16="http://schemas.microsoft.com/office/drawing/2014/chart" uri="{C3380CC4-5D6E-409C-BE32-E72D297353CC}">
              <c16:uniqueId val="{00000001-1021-4089-87FC-D6C3728BFC98}"/>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2"/>
            <c:invertIfNegative val="0"/>
            <c:bubble3D val="0"/>
            <c:extLst>
              <c:ext xmlns:c16="http://schemas.microsoft.com/office/drawing/2014/chart" uri="{C3380CC4-5D6E-409C-BE32-E72D297353CC}">
                <c16:uniqueId val="{00000000-6096-4F3E-832C-39B90F6E0DE8}"/>
              </c:ext>
            </c:extLst>
          </c:dPt>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I'm not sure</c:v>
                </c:pt>
                <c:pt idx="1">
                  <c:v>No</c:v>
                </c:pt>
                <c:pt idx="2">
                  <c:v>Yes</c:v>
                </c:pt>
              </c:strCache>
            </c:strRef>
          </c:cat>
          <c:val>
            <c:numRef>
              <c:f>Sheet1!$D$2:$D$4</c:f>
              <c:numCache>
                <c:formatCode>0%</c:formatCode>
                <c:ptCount val="3"/>
                <c:pt idx="0">
                  <c:v>0.25</c:v>
                </c:pt>
                <c:pt idx="1">
                  <c:v>0.12</c:v>
                </c:pt>
                <c:pt idx="2">
                  <c:v>0.64</c:v>
                </c:pt>
              </c:numCache>
            </c:numRef>
          </c:val>
          <c:extLst>
            <c:ext xmlns:c16="http://schemas.microsoft.com/office/drawing/2014/chart" uri="{C3380CC4-5D6E-409C-BE32-E72D297353CC}">
              <c16:uniqueId val="{00000002-265B-4909-AA28-23E71AD2ACCC}"/>
            </c:ext>
          </c:extLst>
        </c:ser>
        <c:dLbls>
          <c:showLegendKey val="0"/>
          <c:showVal val="0"/>
          <c:showCatName val="0"/>
          <c:showSerName val="0"/>
          <c:showPercent val="0"/>
          <c:showBubbleSize val="0"/>
        </c:dLbls>
        <c:gapWidth val="80"/>
        <c:overlap val="-25"/>
        <c:axId val="421592808"/>
        <c:axId val="421597120"/>
      </c:barChart>
      <c:valAx>
        <c:axId val="4215971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2808"/>
        <c:crosses val="autoZero"/>
        <c:crossBetween val="between"/>
      </c:valAx>
      <c:catAx>
        <c:axId val="421592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97120"/>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6985122903773"/>
          <c:y val="0.11648636122980656"/>
          <c:w val="0.77600260559246437"/>
          <c:h val="0.77106221474969971"/>
        </c:manualLayout>
      </c:layout>
      <c:barChart>
        <c:barDir val="bar"/>
        <c:grouping val="clustered"/>
        <c:varyColors val="0"/>
        <c:ser>
          <c:idx val="0"/>
          <c:order val="0"/>
          <c:tx>
            <c:strRef>
              <c:f>Sheet1!$B$1</c:f>
              <c:strCache>
                <c:ptCount val="1"/>
                <c:pt idx="0">
                  <c:v>All Pupils</c:v>
                </c:pt>
              </c:strCache>
            </c:strRef>
          </c:tx>
          <c:spPr>
            <a:solidFill>
              <a:schemeClr val="accent1"/>
            </a:solidFill>
            <a:ln w="19050">
              <a:solidFill>
                <a:schemeClr val="accent1"/>
              </a:solidFill>
            </a:ln>
            <a:effectLst/>
          </c:spPr>
          <c:invertIfNegative val="0"/>
          <c:dPt>
            <c:idx val="0"/>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0-1678-4679-AD00-EBB55BFE61CC}"/>
              </c:ext>
            </c:extLst>
          </c:dPt>
          <c:dPt>
            <c:idx val="1"/>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A-1678-4679-AD00-EBB55BFE61CC}"/>
              </c:ext>
            </c:extLst>
          </c:dPt>
          <c:dPt>
            <c:idx val="2"/>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A-C468-4665-A952-61B12A4E64CB}"/>
              </c:ext>
            </c:extLst>
          </c:dPt>
          <c:dPt>
            <c:idx val="3"/>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1678-4679-AD00-EBB55BFE61CC}"/>
              </c:ext>
            </c:extLst>
          </c:dPt>
          <c:dPt>
            <c:idx val="6"/>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3-1678-4679-AD00-EBB55BFE61CC}"/>
              </c:ext>
            </c:extLst>
          </c:dPt>
          <c:dPt>
            <c:idx val="7"/>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5-1678-4679-AD00-EBB55BFE61CC}"/>
              </c:ext>
            </c:extLst>
          </c:dPt>
          <c:dPt>
            <c:idx val="8"/>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7-1678-4679-AD00-EBB55BFE61CC}"/>
              </c:ext>
            </c:extLst>
          </c:dPt>
          <c:dPt>
            <c:idx val="9"/>
            <c:invertIfNegative val="0"/>
            <c:bubble3D val="0"/>
            <c:spPr>
              <a:solidFill>
                <a:schemeClr val="accent6">
                  <a:lumMod val="60000"/>
                  <a:lumOff val="40000"/>
                </a:schemeClr>
              </a:solidFill>
              <a:ln w="19050">
                <a:noFill/>
              </a:ln>
              <a:effectLst/>
            </c:spPr>
            <c:extLst>
              <c:ext xmlns:c16="http://schemas.microsoft.com/office/drawing/2014/chart" uri="{C3380CC4-5D6E-409C-BE32-E72D297353CC}">
                <c16:uniqueId val="{00000009-1678-4679-AD00-EBB55BFE61CC}"/>
              </c:ext>
            </c:extLst>
          </c:dPt>
          <c:dLbls>
            <c:dLbl>
              <c:idx val="1"/>
              <c:layout>
                <c:manualLayout>
                  <c:x val="-2.6951393352024348E-2"/>
                  <c:y val="-2.38099166240462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678-4679-AD00-EBB55BFE61CC}"/>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Worried</c:v>
                </c:pt>
                <c:pt idx="1">
                  <c:v>  </c:v>
                </c:pt>
                <c:pt idx="2">
                  <c:v>  </c:v>
                </c:pt>
                <c:pt idx="3">
                  <c:v>  </c:v>
                </c:pt>
                <c:pt idx="4">
                  <c:v>  </c:v>
                </c:pt>
                <c:pt idx="5">
                  <c:v>  </c:v>
                </c:pt>
                <c:pt idx="6">
                  <c:v>  </c:v>
                </c:pt>
                <c:pt idx="7">
                  <c:v>  </c:v>
                </c:pt>
                <c:pt idx="8">
                  <c:v>  </c:v>
                </c:pt>
                <c:pt idx="9">
                  <c:v>Happy</c:v>
                </c:pt>
              </c:strCache>
            </c:strRef>
          </c:cat>
          <c:val>
            <c:numRef>
              <c:f>Sheet1!$B$2:$B$11</c:f>
              <c:numCache>
                <c:formatCode>0%</c:formatCode>
                <c:ptCount val="10"/>
                <c:pt idx="0">
                  <c:v>0.06</c:v>
                </c:pt>
                <c:pt idx="1">
                  <c:v>0.01</c:v>
                </c:pt>
                <c:pt idx="2">
                  <c:v>0.02</c:v>
                </c:pt>
                <c:pt idx="3">
                  <c:v>0.04</c:v>
                </c:pt>
                <c:pt idx="4">
                  <c:v>0.23</c:v>
                </c:pt>
                <c:pt idx="5">
                  <c:v>0.13</c:v>
                </c:pt>
                <c:pt idx="6">
                  <c:v>0.11</c:v>
                </c:pt>
                <c:pt idx="7">
                  <c:v>0.08</c:v>
                </c:pt>
                <c:pt idx="8">
                  <c:v>0.05</c:v>
                </c:pt>
                <c:pt idx="9">
                  <c:v>0.27</c:v>
                </c:pt>
              </c:numCache>
            </c:numRef>
          </c:val>
          <c:extLst>
            <c:ext xmlns:c16="http://schemas.microsoft.com/office/drawing/2014/chart" uri="{C3380CC4-5D6E-409C-BE32-E72D297353CC}">
              <c16:uniqueId val="{0000000B-1678-4679-AD00-EBB55BFE61CC}"/>
            </c:ext>
          </c:extLst>
        </c:ser>
        <c:dLbls>
          <c:showLegendKey val="0"/>
          <c:showVal val="0"/>
          <c:showCatName val="0"/>
          <c:showSerName val="0"/>
          <c:showPercent val="0"/>
          <c:showBubbleSize val="0"/>
        </c:dLbls>
        <c:gapWidth val="80"/>
        <c:axId val="421599864"/>
        <c:axId val="421597904"/>
      </c:barChart>
      <c:valAx>
        <c:axId val="421597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9864"/>
        <c:crosses val="autoZero"/>
        <c:crossBetween val="between"/>
      </c:valAx>
      <c:catAx>
        <c:axId val="4215998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rgbClr val="404040"/>
                </a:solidFill>
              </a:defRPr>
            </a:pPr>
            <a:endParaRPr lang="en-US"/>
          </a:p>
        </c:txPr>
        <c:crossAx val="4215979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15757231388736"/>
          <c:y val="3.7918185250298019E-2"/>
          <c:w val="0.62951785970257923"/>
          <c:h val="0.82184270177640151"/>
        </c:manualLayout>
      </c:layout>
      <c:barChart>
        <c:barDir val="bar"/>
        <c:grouping val="percentStacked"/>
        <c:varyColors val="0"/>
        <c:ser>
          <c:idx val="0"/>
          <c:order val="0"/>
          <c:tx>
            <c:strRef>
              <c:f>Sheet1!$B$1</c:f>
              <c:strCache>
                <c:ptCount val="1"/>
                <c:pt idx="0">
                  <c:v>I don't want to say</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Have space to relax and do activities</c:v>
                </c:pt>
                <c:pt idx="1">
                  <c:v>Able to take part in activities important to you</c:v>
                </c:pt>
              </c:strCache>
            </c:strRef>
          </c:cat>
          <c:val>
            <c:numRef>
              <c:f>Sheet1!$B$2:$B$3</c:f>
              <c:numCache>
                <c:formatCode>0%</c:formatCode>
                <c:ptCount val="2"/>
                <c:pt idx="0">
                  <c:v>0.05</c:v>
                </c:pt>
                <c:pt idx="1">
                  <c:v>0.09</c:v>
                </c:pt>
              </c:numCache>
            </c:numRef>
          </c:val>
          <c:extLst>
            <c:ext xmlns:c16="http://schemas.microsoft.com/office/drawing/2014/chart" uri="{C3380CC4-5D6E-409C-BE32-E72D297353CC}">
              <c16:uniqueId val="{00000001-42DF-45D3-8235-6891EE89C397}"/>
            </c:ext>
          </c:extLst>
        </c:ser>
        <c:ser>
          <c:idx val="1"/>
          <c:order val="1"/>
          <c:tx>
            <c:strRef>
              <c:f>Sheet1!$C$1</c:f>
              <c:strCache>
                <c:ptCount val="1"/>
                <c:pt idx="0">
                  <c:v>No, I can't</c:v>
                </c:pt>
              </c:strCache>
            </c:strRef>
          </c:tx>
          <c:spPr>
            <a:solidFill>
              <a:srgbClr val="00A79D"/>
            </a:solidFill>
            <a:ln w="19050">
              <a:noFill/>
            </a:ln>
            <a:effectLst/>
          </c:spPr>
          <c:invertIfNegative val="0"/>
          <c:dPt>
            <c:idx val="1"/>
            <c:invertIfNegative val="0"/>
            <c:bubble3D val="0"/>
            <c:extLst>
              <c:ext xmlns:c16="http://schemas.microsoft.com/office/drawing/2014/chart" uri="{C3380CC4-5D6E-409C-BE32-E72D297353CC}">
                <c16:uniqueId val="{00000000-D250-4852-AE20-D5910CE99B24}"/>
              </c:ext>
            </c:extLst>
          </c:dPt>
          <c:dLbls>
            <c:dLbl>
              <c:idx val="0"/>
              <c:layout>
                <c:manualLayout>
                  <c:x val="9.3322992387635166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84-4A11-999F-C0F9858E0820}"/>
                </c:ext>
              </c:extLst>
            </c:dLbl>
            <c:dLbl>
              <c:idx val="1"/>
              <c:layout>
                <c:manualLayout>
                  <c:x val="3.4583584418042472E-3"/>
                  <c:y val="2.818733882446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50-4852-AE20-D5910CE99B24}"/>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Have space to relax and do activities</c:v>
                </c:pt>
                <c:pt idx="1">
                  <c:v>Able to take part in activities important to you</c:v>
                </c:pt>
              </c:strCache>
            </c:strRef>
          </c:cat>
          <c:val>
            <c:numRef>
              <c:f>Sheet1!$C$2:$C$3</c:f>
              <c:numCache>
                <c:formatCode>0%</c:formatCode>
                <c:ptCount val="2"/>
                <c:pt idx="0">
                  <c:v>0.06</c:v>
                </c:pt>
                <c:pt idx="1">
                  <c:v>0.06</c:v>
                </c:pt>
              </c:numCache>
            </c:numRef>
          </c:val>
          <c:extLst>
            <c:ext xmlns:c16="http://schemas.microsoft.com/office/drawing/2014/chart" uri="{C3380CC4-5D6E-409C-BE32-E72D297353CC}">
              <c16:uniqueId val="{00000002-42DF-45D3-8235-6891EE89C397}"/>
            </c:ext>
          </c:extLst>
        </c:ser>
        <c:ser>
          <c:idx val="2"/>
          <c:order val="2"/>
          <c:tx>
            <c:strRef>
              <c:f>Sheet1!$D$1</c:f>
              <c:strCache>
                <c:ptCount val="1"/>
                <c:pt idx="0">
                  <c:v>Yes, I can</c:v>
                </c:pt>
              </c:strCache>
            </c:strRef>
          </c:tx>
          <c:spPr>
            <a:solidFill>
              <a:schemeClr val="accent1"/>
            </a:solidFill>
            <a:ln w="19050">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Have space to relax and do activities</c:v>
                </c:pt>
                <c:pt idx="1">
                  <c:v>Able to take part in activities important to you</c:v>
                </c:pt>
              </c:strCache>
            </c:strRef>
          </c:cat>
          <c:val>
            <c:numRef>
              <c:f>Sheet1!$D$2:$D$3</c:f>
              <c:numCache>
                <c:formatCode>0%</c:formatCode>
                <c:ptCount val="2"/>
                <c:pt idx="0">
                  <c:v>0.89</c:v>
                </c:pt>
                <c:pt idx="1">
                  <c:v>0.85</c:v>
                </c:pt>
              </c:numCache>
            </c:numRef>
          </c:val>
          <c:extLst>
            <c:ext xmlns:c16="http://schemas.microsoft.com/office/drawing/2014/chart" uri="{C3380CC4-5D6E-409C-BE32-E72D297353CC}">
              <c16:uniqueId val="{00000001-C0A7-4009-A926-E87ED96699B2}"/>
            </c:ext>
          </c:extLst>
        </c:ser>
        <c:dLbls>
          <c:showLegendKey val="0"/>
          <c:showVal val="1"/>
          <c:showCatName val="0"/>
          <c:showSerName val="0"/>
          <c:showPercent val="0"/>
          <c:showBubbleSize val="0"/>
        </c:dLbls>
        <c:gapWidth val="80"/>
        <c:overlap val="100"/>
        <c:axId val="421598296"/>
        <c:axId val="421593200"/>
        <c:extLst/>
      </c:barChart>
      <c:valAx>
        <c:axId val="42159320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8296"/>
        <c:crosses val="autoZero"/>
        <c:crossBetween val="between"/>
      </c:valAx>
      <c:catAx>
        <c:axId val="4215982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93200"/>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81401428788569696"/>
        </c:manualLayout>
      </c:layout>
      <c:barChart>
        <c:barDir val="bar"/>
        <c:grouping val="clustered"/>
        <c:varyColors val="0"/>
        <c:ser>
          <c:idx val="0"/>
          <c:order val="0"/>
          <c:tx>
            <c:strRef>
              <c:f>Sheet1!$B$1</c:f>
              <c:strCache>
                <c:ptCount val="1"/>
                <c:pt idx="0">
                  <c:v>2023</c:v>
                </c:pt>
              </c:strCache>
            </c:strRef>
          </c:tx>
          <c:invertIfNegative val="0"/>
          <c:dLbls>
            <c:dLbl>
              <c:idx val="0"/>
              <c:layout>
                <c:manualLayout>
                  <c:x val="-5.363712179162612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F9-4400-9E1D-8D6CBF08B990}"/>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None</c:v>
                </c:pt>
                <c:pt idx="1">
                  <c:v>Less than 1 hour</c:v>
                </c:pt>
                <c:pt idx="2">
                  <c:v>Between 1 and 3 hours</c:v>
                </c:pt>
                <c:pt idx="3">
                  <c:v>More than 3 hours</c:v>
                </c:pt>
              </c:strCache>
            </c:strRef>
          </c:cat>
          <c:val>
            <c:numRef>
              <c:f>Sheet1!$B$2:$B$5</c:f>
              <c:numCache>
                <c:formatCode>0%</c:formatCode>
                <c:ptCount val="4"/>
                <c:pt idx="0">
                  <c:v>0.03</c:v>
                </c:pt>
                <c:pt idx="1">
                  <c:v>0.15</c:v>
                </c:pt>
                <c:pt idx="2">
                  <c:v>0.38</c:v>
                </c:pt>
                <c:pt idx="3">
                  <c:v>0.44</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2022</c:v>
                </c:pt>
              </c:strCache>
            </c:strRef>
          </c:tx>
          <c:spPr>
            <a:solidFill>
              <a:srgbClr val="00A79D"/>
            </a:solidFill>
            <a:ln>
              <a:solidFill>
                <a:srgbClr val="00A79D"/>
              </a:solidFill>
            </a:ln>
          </c:spPr>
          <c:invertIfNegative val="0"/>
          <c:dLbls>
            <c:dLbl>
              <c:idx val="0"/>
              <c:layout>
                <c:manualLayout>
                  <c:x val="-5.3637121791626129E-2"/>
                  <c:y val="3.41660983526291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F9-4400-9E1D-8D6CBF08B990}"/>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None</c:v>
                </c:pt>
                <c:pt idx="1">
                  <c:v>Less than 1 hour</c:v>
                </c:pt>
                <c:pt idx="2">
                  <c:v>Between 1 and 3 hours</c:v>
                </c:pt>
                <c:pt idx="3">
                  <c:v>More than 3 hours</c:v>
                </c:pt>
              </c:strCache>
            </c:strRef>
          </c:cat>
          <c:val>
            <c:numRef>
              <c:f>Sheet1!$C$2:$C$5</c:f>
              <c:numCache>
                <c:formatCode>0%</c:formatCode>
                <c:ptCount val="4"/>
                <c:pt idx="0">
                  <c:v>0.03</c:v>
                </c:pt>
                <c:pt idx="1">
                  <c:v>0.17</c:v>
                </c:pt>
                <c:pt idx="2">
                  <c:v>0.37</c:v>
                </c:pt>
                <c:pt idx="3">
                  <c:v>0.43</c:v>
                </c:pt>
              </c:numCache>
            </c:numRef>
          </c:val>
          <c:extLst>
            <c:ext xmlns:c16="http://schemas.microsoft.com/office/drawing/2014/chart" uri="{C3380CC4-5D6E-409C-BE32-E72D297353CC}">
              <c16:uniqueId val="{00000002-5679-40B8-831D-CE5D768F97D9}"/>
            </c:ext>
          </c:extLst>
        </c:ser>
        <c:ser>
          <c:idx val="2"/>
          <c:order val="2"/>
          <c:tx>
            <c:strRef>
              <c:f>Sheet1!$D$1</c:f>
              <c:strCache>
                <c:ptCount val="1"/>
                <c:pt idx="0">
                  <c:v>2021</c:v>
                </c:pt>
              </c:strCache>
            </c:strRef>
          </c:tx>
          <c:spPr>
            <a:solidFill>
              <a:schemeClr val="accent1">
                <a:lumMod val="50000"/>
              </a:schemeClr>
            </a:solidFill>
            <a:ln w="19050">
              <a:noFill/>
            </a:ln>
            <a:effectLst/>
          </c:spPr>
          <c:invertIfNegative val="0"/>
          <c:dPt>
            <c:idx val="0"/>
            <c:invertIfNegative val="0"/>
            <c:bubble3D val="0"/>
            <c:extLst>
              <c:ext xmlns:c16="http://schemas.microsoft.com/office/drawing/2014/chart" uri="{C3380CC4-5D6E-409C-BE32-E72D297353CC}">
                <c16:uniqueId val="{00000000-69EF-4242-B008-2358387E8CED}"/>
              </c:ext>
            </c:extLst>
          </c:dPt>
          <c:dLbls>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None</c:v>
                </c:pt>
                <c:pt idx="1">
                  <c:v>Less than 1 hour</c:v>
                </c:pt>
                <c:pt idx="2">
                  <c:v>Between 1 and 3 hours</c:v>
                </c:pt>
                <c:pt idx="3">
                  <c:v>More than 3 hours</c:v>
                </c:pt>
              </c:strCache>
            </c:strRef>
          </c:cat>
          <c:val>
            <c:numRef>
              <c:f>Sheet1!$D$2:$D$5</c:f>
              <c:numCache>
                <c:formatCode>0%</c:formatCode>
                <c:ptCount val="4"/>
                <c:pt idx="0">
                  <c:v>0.04</c:v>
                </c:pt>
                <c:pt idx="1">
                  <c:v>0.14000000000000001</c:v>
                </c:pt>
                <c:pt idx="2">
                  <c:v>0.35</c:v>
                </c:pt>
                <c:pt idx="3">
                  <c:v>0.47</c:v>
                </c:pt>
              </c:numCache>
            </c:numRef>
          </c:val>
          <c:extLst>
            <c:ext xmlns:c16="http://schemas.microsoft.com/office/drawing/2014/chart" uri="{C3380CC4-5D6E-409C-BE32-E72D297353CC}">
              <c16:uniqueId val="{00000002-889F-413C-A3C8-799364529537}"/>
            </c:ext>
          </c:extLst>
        </c:ser>
        <c:dLbls>
          <c:showLegendKey val="0"/>
          <c:showVal val="0"/>
          <c:showCatName val="0"/>
          <c:showSerName val="0"/>
          <c:showPercent val="0"/>
          <c:showBubbleSize val="0"/>
        </c:dLbls>
        <c:gapWidth val="80"/>
        <c:overlap val="-25"/>
        <c:axId val="421598688"/>
        <c:axId val="421600648"/>
      </c:barChart>
      <c:valAx>
        <c:axId val="4216006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8688"/>
        <c:crosses val="autoZero"/>
        <c:crossBetween val="between"/>
      </c:valAx>
      <c:catAx>
        <c:axId val="4215986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21600648"/>
        <c:crosses val="autoZero"/>
        <c:auto val="1"/>
        <c:lblAlgn val="ctr"/>
        <c:lblOffset val="100"/>
        <c:noMultiLvlLbl val="0"/>
      </c:catAx>
      <c:spPr>
        <a:noFill/>
        <a:ln>
          <a:noFill/>
        </a:ln>
        <a:effectLst/>
      </c:spPr>
    </c:plotArea>
    <c:legend>
      <c:legendPos val="b"/>
      <c:layout>
        <c:manualLayout>
          <c:xMode val="edge"/>
          <c:yMode val="edge"/>
          <c:x val="0.44097854611238113"/>
          <c:y val="0.93821774027577676"/>
          <c:w val="0.31222835334673921"/>
          <c:h val="6.178225972422309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74568198853978229"/>
        </c:manualLayout>
      </c:layout>
      <c:barChart>
        <c:barDir val="bar"/>
        <c:grouping val="clustered"/>
        <c:varyColors val="0"/>
        <c:ser>
          <c:idx val="0"/>
          <c:order val="0"/>
          <c:tx>
            <c:strRef>
              <c:f>Sheet1!$B$1</c:f>
              <c:strCache>
                <c:ptCount val="1"/>
                <c:pt idx="0">
                  <c:v>2023</c:v>
                </c:pt>
              </c:strCache>
            </c:strRef>
          </c:tx>
          <c:invertIfNegative val="0"/>
          <c:dLbls>
            <c:dLbl>
              <c:idx val="0"/>
              <c:spPr>
                <a:noFill/>
                <a:ln>
                  <a:noFill/>
                </a:ln>
                <a:effectLst/>
              </c:spPr>
              <c:txPr>
                <a:bodyPr wrap="square" lIns="38100" tIns="19050" rIns="38100" bIns="19050" anchor="ctr">
                  <a:spAutoFit/>
                </a:bodyPr>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B5-4223-86DA-7AF4B4ACBB4F}"/>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My own tablet</c:v>
                </c:pt>
                <c:pt idx="7">
                  <c:v>A games console</c:v>
                </c:pt>
                <c:pt idx="8">
                  <c:v>A smart TV</c:v>
                </c:pt>
                <c:pt idx="9">
                  <c:v>My own mobile phone</c:v>
                </c:pt>
              </c:strCache>
            </c:strRef>
          </c:cat>
          <c:val>
            <c:numRef>
              <c:f>Sheet1!$B$2:$B$11</c:f>
              <c:numCache>
                <c:formatCode>0%</c:formatCode>
                <c:ptCount val="10"/>
                <c:pt idx="0">
                  <c:v>0.02</c:v>
                </c:pt>
                <c:pt idx="1">
                  <c:v>0.1</c:v>
                </c:pt>
                <c:pt idx="2">
                  <c:v>0.06</c:v>
                </c:pt>
                <c:pt idx="3">
                  <c:v>0.06</c:v>
                </c:pt>
                <c:pt idx="4">
                  <c:v>0.09</c:v>
                </c:pt>
                <c:pt idx="5">
                  <c:v>0.36</c:v>
                </c:pt>
                <c:pt idx="6">
                  <c:v>0.51</c:v>
                </c:pt>
                <c:pt idx="7">
                  <c:v>0.52</c:v>
                </c:pt>
                <c:pt idx="8">
                  <c:v>0.54</c:v>
                </c:pt>
                <c:pt idx="9">
                  <c:v>0.7</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2022</c:v>
                </c:pt>
              </c:strCache>
            </c:strRef>
          </c:tx>
          <c:spPr>
            <a:solidFill>
              <a:srgbClr val="00A79D"/>
            </a:solidFill>
            <a:ln>
              <a:solidFill>
                <a:srgbClr val="00A79D"/>
              </a:solidFill>
            </a:ln>
          </c:spPr>
          <c:invertIfNegative val="0"/>
          <c:dLbls>
            <c:dLbl>
              <c:idx val="0"/>
              <c:spPr>
                <a:noFill/>
                <a:ln>
                  <a:noFill/>
                </a:ln>
                <a:effectLst/>
              </c:spPr>
              <c:txPr>
                <a:bodyPr wrap="square" lIns="38100" tIns="19050" rIns="38100" bIns="19050" anchor="ctr">
                  <a:spAutoFit/>
                </a:bodyPr>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5B-46D9-A3D0-D3155F306B3F}"/>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My own tablet</c:v>
                </c:pt>
                <c:pt idx="7">
                  <c:v>A games console</c:v>
                </c:pt>
                <c:pt idx="8">
                  <c:v>A smart TV</c:v>
                </c:pt>
                <c:pt idx="9">
                  <c:v>My own mobile phone</c:v>
                </c:pt>
              </c:strCache>
            </c:strRef>
          </c:cat>
          <c:val>
            <c:numRef>
              <c:f>Sheet1!$C$2:$C$11</c:f>
              <c:numCache>
                <c:formatCode>0%</c:formatCode>
                <c:ptCount val="10"/>
                <c:pt idx="0">
                  <c:v>0.02</c:v>
                </c:pt>
                <c:pt idx="1">
                  <c:v>0.1</c:v>
                </c:pt>
                <c:pt idx="2">
                  <c:v>0.06</c:v>
                </c:pt>
                <c:pt idx="3">
                  <c:v>7.0000000000000007E-2</c:v>
                </c:pt>
                <c:pt idx="4">
                  <c:v>0.09</c:v>
                </c:pt>
                <c:pt idx="5">
                  <c:v>0.38</c:v>
                </c:pt>
                <c:pt idx="6">
                  <c:v>0.52</c:v>
                </c:pt>
                <c:pt idx="7">
                  <c:v>0.53</c:v>
                </c:pt>
                <c:pt idx="8">
                  <c:v>0.55000000000000004</c:v>
                </c:pt>
                <c:pt idx="9">
                  <c:v>0.72</c:v>
                </c:pt>
              </c:numCache>
            </c:numRef>
          </c:val>
          <c:extLst>
            <c:ext xmlns:c16="http://schemas.microsoft.com/office/drawing/2014/chart" uri="{C3380CC4-5D6E-409C-BE32-E72D297353CC}">
              <c16:uniqueId val="{00000000-0637-433A-957B-C728CB20B451}"/>
            </c:ext>
          </c:extLst>
        </c:ser>
        <c:ser>
          <c:idx val="2"/>
          <c:order val="2"/>
          <c:tx>
            <c:strRef>
              <c:f>Sheet1!$D$1</c:f>
              <c:strCache>
                <c:ptCount val="1"/>
                <c:pt idx="0">
                  <c:v>2021</c:v>
                </c:pt>
              </c:strCache>
            </c:strRef>
          </c:tx>
          <c:spPr>
            <a:solidFill>
              <a:schemeClr val="accent5">
                <a:lumMod val="50000"/>
              </a:schemeClr>
            </a:solidFill>
          </c:spPr>
          <c:invertIfNegative val="0"/>
          <c:dLbls>
            <c:dLbl>
              <c:idx val="0"/>
              <c:spPr>
                <a:noFill/>
                <a:ln>
                  <a:noFill/>
                </a:ln>
                <a:effectLst/>
              </c:spPr>
              <c:txPr>
                <a:bodyPr wrap="square" lIns="38100" tIns="19050" rIns="38100" bIns="19050" anchor="ctr">
                  <a:spAutoFit/>
                </a:bodyPr>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4A-4E09-BC07-5A6E3B4CFB77}"/>
                </c:ext>
              </c:extLst>
            </c:dLbl>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don't go online at home</c:v>
                </c:pt>
                <c:pt idx="1">
                  <c:v>Something else</c:v>
                </c:pt>
                <c:pt idx="2">
                  <c:v>A shared mobile phone</c:v>
                </c:pt>
                <c:pt idx="3">
                  <c:v>A shared tablet</c:v>
                </c:pt>
                <c:pt idx="4">
                  <c:v>A shared laptop or computer</c:v>
                </c:pt>
                <c:pt idx="5">
                  <c:v>My own laptop or computer</c:v>
                </c:pt>
                <c:pt idx="6">
                  <c:v>My own tablet</c:v>
                </c:pt>
                <c:pt idx="7">
                  <c:v>A games console</c:v>
                </c:pt>
                <c:pt idx="8">
                  <c:v>A smart TV</c:v>
                </c:pt>
                <c:pt idx="9">
                  <c:v>My own mobile phone</c:v>
                </c:pt>
              </c:strCache>
            </c:strRef>
          </c:cat>
          <c:val>
            <c:numRef>
              <c:f>Sheet1!$D$2:$D$11</c:f>
              <c:numCache>
                <c:formatCode>0%</c:formatCode>
                <c:ptCount val="10"/>
                <c:pt idx="0">
                  <c:v>0.02</c:v>
                </c:pt>
                <c:pt idx="1">
                  <c:v>0.09</c:v>
                </c:pt>
                <c:pt idx="2">
                  <c:v>5.95238095238095E-2</c:v>
                </c:pt>
                <c:pt idx="3">
                  <c:v>6.9264069264069306E-2</c:v>
                </c:pt>
                <c:pt idx="4">
                  <c:v>0.102813852813853</c:v>
                </c:pt>
                <c:pt idx="5">
                  <c:v>0.38961038961039002</c:v>
                </c:pt>
                <c:pt idx="6">
                  <c:v>0.52435064935064901</c:v>
                </c:pt>
                <c:pt idx="7">
                  <c:v>0.56999999999999995</c:v>
                </c:pt>
                <c:pt idx="8">
                  <c:v>0.52651515151515105</c:v>
                </c:pt>
                <c:pt idx="9">
                  <c:v>0.67</c:v>
                </c:pt>
              </c:numCache>
            </c:numRef>
          </c:val>
          <c:extLst>
            <c:ext xmlns:c16="http://schemas.microsoft.com/office/drawing/2014/chart" uri="{C3380CC4-5D6E-409C-BE32-E72D297353CC}">
              <c16:uniqueId val="{00000000-1708-42D1-86B0-B772C232E715}"/>
            </c:ext>
          </c:extLst>
        </c:ser>
        <c:dLbls>
          <c:showLegendKey val="0"/>
          <c:showVal val="0"/>
          <c:showCatName val="0"/>
          <c:showSerName val="0"/>
          <c:showPercent val="0"/>
          <c:showBubbleSize val="0"/>
        </c:dLbls>
        <c:gapWidth val="80"/>
        <c:overlap val="-25"/>
        <c:axId val="418840832"/>
        <c:axId val="467239296"/>
      </c:barChart>
      <c:valAx>
        <c:axId val="467239296"/>
        <c:scaling>
          <c:orientation val="minMax"/>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18840832"/>
        <c:crosses val="autoZero"/>
        <c:crossBetween val="between"/>
      </c:valAx>
      <c:catAx>
        <c:axId val="418840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67239296"/>
        <c:crosses val="autoZero"/>
        <c:auto val="1"/>
        <c:lblAlgn val="ctr"/>
        <c:lblOffset val="100"/>
        <c:noMultiLvlLbl val="0"/>
      </c:catAx>
      <c:spPr>
        <a:noFill/>
        <a:ln>
          <a:noFill/>
        </a:ln>
        <a:effectLst/>
      </c:spPr>
    </c:plotArea>
    <c:legend>
      <c:legendPos val="b"/>
      <c:layout>
        <c:manualLayout>
          <c:xMode val="edge"/>
          <c:yMode val="edge"/>
          <c:x val="0.51277910083213052"/>
          <c:y val="0.86907491824224925"/>
          <c:w val="0.15563924576029797"/>
          <c:h val="4.221440667980722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74568198853978229"/>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Have rules about what times you can go online</c:v>
                </c:pt>
                <c:pt idx="1">
                  <c:v>Watch what you are doing online</c:v>
                </c:pt>
                <c:pt idx="2">
                  <c:v>Tell you to explore and learn things on the internet</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Sheet1!$B$2:$B$9</c:f>
              <c:numCache>
                <c:formatCode>0%</c:formatCode>
                <c:ptCount val="8"/>
                <c:pt idx="0">
                  <c:v>0.49</c:v>
                </c:pt>
                <c:pt idx="1">
                  <c:v>0.49</c:v>
                </c:pt>
                <c:pt idx="2">
                  <c:v>0.5</c:v>
                </c:pt>
                <c:pt idx="3">
                  <c:v>0.53</c:v>
                </c:pt>
                <c:pt idx="4">
                  <c:v>0.56999999999999995</c:v>
                </c:pt>
                <c:pt idx="5">
                  <c:v>0.71</c:v>
                </c:pt>
                <c:pt idx="6">
                  <c:v>0.8</c:v>
                </c:pt>
                <c:pt idx="7">
                  <c:v>0.8</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Have rules about what times you can go online</c:v>
                </c:pt>
                <c:pt idx="1">
                  <c:v>Watch what you are doing online</c:v>
                </c:pt>
                <c:pt idx="2">
                  <c:v>Tell you to explore and learn things on the internet</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Sheet1!$C$2:$C$9</c:f>
              <c:numCache>
                <c:formatCode>0%</c:formatCode>
                <c:ptCount val="8"/>
                <c:pt idx="0">
                  <c:v>0.46</c:v>
                </c:pt>
                <c:pt idx="1">
                  <c:v>0.5</c:v>
                </c:pt>
                <c:pt idx="2">
                  <c:v>0.48</c:v>
                </c:pt>
                <c:pt idx="3">
                  <c:v>0.52</c:v>
                </c:pt>
                <c:pt idx="4">
                  <c:v>0.56000000000000005</c:v>
                </c:pt>
                <c:pt idx="5">
                  <c:v>0.72</c:v>
                </c:pt>
                <c:pt idx="6">
                  <c:v>0.75</c:v>
                </c:pt>
                <c:pt idx="7">
                  <c:v>0.8</c:v>
                </c:pt>
              </c:numCache>
            </c:numRef>
          </c:val>
          <c:extLst>
            <c:ext xmlns:c16="http://schemas.microsoft.com/office/drawing/2014/chart" uri="{C3380CC4-5D6E-409C-BE32-E72D297353CC}">
              <c16:uniqueId val="{00000000-7375-4C9A-B77E-FB69D18AC358}"/>
            </c:ext>
          </c:extLst>
        </c:ser>
        <c:ser>
          <c:idx val="2"/>
          <c:order val="2"/>
          <c:tx>
            <c:strRef>
              <c:f>Sheet1!$D$1</c:f>
              <c:strCache>
                <c:ptCount val="1"/>
                <c:pt idx="0">
                  <c:v>2021</c:v>
                </c:pt>
              </c:strCache>
            </c:strRef>
          </c:tx>
          <c:spPr>
            <a:solidFill>
              <a:schemeClr val="accent5">
                <a:lumMod val="50000"/>
              </a:schemeClr>
            </a:solidFill>
          </c:spPr>
          <c:invertIfNegative val="0"/>
          <c:dLbls>
            <c:spPr>
              <a:noFill/>
              <a:ln>
                <a:noFill/>
              </a:ln>
              <a:effectLst/>
            </c:spPr>
            <c:txPr>
              <a:bodyPr wrap="square" lIns="38100" tIns="19050" rIns="38100" bIns="19050" anchor="ctr">
                <a:spAutoFit/>
              </a:bodyPr>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Have rules about what times you can go online</c:v>
                </c:pt>
                <c:pt idx="1">
                  <c:v>Watch what you are doing online</c:v>
                </c:pt>
                <c:pt idx="2">
                  <c:v>Tell you to explore and learn things on the internet</c:v>
                </c:pt>
                <c:pt idx="3">
                  <c:v>Have rules about how long you can be online</c:v>
                </c:pt>
                <c:pt idx="4">
                  <c:v>Talk to you about what you do online</c:v>
                </c:pt>
                <c:pt idx="5">
                  <c:v>Explain why some sites or apps are appropriate or inappropriate</c:v>
                </c:pt>
                <c:pt idx="6">
                  <c:v>Know your passwords for online sites or apps</c:v>
                </c:pt>
                <c:pt idx="7">
                  <c:v>Help you when something online bothers you </c:v>
                </c:pt>
              </c:strCache>
            </c:strRef>
          </c:cat>
          <c:val>
            <c:numRef>
              <c:f>Sheet1!$D$2:$D$9</c:f>
              <c:numCache>
                <c:formatCode>0%</c:formatCode>
                <c:ptCount val="8"/>
                <c:pt idx="0">
                  <c:v>0.47</c:v>
                </c:pt>
                <c:pt idx="1">
                  <c:v>0.48</c:v>
                </c:pt>
                <c:pt idx="2">
                  <c:v>0.45</c:v>
                </c:pt>
                <c:pt idx="3">
                  <c:v>0.54</c:v>
                </c:pt>
                <c:pt idx="4">
                  <c:v>0.56000000000000005</c:v>
                </c:pt>
                <c:pt idx="5">
                  <c:v>0.73</c:v>
                </c:pt>
                <c:pt idx="6">
                  <c:v>0.74</c:v>
                </c:pt>
                <c:pt idx="7">
                  <c:v>0.81</c:v>
                </c:pt>
              </c:numCache>
            </c:numRef>
          </c:val>
          <c:extLst>
            <c:ext xmlns:c16="http://schemas.microsoft.com/office/drawing/2014/chart" uri="{C3380CC4-5D6E-409C-BE32-E72D297353CC}">
              <c16:uniqueId val="{00000000-209C-48F3-82FE-6DE3256D61B7}"/>
            </c:ext>
          </c:extLst>
        </c:ser>
        <c:dLbls>
          <c:showLegendKey val="0"/>
          <c:showVal val="0"/>
          <c:showCatName val="0"/>
          <c:showSerName val="0"/>
          <c:showPercent val="0"/>
          <c:showBubbleSize val="0"/>
        </c:dLbls>
        <c:gapWidth val="80"/>
        <c:overlap val="-25"/>
        <c:axId val="473905736"/>
        <c:axId val="473907696"/>
      </c:barChart>
      <c:valAx>
        <c:axId val="473907696"/>
        <c:scaling>
          <c:orientation val="minMax"/>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73905736"/>
        <c:crosses val="autoZero"/>
        <c:crossBetween val="between"/>
      </c:valAx>
      <c:catAx>
        <c:axId val="473905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73907696"/>
        <c:crosses val="autoZero"/>
        <c:auto val="1"/>
        <c:lblAlgn val="ctr"/>
        <c:lblOffset val="100"/>
        <c:noMultiLvlLbl val="0"/>
      </c:catAx>
      <c:spPr>
        <a:noFill/>
        <a:ln>
          <a:noFill/>
        </a:ln>
        <a:effectLst/>
      </c:spPr>
    </c:plotArea>
    <c:legend>
      <c:legendPos val="b"/>
      <c:layout>
        <c:manualLayout>
          <c:xMode val="edge"/>
          <c:yMode val="edge"/>
          <c:x val="0.53075575100368722"/>
          <c:y val="0.84806449519747318"/>
          <c:w val="0.15563924576029797"/>
          <c:h val="4.221440667980722E-2"/>
        </c:manualLayout>
      </c:layout>
      <c:overlay val="0"/>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544876799717"/>
          <c:y val="3.3776979548859241E-2"/>
          <c:w val="0.70901496712687095"/>
          <c:h val="0.74568198853978229"/>
        </c:manualLayout>
      </c:layout>
      <c:barChart>
        <c:barDir val="bar"/>
        <c:grouping val="clustered"/>
        <c:varyColors val="0"/>
        <c:ser>
          <c:idx val="0"/>
          <c:order val="0"/>
          <c:tx>
            <c:strRef>
              <c:f>Sheet1!$B$1</c:f>
              <c:strCache>
                <c:ptCount val="1"/>
                <c:pt idx="0">
                  <c:v>2023</c:v>
                </c:pt>
              </c:strCache>
            </c:strRef>
          </c:tx>
          <c:spPr>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have any account or profiles on social media</c:v>
                </c:pt>
                <c:pt idx="1">
                  <c:v>Other</c:v>
                </c:pt>
                <c:pt idx="2">
                  <c:v>Reddit</c:v>
                </c:pt>
                <c:pt idx="3">
                  <c:v>Twitter</c:v>
                </c:pt>
                <c:pt idx="4">
                  <c:v>Facebook</c:v>
                </c:pt>
                <c:pt idx="5">
                  <c:v>Facebook Messenger</c:v>
                </c:pt>
                <c:pt idx="6">
                  <c:v>Twitch</c:v>
                </c:pt>
                <c:pt idx="7">
                  <c:v>Instagram</c:v>
                </c:pt>
                <c:pt idx="8">
                  <c:v>On streaming services</c:v>
                </c:pt>
                <c:pt idx="9">
                  <c:v>Snapchat</c:v>
                </c:pt>
                <c:pt idx="10">
                  <c:v>TikTok</c:v>
                </c:pt>
                <c:pt idx="11">
                  <c:v>Fortnite</c:v>
                </c:pt>
                <c:pt idx="12">
                  <c:v>WhatsApp</c:v>
                </c:pt>
                <c:pt idx="13">
                  <c:v>Minecraft</c:v>
                </c:pt>
                <c:pt idx="14">
                  <c:v>Game Console</c:v>
                </c:pt>
                <c:pt idx="15">
                  <c:v>YouTube</c:v>
                </c:pt>
                <c:pt idx="16">
                  <c:v>Roblox</c:v>
                </c:pt>
              </c:strCache>
            </c:strRef>
          </c:cat>
          <c:val>
            <c:numRef>
              <c:f>Sheet1!$B$2:$B$18</c:f>
              <c:numCache>
                <c:formatCode>0%</c:formatCode>
                <c:ptCount val="17"/>
                <c:pt idx="0">
                  <c:v>0.04</c:v>
                </c:pt>
                <c:pt idx="1">
                  <c:v>0.15</c:v>
                </c:pt>
                <c:pt idx="2">
                  <c:v>0.05</c:v>
                </c:pt>
                <c:pt idx="3">
                  <c:v>0.08</c:v>
                </c:pt>
                <c:pt idx="4">
                  <c:v>0.11</c:v>
                </c:pt>
                <c:pt idx="5">
                  <c:v>0.12</c:v>
                </c:pt>
                <c:pt idx="6">
                  <c:v>0.12</c:v>
                </c:pt>
                <c:pt idx="7">
                  <c:v>0.15</c:v>
                </c:pt>
                <c:pt idx="8">
                  <c:v>0.38</c:v>
                </c:pt>
                <c:pt idx="9">
                  <c:v>0.41</c:v>
                </c:pt>
                <c:pt idx="10">
                  <c:v>0.46</c:v>
                </c:pt>
                <c:pt idx="11">
                  <c:v>0.47</c:v>
                </c:pt>
                <c:pt idx="12">
                  <c:v>0.52</c:v>
                </c:pt>
                <c:pt idx="13">
                  <c:v>0.52</c:v>
                </c:pt>
                <c:pt idx="14">
                  <c:v>0.56999999999999995</c:v>
                </c:pt>
                <c:pt idx="15">
                  <c:v>0.65</c:v>
                </c:pt>
                <c:pt idx="16">
                  <c:v>0.75</c:v>
                </c:pt>
              </c:numCache>
            </c:numRef>
          </c:val>
          <c:extLst>
            <c:ext xmlns:c16="http://schemas.microsoft.com/office/drawing/2014/chart" uri="{C3380CC4-5D6E-409C-BE32-E72D297353CC}">
              <c16:uniqueId val="{00000002-A80C-4C4C-9830-F2B90FBF158A}"/>
            </c:ext>
          </c:extLst>
        </c:ser>
        <c:ser>
          <c:idx val="1"/>
          <c:order val="1"/>
          <c:tx>
            <c:strRef>
              <c:f>Sheet1!$C$1</c:f>
              <c:strCache>
                <c:ptCount val="1"/>
                <c:pt idx="0">
                  <c:v>2022</c:v>
                </c:pt>
              </c:strCache>
            </c:strRef>
          </c:tx>
          <c:spPr>
            <a:solidFill>
              <a:srgbClr val="00A79D"/>
            </a:solidFill>
            <a:ln>
              <a:no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have any account or profiles on social media</c:v>
                </c:pt>
                <c:pt idx="1">
                  <c:v>Other</c:v>
                </c:pt>
                <c:pt idx="2">
                  <c:v>Reddit</c:v>
                </c:pt>
                <c:pt idx="3">
                  <c:v>Twitter</c:v>
                </c:pt>
                <c:pt idx="4">
                  <c:v>Facebook</c:v>
                </c:pt>
                <c:pt idx="5">
                  <c:v>Facebook Messenger</c:v>
                </c:pt>
                <c:pt idx="6">
                  <c:v>Twitch</c:v>
                </c:pt>
                <c:pt idx="7">
                  <c:v>Instagram</c:v>
                </c:pt>
                <c:pt idx="8">
                  <c:v>On streaming services</c:v>
                </c:pt>
                <c:pt idx="9">
                  <c:v>Snapchat</c:v>
                </c:pt>
                <c:pt idx="10">
                  <c:v>TikTok</c:v>
                </c:pt>
                <c:pt idx="11">
                  <c:v>Fortnite</c:v>
                </c:pt>
                <c:pt idx="12">
                  <c:v>WhatsApp</c:v>
                </c:pt>
                <c:pt idx="13">
                  <c:v>Minecraft</c:v>
                </c:pt>
                <c:pt idx="14">
                  <c:v>Game Console</c:v>
                </c:pt>
                <c:pt idx="15">
                  <c:v>YouTube</c:v>
                </c:pt>
                <c:pt idx="16">
                  <c:v>Roblox</c:v>
                </c:pt>
              </c:strCache>
            </c:strRef>
          </c:cat>
          <c:val>
            <c:numRef>
              <c:f>Sheet1!$C$2:$C$18</c:f>
              <c:numCache>
                <c:formatCode>0%</c:formatCode>
                <c:ptCount val="17"/>
                <c:pt idx="0">
                  <c:v>0.04</c:v>
                </c:pt>
                <c:pt idx="1">
                  <c:v>0.12</c:v>
                </c:pt>
                <c:pt idx="4">
                  <c:v>0.13</c:v>
                </c:pt>
                <c:pt idx="5">
                  <c:v>0.13</c:v>
                </c:pt>
                <c:pt idx="7">
                  <c:v>0.19</c:v>
                </c:pt>
                <c:pt idx="8">
                  <c:v>0.41</c:v>
                </c:pt>
                <c:pt idx="9">
                  <c:v>0.43</c:v>
                </c:pt>
                <c:pt idx="10">
                  <c:v>0.54</c:v>
                </c:pt>
                <c:pt idx="11">
                  <c:v>0.5</c:v>
                </c:pt>
                <c:pt idx="12">
                  <c:v>0.54</c:v>
                </c:pt>
                <c:pt idx="13">
                  <c:v>0.56000000000000005</c:v>
                </c:pt>
                <c:pt idx="14">
                  <c:v>0.56000000000000005</c:v>
                </c:pt>
                <c:pt idx="15">
                  <c:v>0.64</c:v>
                </c:pt>
                <c:pt idx="16">
                  <c:v>0.74</c:v>
                </c:pt>
              </c:numCache>
            </c:numRef>
          </c:val>
          <c:extLst>
            <c:ext xmlns:c16="http://schemas.microsoft.com/office/drawing/2014/chart" uri="{C3380CC4-5D6E-409C-BE32-E72D297353CC}">
              <c16:uniqueId val="{00000002-83A7-48BD-AD6B-F06DD439CA8B}"/>
            </c:ext>
          </c:extLst>
        </c:ser>
        <c:ser>
          <c:idx val="2"/>
          <c:order val="2"/>
          <c:tx>
            <c:strRef>
              <c:f>Sheet1!$D$1</c:f>
              <c:strCache>
                <c:ptCount val="1"/>
                <c:pt idx="0">
                  <c:v>2021</c:v>
                </c:pt>
              </c:strCache>
            </c:strRef>
          </c:tx>
          <c:spPr>
            <a:solidFill>
              <a:srgbClr val="002060"/>
            </a:solidFill>
            <a:ln w="19050">
              <a:noFill/>
            </a:ln>
            <a:effectLst/>
          </c:spPr>
          <c:invertIfNegative val="0"/>
          <c:dPt>
            <c:idx val="0"/>
            <c:invertIfNegative val="0"/>
            <c:bubble3D val="0"/>
            <c:extLst>
              <c:ext xmlns:c16="http://schemas.microsoft.com/office/drawing/2014/chart" uri="{C3380CC4-5D6E-409C-BE32-E72D297353CC}">
                <c16:uniqueId val="{00000000-ABB6-40BA-B354-69D1664E9F56}"/>
              </c:ext>
            </c:extLst>
          </c:dPt>
          <c:dLbls>
            <c:dLbl>
              <c:idx val="11"/>
              <c:layout>
                <c:manualLayout>
                  <c:x val="-2.3256624248595623E-2"/>
                  <c:y val="-4.279851549392225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65-4000-B913-3098CC349CA0}"/>
                </c:ext>
              </c:extLst>
            </c:dLbl>
            <c:dLbl>
              <c:idx val="14"/>
              <c:layout>
                <c:manualLayout>
                  <c:x val="-3.017072046842522E-2"/>
                  <c:y val="-2.33449144941956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65-4000-B913-3098CC349CA0}"/>
                </c:ext>
              </c:extLst>
            </c:dLbl>
            <c:spPr>
              <a:noFill/>
              <a:ln>
                <a:noFill/>
              </a:ln>
              <a:effectLst/>
            </c:spPr>
            <c:txPr>
              <a:bodyPr rot="0" vert="horz"/>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I don't have any account or profiles on social media</c:v>
                </c:pt>
                <c:pt idx="1">
                  <c:v>Other</c:v>
                </c:pt>
                <c:pt idx="2">
                  <c:v>Reddit</c:v>
                </c:pt>
                <c:pt idx="3">
                  <c:v>Twitter</c:v>
                </c:pt>
                <c:pt idx="4">
                  <c:v>Facebook</c:v>
                </c:pt>
                <c:pt idx="5">
                  <c:v>Facebook Messenger</c:v>
                </c:pt>
                <c:pt idx="6">
                  <c:v>Twitch</c:v>
                </c:pt>
                <c:pt idx="7">
                  <c:v>Instagram</c:v>
                </c:pt>
                <c:pt idx="8">
                  <c:v>On streaming services</c:v>
                </c:pt>
                <c:pt idx="9">
                  <c:v>Snapchat</c:v>
                </c:pt>
                <c:pt idx="10">
                  <c:v>TikTok</c:v>
                </c:pt>
                <c:pt idx="11">
                  <c:v>Fortnite</c:v>
                </c:pt>
                <c:pt idx="12">
                  <c:v>WhatsApp</c:v>
                </c:pt>
                <c:pt idx="13">
                  <c:v>Minecraft</c:v>
                </c:pt>
                <c:pt idx="14">
                  <c:v>Game Console</c:v>
                </c:pt>
                <c:pt idx="15">
                  <c:v>YouTube</c:v>
                </c:pt>
                <c:pt idx="16">
                  <c:v>Roblox</c:v>
                </c:pt>
              </c:strCache>
            </c:strRef>
          </c:cat>
          <c:val>
            <c:numRef>
              <c:f>Sheet1!$D$2:$D$18</c:f>
              <c:numCache>
                <c:formatCode>0%</c:formatCode>
                <c:ptCount val="17"/>
                <c:pt idx="0">
                  <c:v>0.03</c:v>
                </c:pt>
                <c:pt idx="1">
                  <c:v>0.1</c:v>
                </c:pt>
                <c:pt idx="4">
                  <c:v>0.11</c:v>
                </c:pt>
                <c:pt idx="5">
                  <c:v>0.12</c:v>
                </c:pt>
                <c:pt idx="7">
                  <c:v>0.2</c:v>
                </c:pt>
                <c:pt idx="8">
                  <c:v>0.44</c:v>
                </c:pt>
                <c:pt idx="9">
                  <c:v>0.39</c:v>
                </c:pt>
                <c:pt idx="10">
                  <c:v>0.53</c:v>
                </c:pt>
                <c:pt idx="11">
                  <c:v>0.51</c:v>
                </c:pt>
                <c:pt idx="12">
                  <c:v>0.52</c:v>
                </c:pt>
                <c:pt idx="13">
                  <c:v>0.62</c:v>
                </c:pt>
                <c:pt idx="14">
                  <c:v>0.59</c:v>
                </c:pt>
                <c:pt idx="15">
                  <c:v>0.65</c:v>
                </c:pt>
                <c:pt idx="16">
                  <c:v>0.75</c:v>
                </c:pt>
              </c:numCache>
            </c:numRef>
          </c:val>
          <c:extLst>
            <c:ext xmlns:c16="http://schemas.microsoft.com/office/drawing/2014/chart" uri="{C3380CC4-5D6E-409C-BE32-E72D297353CC}">
              <c16:uniqueId val="{00000001-A890-43C5-97E7-537735429DD7}"/>
            </c:ext>
          </c:extLst>
        </c:ser>
        <c:dLbls>
          <c:showLegendKey val="0"/>
          <c:showVal val="0"/>
          <c:showCatName val="0"/>
          <c:showSerName val="0"/>
          <c:showPercent val="0"/>
          <c:showBubbleSize val="0"/>
        </c:dLbls>
        <c:gapWidth val="80"/>
        <c:overlap val="-25"/>
        <c:axId val="492621240"/>
        <c:axId val="492620456"/>
      </c:barChart>
      <c:valAx>
        <c:axId val="492620456"/>
        <c:scaling>
          <c:orientation val="minMax"/>
        </c:scaling>
        <c:delete val="0"/>
        <c:axPos val="b"/>
        <c:majorGridlines>
          <c:spPr>
            <a:ln w="9525" cap="flat" cmpd="sng" algn="ctr">
              <a:solidFill>
                <a:srgbClr val="D9D9D9"/>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92621240"/>
        <c:crosses val="autoZero"/>
        <c:crossBetween val="between"/>
      </c:valAx>
      <c:catAx>
        <c:axId val="4926212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a:lstStyle/>
          <a:p>
            <a:pPr>
              <a:defRPr>
                <a:solidFill>
                  <a:schemeClr val="tx1">
                    <a:lumMod val="75000"/>
                    <a:lumOff val="25000"/>
                  </a:schemeClr>
                </a:solidFill>
              </a:defRPr>
            </a:pPr>
            <a:endParaRPr lang="en-US"/>
          </a:p>
        </c:txPr>
        <c:crossAx val="492620456"/>
        <c:crosses val="autoZero"/>
        <c:auto val="1"/>
        <c:lblAlgn val="ctr"/>
        <c:lblOffset val="100"/>
        <c:noMultiLvlLbl val="0"/>
      </c:catAx>
      <c:spPr>
        <a:noFill/>
        <a:ln>
          <a:noFill/>
        </a:ln>
        <a:effectLst/>
      </c:spPr>
    </c:plotArea>
    <c:legend>
      <c:legendPos val="b"/>
      <c:layout>
        <c:manualLayout>
          <c:xMode val="edge"/>
          <c:yMode val="edge"/>
          <c:x val="0.50481580412136751"/>
          <c:y val="0.84806449519747318"/>
          <c:w val="0.15563924576029797"/>
          <c:h val="4.221440667980722E-2"/>
        </c:manualLayout>
      </c:layout>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Told how to stay safe online</a:t>
            </a:r>
          </a:p>
        </c:rich>
      </c:tx>
      <c:layout>
        <c:manualLayout>
          <c:xMode val="edge"/>
          <c:yMode val="edge"/>
          <c:x val="0.26108054006262488"/>
          <c:y val="4.6678419990615311E-2"/>
        </c:manualLayout>
      </c:layout>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col"/>
        <c:grouping val="clustered"/>
        <c:varyColors val="0"/>
        <c:ser>
          <c:idx val="0"/>
          <c:order val="0"/>
          <c:tx>
            <c:strRef>
              <c:f>Sheet1!$B$1</c:f>
              <c:strCache>
                <c:ptCount val="1"/>
                <c:pt idx="0">
                  <c:v>Yes</c:v>
                </c:pt>
              </c:strCache>
            </c:strRef>
          </c:tx>
          <c:spPr>
            <a:ln>
              <a:noFill/>
            </a:ln>
          </c:spPr>
          <c:invertIfNegative val="0"/>
          <c:dPt>
            <c:idx val="0"/>
            <c:invertIfNegative val="0"/>
            <c:bubble3D val="0"/>
            <c:spPr>
              <a:solidFill>
                <a:schemeClr val="accent1">
                  <a:lumMod val="50000"/>
                </a:schemeClr>
              </a:solidFill>
              <a:ln>
                <a:noFill/>
              </a:ln>
            </c:spPr>
            <c:extLst>
              <c:ext xmlns:c16="http://schemas.microsoft.com/office/drawing/2014/chart" uri="{C3380CC4-5D6E-409C-BE32-E72D297353CC}">
                <c16:uniqueId val="{00000001-3D7F-426C-9292-62212E9AEAEA}"/>
              </c:ext>
            </c:extLst>
          </c:dPt>
          <c:dPt>
            <c:idx val="1"/>
            <c:invertIfNegative val="0"/>
            <c:bubble3D val="0"/>
            <c:spPr>
              <a:solidFill>
                <a:srgbClr val="00A79D"/>
              </a:solidFill>
              <a:ln>
                <a:solidFill>
                  <a:srgbClr val="00A79D"/>
                </a:solidFill>
              </a:ln>
            </c:spPr>
            <c:extLst>
              <c:ext xmlns:c16="http://schemas.microsoft.com/office/drawing/2014/chart" uri="{C3380CC4-5D6E-409C-BE32-E72D297353CC}">
                <c16:uniqueId val="{00000003-3D7F-426C-9292-62212E9AEAEA}"/>
              </c:ext>
            </c:extLst>
          </c:dPt>
          <c:dPt>
            <c:idx val="2"/>
            <c:invertIfNegative val="0"/>
            <c:bubble3D val="0"/>
            <c:spPr>
              <a:solidFill>
                <a:srgbClr val="5B9BD5"/>
              </a:solidFill>
              <a:ln>
                <a:solidFill>
                  <a:schemeClr val="accent1"/>
                </a:solidFill>
              </a:ln>
            </c:spPr>
            <c:extLst>
              <c:ext xmlns:c16="http://schemas.microsoft.com/office/drawing/2014/chart" uri="{C3380CC4-5D6E-409C-BE32-E72D297353CC}">
                <c16:uniqueId val="{00000004-CAA7-47F7-9C0B-E6085449937C}"/>
              </c:ext>
            </c:extLst>
          </c:dPt>
          <c:dLbls>
            <c:dLbl>
              <c:idx val="0"/>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D7F-426C-9292-62212E9AEAEA}"/>
                </c:ext>
              </c:extLst>
            </c:dLbl>
            <c:dLbl>
              <c:idx val="1"/>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D7F-426C-9292-62212E9AEAEA}"/>
                </c:ext>
              </c:extLst>
            </c:dLbl>
            <c:dLbl>
              <c:idx val="2"/>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AA7-47F7-9C0B-E6085449937C}"/>
                </c:ext>
              </c:extLst>
            </c:dLbl>
            <c:spPr>
              <a:noFill/>
              <a:ln>
                <a:noFill/>
              </a:ln>
              <a:effectLst/>
            </c:spPr>
            <c:txPr>
              <a:bodyPr rot="0" vert="horz"/>
              <a:lstStyle/>
              <a:p>
                <a:pPr>
                  <a:defRPr sz="800">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0%</c:formatCode>
                <c:ptCount val="3"/>
                <c:pt idx="0">
                  <c:v>0.89</c:v>
                </c:pt>
                <c:pt idx="1">
                  <c:v>0.89</c:v>
                </c:pt>
                <c:pt idx="2">
                  <c:v>0.91</c:v>
                </c:pt>
              </c:numCache>
            </c:numRef>
          </c:val>
          <c:extLst>
            <c:ext xmlns:c16="http://schemas.microsoft.com/office/drawing/2014/chart" uri="{C3380CC4-5D6E-409C-BE32-E72D297353CC}">
              <c16:uniqueId val="{00000004-3D7F-426C-9292-62212E9AEAEA}"/>
            </c:ext>
          </c:extLst>
        </c:ser>
        <c:dLbls>
          <c:showLegendKey val="0"/>
          <c:showVal val="0"/>
          <c:showCatName val="0"/>
          <c:showSerName val="0"/>
          <c:showPercent val="0"/>
          <c:showBubbleSize val="0"/>
        </c:dLbls>
        <c:gapWidth val="100"/>
        <c:axId val="492610264"/>
        <c:axId val="492611440"/>
      </c:barChart>
      <c:valAx>
        <c:axId val="492611440"/>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crossAx val="492610264"/>
        <c:crosses val="autoZero"/>
        <c:crossBetween val="between"/>
        <c:majorUnit val="0.2"/>
      </c:valAx>
      <c:catAx>
        <c:axId val="492610264"/>
        <c:scaling>
          <c:orientation val="minMax"/>
        </c:scaling>
        <c:delete val="0"/>
        <c:axPos val="b"/>
        <c:numFmt formatCode="General" sourceLinked="1"/>
        <c:majorTickMark val="out"/>
        <c:minorTickMark val="none"/>
        <c:tickLblPos val="nextTo"/>
        <c:spPr>
          <a:ln>
            <a:noFill/>
          </a:ln>
        </c:spPr>
        <c:crossAx val="492611440"/>
        <c:crosses val="autoZero"/>
        <c:auto val="1"/>
        <c:lblAlgn val="ctr"/>
        <c:lblOffset val="100"/>
        <c:noMultiLvlLbl val="0"/>
      </c:cat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Always follow advice to stay safe</a:t>
            </a:r>
          </a:p>
        </c:rich>
      </c:tx>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col"/>
        <c:grouping val="clustered"/>
        <c:varyColors val="0"/>
        <c:ser>
          <c:idx val="0"/>
          <c:order val="0"/>
          <c:tx>
            <c:strRef>
              <c:f>Sheet1!$B$1</c:f>
              <c:strCache>
                <c:ptCount val="1"/>
                <c:pt idx="0">
                  <c:v>Yes</c:v>
                </c:pt>
              </c:strCache>
            </c:strRef>
          </c:tx>
          <c:spPr>
            <a:solidFill>
              <a:schemeClr val="accent1"/>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6E2E-405B-AFE3-EC0D607B50C5}"/>
              </c:ext>
            </c:extLst>
          </c:dPt>
          <c:dPt>
            <c:idx val="1"/>
            <c:invertIfNegative val="0"/>
            <c:bubble3D val="0"/>
            <c:spPr>
              <a:solidFill>
                <a:srgbClr val="00A79D"/>
              </a:solidFill>
              <a:ln>
                <a:solidFill>
                  <a:srgbClr val="00A79D"/>
                </a:solidFill>
              </a:ln>
            </c:spPr>
            <c:extLst>
              <c:ext xmlns:c16="http://schemas.microsoft.com/office/drawing/2014/chart" uri="{C3380CC4-5D6E-409C-BE32-E72D297353CC}">
                <c16:uniqueId val="{00000003-6E2E-405B-AFE3-EC0D607B50C5}"/>
              </c:ext>
            </c:extLst>
          </c:dPt>
          <c:dPt>
            <c:idx val="2"/>
            <c:invertIfNegative val="0"/>
            <c:bubble3D val="0"/>
            <c:spPr>
              <a:solidFill>
                <a:srgbClr val="5B9BD5"/>
              </a:solidFill>
              <a:ln>
                <a:noFill/>
              </a:ln>
            </c:spPr>
            <c:extLst>
              <c:ext xmlns:c16="http://schemas.microsoft.com/office/drawing/2014/chart" uri="{C3380CC4-5D6E-409C-BE32-E72D297353CC}">
                <c16:uniqueId val="{00000004-B94D-4D57-A055-4A20CB680696}"/>
              </c:ext>
            </c:extLst>
          </c:dPt>
          <c:dLbls>
            <c:dLbl>
              <c:idx val="0"/>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E2E-405B-AFE3-EC0D607B50C5}"/>
                </c:ext>
              </c:extLst>
            </c:dLbl>
            <c:dLbl>
              <c:idx val="1"/>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E2E-405B-AFE3-EC0D607B50C5}"/>
                </c:ext>
              </c:extLst>
            </c:dLbl>
            <c:dLbl>
              <c:idx val="2"/>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94D-4D57-A055-4A20CB680696}"/>
                </c:ext>
              </c:extLst>
            </c:dLbl>
            <c:spPr>
              <a:noFill/>
              <a:ln>
                <a:noFill/>
              </a:ln>
              <a:effectLst/>
            </c:spPr>
            <c:txPr>
              <a:bodyPr wrap="square" lIns="38100" tIns="19050" rIns="38100" bIns="19050" anchor="ctr">
                <a:spAutoFit/>
              </a:bodyPr>
              <a:lstStyle/>
              <a:p>
                <a:pPr>
                  <a:defRPr sz="800"/>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0%</c:formatCode>
                <c:ptCount val="3"/>
                <c:pt idx="0">
                  <c:v>0.68</c:v>
                </c:pt>
                <c:pt idx="1">
                  <c:v>0.68</c:v>
                </c:pt>
                <c:pt idx="2">
                  <c:v>0.68</c:v>
                </c:pt>
              </c:numCache>
            </c:numRef>
          </c:val>
          <c:extLst>
            <c:ext xmlns:c16="http://schemas.microsoft.com/office/drawing/2014/chart" uri="{C3380CC4-5D6E-409C-BE32-E72D297353CC}">
              <c16:uniqueId val="{00000004-6E2E-405B-AFE3-EC0D607B50C5}"/>
            </c:ext>
          </c:extLst>
        </c:ser>
        <c:dLbls>
          <c:showLegendKey val="0"/>
          <c:showVal val="0"/>
          <c:showCatName val="0"/>
          <c:showSerName val="0"/>
          <c:showPercent val="0"/>
          <c:showBubbleSize val="0"/>
        </c:dLbls>
        <c:gapWidth val="100"/>
        <c:axId val="492605952"/>
        <c:axId val="492607128"/>
      </c:barChart>
      <c:catAx>
        <c:axId val="492605952"/>
        <c:scaling>
          <c:orientation val="minMax"/>
        </c:scaling>
        <c:delete val="0"/>
        <c:axPos val="b"/>
        <c:numFmt formatCode="General" sourceLinked="1"/>
        <c:majorTickMark val="out"/>
        <c:minorTickMark val="none"/>
        <c:tickLblPos val="nextTo"/>
        <c:spPr>
          <a:ln>
            <a:noFill/>
          </a:ln>
        </c:spPr>
        <c:crossAx val="492607128"/>
        <c:crosses val="autoZero"/>
        <c:auto val="1"/>
        <c:lblAlgn val="ctr"/>
        <c:lblOffset val="100"/>
        <c:noMultiLvlLbl val="0"/>
      </c:catAx>
      <c:valAx>
        <c:axId val="492607128"/>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crossAx val="492605952"/>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6184229104197"/>
          <c:y val="3.8690505039874486E-2"/>
          <c:w val="0.51490412112829076"/>
          <c:h val="0.860338631929221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Sheet1!$B$2:$B$10</c:f>
              <c:numCache>
                <c:formatCode>0%</c:formatCode>
                <c:ptCount val="9"/>
                <c:pt idx="0">
                  <c:v>0.08</c:v>
                </c:pt>
                <c:pt idx="1">
                  <c:v>0.16</c:v>
                </c:pt>
                <c:pt idx="2">
                  <c:v>0.06</c:v>
                </c:pt>
                <c:pt idx="3">
                  <c:v>0.04</c:v>
                </c:pt>
                <c:pt idx="4">
                  <c:v>7.0000000000000007E-2</c:v>
                </c:pt>
                <c:pt idx="5">
                  <c:v>0.14000000000000001</c:v>
                </c:pt>
                <c:pt idx="6">
                  <c:v>0.18</c:v>
                </c:pt>
                <c:pt idx="7">
                  <c:v>0.36</c:v>
                </c:pt>
                <c:pt idx="8">
                  <c:v>0.48</c:v>
                </c:pt>
              </c:numCache>
            </c:numRef>
          </c:val>
          <c:extLst>
            <c:ext xmlns:c16="http://schemas.microsoft.com/office/drawing/2014/chart" uri="{C3380CC4-5D6E-409C-BE32-E72D297353CC}">
              <c16:uniqueId val="{00000000-9421-42D4-9049-33A7D2E6C0C8}"/>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Sheet1!$C$2:$C$10</c:f>
              <c:numCache>
                <c:formatCode>0%</c:formatCode>
                <c:ptCount val="9"/>
                <c:pt idx="0">
                  <c:v>9.0727418065547599E-2</c:v>
                </c:pt>
                <c:pt idx="1">
                  <c:v>0.14668265387689799</c:v>
                </c:pt>
                <c:pt idx="2">
                  <c:v>6.5547561950439703E-2</c:v>
                </c:pt>
                <c:pt idx="3">
                  <c:v>4.5563549160671499E-2</c:v>
                </c:pt>
                <c:pt idx="4">
                  <c:v>6.5147881694644305E-2</c:v>
                </c:pt>
                <c:pt idx="5">
                  <c:v>0.150679456434852</c:v>
                </c:pt>
                <c:pt idx="6">
                  <c:v>0.16466826538769</c:v>
                </c:pt>
                <c:pt idx="7">
                  <c:v>0.34492406075139898</c:v>
                </c:pt>
                <c:pt idx="8">
                  <c:v>0.47442046362909701</c:v>
                </c:pt>
              </c:numCache>
            </c:numRef>
          </c:val>
          <c:extLst>
            <c:ext xmlns:c16="http://schemas.microsoft.com/office/drawing/2014/chart" uri="{C3380CC4-5D6E-409C-BE32-E72D297353CC}">
              <c16:uniqueId val="{00000004-9421-42D4-9049-33A7D2E6C0C8}"/>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don't normally have anything to eat or drink</c:v>
                </c:pt>
                <c:pt idx="1">
                  <c:v>Something else</c:v>
                </c:pt>
                <c:pt idx="2">
                  <c:v>I only have a drink</c:v>
                </c:pt>
                <c:pt idx="3">
                  <c:v>Cake, pastries, crisps, sweets</c:v>
                </c:pt>
                <c:pt idx="4">
                  <c:v>Yoghurt or yoghurt drink</c:v>
                </c:pt>
                <c:pt idx="5">
                  <c:v>Hot breakfast</c:v>
                </c:pt>
                <c:pt idx="6">
                  <c:v>Fruit</c:v>
                </c:pt>
                <c:pt idx="7">
                  <c:v>Bread product</c:v>
                </c:pt>
                <c:pt idx="8">
                  <c:v>Cereal or porridge</c:v>
                </c:pt>
              </c:strCache>
            </c:strRef>
          </c:cat>
          <c:val>
            <c:numRef>
              <c:f>Sheet1!$D$2:$D$10</c:f>
              <c:numCache>
                <c:formatCode>0%</c:formatCode>
                <c:ptCount val="9"/>
                <c:pt idx="0">
                  <c:v>0.06</c:v>
                </c:pt>
                <c:pt idx="1">
                  <c:v>0.14000000000000001</c:v>
                </c:pt>
                <c:pt idx="2">
                  <c:v>0.05</c:v>
                </c:pt>
                <c:pt idx="3">
                  <c:v>0.05</c:v>
                </c:pt>
                <c:pt idx="4">
                  <c:v>0.08</c:v>
                </c:pt>
                <c:pt idx="5">
                  <c:v>0.16</c:v>
                </c:pt>
                <c:pt idx="6">
                  <c:v>0.17</c:v>
                </c:pt>
                <c:pt idx="7">
                  <c:v>0.37</c:v>
                </c:pt>
                <c:pt idx="8">
                  <c:v>0.51</c:v>
                </c:pt>
              </c:numCache>
            </c:numRef>
          </c:val>
          <c:extLst>
            <c:ext xmlns:c16="http://schemas.microsoft.com/office/drawing/2014/chart" uri="{C3380CC4-5D6E-409C-BE32-E72D297353CC}">
              <c16:uniqueId val="{00000003-DBAA-4931-ACF7-A7278A67DE37}"/>
            </c:ext>
          </c:extLst>
        </c:ser>
        <c:dLbls>
          <c:dLblPos val="outEnd"/>
          <c:showLegendKey val="0"/>
          <c:showVal val="1"/>
          <c:showCatName val="0"/>
          <c:showSerName val="0"/>
          <c:showPercent val="0"/>
          <c:showBubbleSize val="0"/>
        </c:dLbls>
        <c:gapWidth val="36"/>
        <c:overlap val="-25"/>
        <c:axId val="318342000"/>
        <c:axId val="359610384"/>
      </c:barChart>
      <c:catAx>
        <c:axId val="3183420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359610384"/>
        <c:crosses val="autoZero"/>
        <c:auto val="1"/>
        <c:lblAlgn val="ctr"/>
        <c:lblOffset val="100"/>
        <c:noMultiLvlLbl val="0"/>
      </c:catAx>
      <c:valAx>
        <c:axId val="359610384"/>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318342000"/>
        <c:crosses val="autoZero"/>
        <c:crossBetween val="between"/>
      </c:valAx>
      <c:spPr>
        <a:noFill/>
        <a:ln>
          <a:noFill/>
        </a:ln>
        <a:effectLst/>
      </c:spPr>
    </c:plotArea>
    <c:legend>
      <c:legendPos val="b"/>
      <c:layout>
        <c:manualLayout>
          <c:xMode val="edge"/>
          <c:yMode val="edge"/>
          <c:x val="0.14772005851429881"/>
          <c:y val="0.89612613294811161"/>
          <c:w val="0.2443358288631112"/>
          <c:h val="6.6885586803047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Know what the CEOP button is for</a:t>
            </a:r>
          </a:p>
        </c:rich>
      </c:tx>
      <c:overlay val="0"/>
      <c:spPr>
        <a:noFill/>
        <a:ln>
          <a:noFill/>
        </a:ln>
        <a:effectLst/>
      </c:spPr>
    </c:title>
    <c:autoTitleDeleted val="0"/>
    <c:plotArea>
      <c:layout>
        <c:manualLayout>
          <c:layoutTarget val="inner"/>
          <c:xMode val="edge"/>
          <c:yMode val="edge"/>
          <c:x val="0.18244950448765063"/>
          <c:y val="0.18159105938213874"/>
          <c:w val="0.75499367436261533"/>
          <c:h val="0.67965830394957305"/>
        </c:manualLayout>
      </c:layout>
      <c:barChart>
        <c:barDir val="col"/>
        <c:grouping val="clustered"/>
        <c:varyColors val="0"/>
        <c:ser>
          <c:idx val="0"/>
          <c:order val="0"/>
          <c:tx>
            <c:strRef>
              <c:f>Sheet1!$B$1</c:f>
              <c:strCache>
                <c:ptCount val="1"/>
                <c:pt idx="0">
                  <c:v>Yes</c:v>
                </c:pt>
              </c:strCache>
            </c:strRef>
          </c:tx>
          <c:spPr>
            <a:solidFill>
              <a:schemeClr val="accent1"/>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2FD4-4E57-832B-0D1515DF75F9}"/>
              </c:ext>
            </c:extLst>
          </c:dPt>
          <c:dPt>
            <c:idx val="1"/>
            <c:invertIfNegative val="0"/>
            <c:bubble3D val="0"/>
            <c:spPr>
              <a:solidFill>
                <a:srgbClr val="00A79D"/>
              </a:solidFill>
              <a:ln>
                <a:noFill/>
              </a:ln>
            </c:spPr>
            <c:extLst>
              <c:ext xmlns:c16="http://schemas.microsoft.com/office/drawing/2014/chart" uri="{C3380CC4-5D6E-409C-BE32-E72D297353CC}">
                <c16:uniqueId val="{00000003-2FD4-4E57-832B-0D1515DF75F9}"/>
              </c:ext>
            </c:extLst>
          </c:dPt>
          <c:dLbls>
            <c:dLbl>
              <c:idx val="0"/>
              <c:layout>
                <c:manualLayout>
                  <c:x val="3.7622709232138164E-3"/>
                  <c:y val="8.9185660262700736E-2"/>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2FD4-4E57-832B-0D1515DF75F9}"/>
                </c:ext>
              </c:extLst>
            </c:dLbl>
            <c:dLbl>
              <c:idx val="1"/>
              <c:layout>
                <c:manualLayout>
                  <c:x val="-7.0038535272416343E-17"/>
                  <c:y val="9.8784628839608063E-2"/>
                </c:manualLayout>
              </c:layout>
              <c:spPr>
                <a:noFill/>
                <a:ln>
                  <a:noFill/>
                </a:ln>
                <a:effectLst/>
              </c:spPr>
              <c:txPr>
                <a:bodyPr wrap="square" lIns="38100" tIns="19050" rIns="38100" bIns="19050" anchor="ctr">
                  <a:spAutoFit/>
                </a:bodyPr>
                <a:lstStyle/>
                <a:p>
                  <a:pPr>
                    <a:defRPr sz="800">
                      <a:solidFill>
                        <a:prstClr val="white"/>
                      </a:solidFill>
                    </a:defRPr>
                  </a:pPr>
                  <a:endParaRPr lang="en-US"/>
                </a:p>
              </c:txPr>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2FD4-4E57-832B-0D1515DF75F9}"/>
                </c:ext>
              </c:extLst>
            </c:dLbl>
            <c:dLbl>
              <c:idx val="2"/>
              <c:layout>
                <c:manualLayout>
                  <c:x val="3.8203278743755868E-3"/>
                  <c:y val="7.9977170730906155E-2"/>
                </c:manualLayout>
              </c:layout>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833F-4D23-BEE5-F8B6B8BEA20A}"/>
                </c:ext>
              </c:extLst>
            </c:dLbl>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0%</c:formatCode>
                <c:ptCount val="3"/>
                <c:pt idx="0">
                  <c:v>0.12</c:v>
                </c:pt>
                <c:pt idx="1">
                  <c:v>0.14000000000000001</c:v>
                </c:pt>
                <c:pt idx="2">
                  <c:v>0.11</c:v>
                </c:pt>
              </c:numCache>
            </c:numRef>
          </c:val>
          <c:extLst>
            <c:ext xmlns:c16="http://schemas.microsoft.com/office/drawing/2014/chart" uri="{C3380CC4-5D6E-409C-BE32-E72D297353CC}">
              <c16:uniqueId val="{00000004-2FD4-4E57-832B-0D1515DF75F9}"/>
            </c:ext>
          </c:extLst>
        </c:ser>
        <c:dLbls>
          <c:showLegendKey val="0"/>
          <c:showVal val="0"/>
          <c:showCatName val="0"/>
          <c:showSerName val="0"/>
          <c:showPercent val="0"/>
          <c:showBubbleSize val="0"/>
        </c:dLbls>
        <c:gapWidth val="100"/>
        <c:axId val="492617320"/>
        <c:axId val="492614968"/>
      </c:barChart>
      <c:catAx>
        <c:axId val="492617320"/>
        <c:scaling>
          <c:orientation val="minMax"/>
        </c:scaling>
        <c:delete val="0"/>
        <c:axPos val="b"/>
        <c:numFmt formatCode="General" sourceLinked="1"/>
        <c:majorTickMark val="out"/>
        <c:minorTickMark val="none"/>
        <c:tickLblPos val="nextTo"/>
        <c:spPr>
          <a:ln>
            <a:noFill/>
          </a:ln>
        </c:spPr>
        <c:crossAx val="492614968"/>
        <c:crosses val="autoZero"/>
        <c:auto val="1"/>
        <c:lblAlgn val="ctr"/>
        <c:lblOffset val="100"/>
        <c:noMultiLvlLbl val="0"/>
      </c:catAx>
      <c:valAx>
        <c:axId val="492614968"/>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crossAx val="492617320"/>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dirty="0">
                <a:solidFill>
                  <a:schemeClr val="tx1">
                    <a:lumMod val="75000"/>
                    <a:lumOff val="25000"/>
                  </a:schemeClr>
                </a:solidFill>
              </a:rPr>
              <a:t>Lied</a:t>
            </a:r>
            <a:r>
              <a:rPr lang="en-GB" sz="1200" b="0" baseline="0" dirty="0">
                <a:solidFill>
                  <a:schemeClr val="tx1">
                    <a:lumMod val="75000"/>
                    <a:lumOff val="25000"/>
                  </a:schemeClr>
                </a:solidFill>
              </a:rPr>
              <a:t> about age for website or game </a:t>
            </a:r>
          </a:p>
        </c:rich>
      </c:tx>
      <c:layout>
        <c:manualLayout>
          <c:xMode val="edge"/>
          <c:yMode val="edge"/>
          <c:x val="0.15101861981747228"/>
          <c:y val="2.9588751304215465E-2"/>
        </c:manualLayout>
      </c:layout>
      <c:overlay val="0"/>
      <c:spPr>
        <a:noFill/>
        <a:ln>
          <a:noFill/>
        </a:ln>
        <a:effectLst/>
      </c:spPr>
    </c:title>
    <c:autoTitleDeleted val="0"/>
    <c:plotArea>
      <c:layout>
        <c:manualLayout>
          <c:layoutTarget val="inner"/>
          <c:xMode val="edge"/>
          <c:yMode val="edge"/>
          <c:x val="0.17492490957895743"/>
          <c:y val="0.19578929133264655"/>
          <c:w val="0.75499367436261533"/>
          <c:h val="0.64513806724878586"/>
        </c:manualLayout>
      </c:layout>
      <c:barChart>
        <c:barDir val="col"/>
        <c:grouping val="clustered"/>
        <c:varyColors val="0"/>
        <c:ser>
          <c:idx val="0"/>
          <c:order val="0"/>
          <c:tx>
            <c:strRef>
              <c:f>Sheet1!$B$1</c:f>
              <c:strCache>
                <c:ptCount val="1"/>
                <c:pt idx="0">
                  <c:v>2021</c:v>
                </c:pt>
              </c:strCache>
            </c:strRef>
          </c:tx>
          <c:spPr>
            <a:solidFill>
              <a:srgbClr val="1F4E79"/>
            </a:solidFill>
            <a:ln>
              <a:solidFill>
                <a:srgbClr val="1F4E79"/>
              </a:solidFill>
            </a:ln>
          </c:spPr>
          <c:invertIfNegative val="0"/>
          <c:dPt>
            <c:idx val="0"/>
            <c:invertIfNegative val="0"/>
            <c:bubble3D val="0"/>
            <c:spPr>
              <a:solidFill>
                <a:srgbClr val="1F4E79"/>
              </a:solidFill>
              <a:ln w="19050">
                <a:solidFill>
                  <a:srgbClr val="1F4E79"/>
                </a:solidFill>
              </a:ln>
              <a:effectLst/>
            </c:spPr>
            <c:extLst>
              <c:ext xmlns:c16="http://schemas.microsoft.com/office/drawing/2014/chart" uri="{C3380CC4-5D6E-409C-BE32-E72D297353CC}">
                <c16:uniqueId val="{00000001-F17F-4D99-9114-564139FF51A9}"/>
              </c:ext>
            </c:extLst>
          </c:dPt>
          <c:dPt>
            <c:idx val="1"/>
            <c:invertIfNegative val="0"/>
            <c:bubble3D val="0"/>
            <c:spPr>
              <a:solidFill>
                <a:srgbClr val="1F4E79"/>
              </a:solidFill>
              <a:ln w="19050">
                <a:solidFill>
                  <a:srgbClr val="1F4E79"/>
                </a:solidFill>
              </a:ln>
              <a:effectLst/>
            </c:spPr>
            <c:extLst>
              <c:ext xmlns:c16="http://schemas.microsoft.com/office/drawing/2014/chart" uri="{C3380CC4-5D6E-409C-BE32-E72D297353CC}">
                <c16:uniqueId val="{00000003-F17F-4D99-9114-564139FF51A9}"/>
              </c:ext>
            </c:extLst>
          </c:dPt>
          <c:dPt>
            <c:idx val="2"/>
            <c:invertIfNegative val="0"/>
            <c:bubble3D val="0"/>
            <c:extLst>
              <c:ext xmlns:c16="http://schemas.microsoft.com/office/drawing/2014/chart" uri="{C3380CC4-5D6E-409C-BE32-E72D297353CC}">
                <c16:uniqueId val="{00000004-F17F-4D99-9114-564139FF51A9}"/>
              </c:ext>
            </c:extLst>
          </c:dPt>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Sheet1!$B$2:$B$4</c:f>
              <c:numCache>
                <c:formatCode>0%</c:formatCode>
                <c:ptCount val="3"/>
                <c:pt idx="0">
                  <c:v>0.51</c:v>
                </c:pt>
                <c:pt idx="1">
                  <c:v>0.34</c:v>
                </c:pt>
                <c:pt idx="2">
                  <c:v>0.15</c:v>
                </c:pt>
              </c:numCache>
            </c:numRef>
          </c:val>
          <c:extLst>
            <c:ext xmlns:c16="http://schemas.microsoft.com/office/drawing/2014/chart" uri="{C3380CC4-5D6E-409C-BE32-E72D297353CC}">
              <c16:uniqueId val="{00000004-F1DF-4CD2-B2A5-F0A2D40D648A}"/>
            </c:ext>
          </c:extLst>
        </c:ser>
        <c:ser>
          <c:idx val="1"/>
          <c:order val="1"/>
          <c:tx>
            <c:strRef>
              <c:f>Sheet1!$C$1</c:f>
              <c:strCache>
                <c:ptCount val="1"/>
                <c:pt idx="0">
                  <c:v>2022</c:v>
                </c:pt>
              </c:strCache>
            </c:strRef>
          </c:tx>
          <c:spPr>
            <a:solidFill>
              <a:srgbClr val="00A79D"/>
            </a:solidFill>
            <a:ln>
              <a:solidFill>
                <a:srgbClr val="00A79D"/>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Sheet1!$C$2:$C$4</c:f>
              <c:numCache>
                <c:formatCode>0%</c:formatCode>
                <c:ptCount val="3"/>
                <c:pt idx="0">
                  <c:v>0.51</c:v>
                </c:pt>
                <c:pt idx="1">
                  <c:v>0.33</c:v>
                </c:pt>
                <c:pt idx="2">
                  <c:v>0.17</c:v>
                </c:pt>
              </c:numCache>
            </c:numRef>
          </c:val>
          <c:extLst>
            <c:ext xmlns:c16="http://schemas.microsoft.com/office/drawing/2014/chart" uri="{C3380CC4-5D6E-409C-BE32-E72D297353CC}">
              <c16:uniqueId val="{00000007-1204-465E-B6AD-66982B5FF107}"/>
            </c:ext>
          </c:extLst>
        </c:ser>
        <c:ser>
          <c:idx val="2"/>
          <c:order val="2"/>
          <c:tx>
            <c:strRef>
              <c:f>Sheet1!$D$1</c:f>
              <c:strCache>
                <c:ptCount val="1"/>
                <c:pt idx="0">
                  <c:v>2023</c:v>
                </c:pt>
              </c:strCache>
            </c:strRef>
          </c:tx>
          <c:spPr>
            <a:solidFill>
              <a:srgbClr val="5B9BD5"/>
            </a:solidFill>
            <a:ln>
              <a:solidFill>
                <a:schemeClr val="accent1"/>
              </a:solidFill>
            </a:ln>
          </c:spPr>
          <c:invertIfNegative val="0"/>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Sheet1!$D$2:$D$4</c:f>
              <c:numCache>
                <c:formatCode>0%</c:formatCode>
                <c:ptCount val="3"/>
                <c:pt idx="0">
                  <c:v>0.47</c:v>
                </c:pt>
                <c:pt idx="1">
                  <c:v>0.34</c:v>
                </c:pt>
                <c:pt idx="2">
                  <c:v>0.19</c:v>
                </c:pt>
              </c:numCache>
            </c:numRef>
          </c:val>
          <c:extLst>
            <c:ext xmlns:c16="http://schemas.microsoft.com/office/drawing/2014/chart" uri="{C3380CC4-5D6E-409C-BE32-E72D297353CC}">
              <c16:uniqueId val="{00000005-D8CF-48BA-868A-729ABF58B4BB}"/>
            </c:ext>
          </c:extLst>
        </c:ser>
        <c:dLbls>
          <c:showLegendKey val="0"/>
          <c:showVal val="0"/>
          <c:showCatName val="0"/>
          <c:showSerName val="0"/>
          <c:showPercent val="0"/>
          <c:showBubbleSize val="0"/>
        </c:dLbls>
        <c:gapWidth val="100"/>
        <c:axId val="492613792"/>
        <c:axId val="492610656"/>
      </c:barChart>
      <c:catAx>
        <c:axId val="492613792"/>
        <c:scaling>
          <c:orientation val="minMax"/>
        </c:scaling>
        <c:delete val="0"/>
        <c:axPos val="b"/>
        <c:numFmt formatCode="General" sourceLinked="1"/>
        <c:majorTickMark val="out"/>
        <c:minorTickMark val="none"/>
        <c:tickLblPos val="nextTo"/>
        <c:spPr>
          <a:ln>
            <a:noFill/>
          </a:ln>
        </c:spPr>
        <c:crossAx val="492610656"/>
        <c:crosses val="autoZero"/>
        <c:auto val="1"/>
        <c:lblAlgn val="ctr"/>
        <c:lblOffset val="100"/>
        <c:noMultiLvlLbl val="0"/>
      </c:catAx>
      <c:valAx>
        <c:axId val="492610656"/>
        <c:scaling>
          <c:orientation val="minMax"/>
          <c:max val="1"/>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crossAx val="492613792"/>
        <c:crosses val="autoZero"/>
        <c:crossBetween val="between"/>
      </c:valAx>
      <c:spPr>
        <a:noFill/>
        <a:ln>
          <a:noFill/>
        </a:ln>
        <a:effectLst/>
      </c:spPr>
    </c:plotArea>
    <c:legend>
      <c:legendPos val="t"/>
      <c:overlay val="0"/>
    </c:legend>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solidFill>
                  <a:schemeClr val="tx1">
                    <a:lumMod val="75000"/>
                    <a:lumOff val="25000"/>
                  </a:schemeClr>
                </a:solidFill>
              </a:defRPr>
            </a:pPr>
            <a:r>
              <a:rPr lang="en-GB" sz="1200" b="0">
                <a:solidFill>
                  <a:schemeClr val="tx1">
                    <a:lumMod val="75000"/>
                    <a:lumOff val="25000"/>
                  </a:schemeClr>
                </a:solidFill>
              </a:rPr>
              <a:t>Seen upsetting pictures</a:t>
            </a:r>
          </a:p>
        </c:rich>
      </c:tx>
      <c:overlay val="0"/>
      <c:spPr>
        <a:noFill/>
        <a:ln>
          <a:noFill/>
        </a:ln>
        <a:effectLst/>
      </c:spPr>
    </c:title>
    <c:autoTitleDeleted val="0"/>
    <c:plotArea>
      <c:layout>
        <c:manualLayout>
          <c:layoutTarget val="inner"/>
          <c:xMode val="edge"/>
          <c:yMode val="edge"/>
          <c:x val="0.17492504847514206"/>
          <c:y val="0.18159091869030783"/>
          <c:w val="0.75499367436261533"/>
          <c:h val="0.67965830394957305"/>
        </c:manualLayout>
      </c:layout>
      <c:barChart>
        <c:barDir val="col"/>
        <c:grouping val="clustered"/>
        <c:varyColors val="0"/>
        <c:ser>
          <c:idx val="0"/>
          <c:order val="0"/>
          <c:tx>
            <c:strRef>
              <c:f>Sheet1!$B$1</c:f>
              <c:strCache>
                <c:ptCount val="1"/>
                <c:pt idx="0">
                  <c:v>Yes</c:v>
                </c:pt>
              </c:strCache>
            </c:strRef>
          </c:tx>
          <c:spPr>
            <a:solidFill>
              <a:schemeClr val="accent1"/>
            </a:solidFill>
            <a:ln>
              <a:noFill/>
            </a:ln>
          </c:spPr>
          <c:invertIfNegative val="0"/>
          <c:dPt>
            <c:idx val="0"/>
            <c:invertIfNegative val="0"/>
            <c:bubble3D val="0"/>
            <c:spPr>
              <a:solidFill>
                <a:schemeClr val="accent1">
                  <a:lumMod val="50000"/>
                </a:schemeClr>
              </a:solidFill>
              <a:ln w="19050">
                <a:noFill/>
              </a:ln>
              <a:effectLst/>
            </c:spPr>
            <c:extLst>
              <c:ext xmlns:c16="http://schemas.microsoft.com/office/drawing/2014/chart" uri="{C3380CC4-5D6E-409C-BE32-E72D297353CC}">
                <c16:uniqueId val="{00000001-FCCA-42CA-B7F5-ED31436410A9}"/>
              </c:ext>
            </c:extLst>
          </c:dPt>
          <c:dPt>
            <c:idx val="1"/>
            <c:invertIfNegative val="0"/>
            <c:bubble3D val="0"/>
            <c:spPr>
              <a:solidFill>
                <a:srgbClr val="00A79D"/>
              </a:solidFill>
              <a:ln>
                <a:solidFill>
                  <a:srgbClr val="00A79D"/>
                </a:solidFill>
              </a:ln>
            </c:spPr>
            <c:extLst>
              <c:ext xmlns:c16="http://schemas.microsoft.com/office/drawing/2014/chart" uri="{C3380CC4-5D6E-409C-BE32-E72D297353CC}">
                <c16:uniqueId val="{00000003-FCCA-42CA-B7F5-ED31436410A9}"/>
              </c:ext>
            </c:extLst>
          </c:dPt>
          <c:dLbls>
            <c:spPr>
              <a:noFill/>
              <a:ln>
                <a:noFill/>
              </a:ln>
              <a:effectLst/>
            </c:spPr>
            <c:txPr>
              <a:bodyPr wrap="square" lIns="38100" tIns="19050" rIns="38100" bIns="19050" anchor="ctr">
                <a:spAutoFit/>
              </a:bodyPr>
              <a:lstStyle/>
              <a:p>
                <a:pPr>
                  <a:defRPr sz="800">
                    <a:solidFill>
                      <a:schemeClr val="bg1"/>
                    </a:solidFill>
                  </a:defRPr>
                </a:pPr>
                <a:endParaRPr lang="en-US"/>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2021</c:v>
                </c:pt>
                <c:pt idx="1">
                  <c:v>2022</c:v>
                </c:pt>
                <c:pt idx="2">
                  <c:v>2023</c:v>
                </c:pt>
              </c:numCache>
            </c:numRef>
          </c:cat>
          <c:val>
            <c:numRef>
              <c:f>Sheet1!$B$2:$B$4</c:f>
              <c:numCache>
                <c:formatCode>0%</c:formatCode>
                <c:ptCount val="3"/>
                <c:pt idx="0">
                  <c:v>0.33</c:v>
                </c:pt>
                <c:pt idx="1">
                  <c:v>0.32</c:v>
                </c:pt>
                <c:pt idx="2">
                  <c:v>0.32</c:v>
                </c:pt>
              </c:numCache>
            </c:numRef>
          </c:val>
          <c:extLst>
            <c:ext xmlns:c16="http://schemas.microsoft.com/office/drawing/2014/chart" uri="{C3380CC4-5D6E-409C-BE32-E72D297353CC}">
              <c16:uniqueId val="{00000004-FCCA-42CA-B7F5-ED31436410A9}"/>
            </c:ext>
          </c:extLst>
        </c:ser>
        <c:dLbls>
          <c:showLegendKey val="0"/>
          <c:showVal val="0"/>
          <c:showCatName val="0"/>
          <c:showSerName val="0"/>
          <c:showPercent val="0"/>
          <c:showBubbleSize val="0"/>
        </c:dLbls>
        <c:gapWidth val="100"/>
        <c:axId val="492606736"/>
        <c:axId val="492611832"/>
      </c:barChart>
      <c:catAx>
        <c:axId val="492606736"/>
        <c:scaling>
          <c:orientation val="minMax"/>
        </c:scaling>
        <c:delete val="0"/>
        <c:axPos val="b"/>
        <c:numFmt formatCode="General" sourceLinked="1"/>
        <c:majorTickMark val="out"/>
        <c:minorTickMark val="none"/>
        <c:tickLblPos val="nextTo"/>
        <c:spPr>
          <a:ln>
            <a:noFill/>
          </a:ln>
        </c:spPr>
        <c:crossAx val="492611832"/>
        <c:crosses val="autoZero"/>
        <c:auto val="1"/>
        <c:lblAlgn val="ctr"/>
        <c:lblOffset val="100"/>
        <c:noMultiLvlLbl val="0"/>
      </c:catAx>
      <c:valAx>
        <c:axId val="492611832"/>
        <c:scaling>
          <c:orientation val="minMax"/>
          <c:max val="1"/>
          <c:min val="0"/>
        </c:scaling>
        <c:delete val="0"/>
        <c:axPos val="l"/>
        <c:majorGridlines>
          <c:spPr>
            <a:ln>
              <a:solidFill>
                <a:srgbClr val="D9D9D9"/>
              </a:solidFill>
            </a:ln>
          </c:spPr>
        </c:majorGridlines>
        <c:numFmt formatCode="0%" sourceLinked="1"/>
        <c:majorTickMark val="out"/>
        <c:minorTickMark val="none"/>
        <c:tickLblPos val="nextTo"/>
        <c:spPr>
          <a:ln>
            <a:solidFill>
              <a:schemeClr val="bg1">
                <a:lumMod val="75000"/>
              </a:schemeClr>
            </a:solidFill>
          </a:ln>
        </c:spPr>
        <c:crossAx val="492606736"/>
        <c:crosses val="autoZero"/>
        <c:crossBetween val="between"/>
        <c:majorUnit val="0.2"/>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2023</c:v>
                </c:pt>
              </c:strCache>
            </c:strRef>
          </c:tx>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No</c:v>
                </c:pt>
                <c:pt idx="1">
                  <c:v>Yes</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0-0638-4F05-B969-13BB4FE4FEFB}"/>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15757231388736"/>
          <c:y val="3.7918185250298019E-2"/>
          <c:w val="0.63989393524387961"/>
          <c:h val="0.71378280503816138"/>
        </c:manualLayout>
      </c:layout>
      <c:barChart>
        <c:barDir val="bar"/>
        <c:grouping val="percentStacked"/>
        <c:varyColors val="0"/>
        <c:ser>
          <c:idx val="0"/>
          <c:order val="0"/>
          <c:tx>
            <c:strRef>
              <c:f>Sheet1!$B$1</c:f>
              <c:strCache>
                <c:ptCount val="1"/>
                <c:pt idx="0">
                  <c:v>All good </c:v>
                </c:pt>
              </c:strCache>
            </c:strRef>
          </c:tx>
          <c:spPr>
            <a:solidFill>
              <a:schemeClr val="bg2">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Accessed services</c:v>
                </c:pt>
              </c:strCache>
            </c:strRef>
          </c:cat>
          <c:val>
            <c:numRef>
              <c:f>Sheet1!$B$2</c:f>
              <c:numCache>
                <c:formatCode>0%</c:formatCode>
                <c:ptCount val="1"/>
                <c:pt idx="0">
                  <c:v>0.68</c:v>
                </c:pt>
              </c:numCache>
            </c:numRef>
          </c:val>
          <c:extLst>
            <c:ext xmlns:c16="http://schemas.microsoft.com/office/drawing/2014/chart" uri="{C3380CC4-5D6E-409C-BE32-E72D297353CC}">
              <c16:uniqueId val="{00000001-42DF-45D3-8235-6891EE89C397}"/>
            </c:ext>
          </c:extLst>
        </c:ser>
        <c:ser>
          <c:idx val="1"/>
          <c:order val="1"/>
          <c:tx>
            <c:strRef>
              <c:f>Sheet1!$C$1</c:f>
              <c:strCache>
                <c:ptCount val="1"/>
                <c:pt idx="0">
                  <c:v>Most good, some bad</c:v>
                </c:pt>
              </c:strCache>
            </c:strRef>
          </c:tx>
          <c:spPr>
            <a:solidFill>
              <a:srgbClr val="00A79D"/>
            </a:solidFill>
            <a:ln w="19050">
              <a:noFill/>
            </a:ln>
            <a:effectLst/>
          </c:spPr>
          <c:invertIfNegative val="0"/>
          <c:dLbls>
            <c:dLbl>
              <c:idx val="0"/>
              <c:layout>
                <c:manualLayout>
                  <c:x val="9.3322992387635166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84-4A11-999F-C0F9858E0820}"/>
                </c:ext>
              </c:extLst>
            </c:dLbl>
            <c:spPr>
              <a:noFill/>
              <a:ln>
                <a:noFill/>
              </a:ln>
              <a:effectLst/>
            </c:spPr>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Accessed services</c:v>
                </c:pt>
              </c:strCache>
            </c:strRef>
          </c:cat>
          <c:val>
            <c:numRef>
              <c:f>Sheet1!$C$2</c:f>
              <c:numCache>
                <c:formatCode>0%</c:formatCode>
                <c:ptCount val="1"/>
                <c:pt idx="0">
                  <c:v>0.27</c:v>
                </c:pt>
              </c:numCache>
            </c:numRef>
          </c:val>
          <c:extLst>
            <c:ext xmlns:c16="http://schemas.microsoft.com/office/drawing/2014/chart" uri="{C3380CC4-5D6E-409C-BE32-E72D297353CC}">
              <c16:uniqueId val="{00000002-42DF-45D3-8235-6891EE89C397}"/>
            </c:ext>
          </c:extLst>
        </c:ser>
        <c:ser>
          <c:idx val="2"/>
          <c:order val="2"/>
          <c:tx>
            <c:strRef>
              <c:f>Sheet1!$D$1</c:f>
              <c:strCache>
                <c:ptCount val="1"/>
                <c:pt idx="0">
                  <c:v>Some good but most bad</c:v>
                </c:pt>
              </c:strCache>
            </c:strRef>
          </c:tx>
          <c:spPr>
            <a:solidFill>
              <a:schemeClr val="accent1"/>
            </a:solidFill>
            <a:ln w="19050">
              <a:noFill/>
            </a:ln>
            <a:effectLst/>
          </c:spPr>
          <c:invertIfNegative val="0"/>
          <c:dLbls>
            <c:spPr>
              <a:noFill/>
              <a:ln>
                <a:noFill/>
              </a:ln>
              <a:effectLst/>
            </c:spPr>
            <c:txPr>
              <a:bodyPr rot="0" vert="horz"/>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Accessed services</c:v>
                </c:pt>
              </c:strCache>
            </c:strRef>
          </c:cat>
          <c:val>
            <c:numRef>
              <c:f>Sheet1!$D$2</c:f>
              <c:numCache>
                <c:formatCode>0%</c:formatCode>
                <c:ptCount val="1"/>
                <c:pt idx="0">
                  <c:v>0.03</c:v>
                </c:pt>
              </c:numCache>
            </c:numRef>
          </c:val>
          <c:extLst>
            <c:ext xmlns:c16="http://schemas.microsoft.com/office/drawing/2014/chart" uri="{C3380CC4-5D6E-409C-BE32-E72D297353CC}">
              <c16:uniqueId val="{00000001-C0A7-4009-A926-E87ED96699B2}"/>
            </c:ext>
          </c:extLst>
        </c:ser>
        <c:ser>
          <c:idx val="3"/>
          <c:order val="3"/>
          <c:tx>
            <c:strRef>
              <c:f>Sheet1!$E$1</c:f>
              <c:strCache>
                <c:ptCount val="1"/>
                <c:pt idx="0">
                  <c:v>All bad</c:v>
                </c:pt>
              </c:strCache>
            </c:strRef>
          </c:tx>
          <c:invertIfNegative val="0"/>
          <c:dLbls>
            <c:dLbl>
              <c:idx val="0"/>
              <c:layout>
                <c:manualLayout>
                  <c:x val="1.5564116500475808E-2"/>
                  <c:y val="-4.30668761375926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31-4D62-B45B-B25E4BDF5CBB}"/>
                </c:ext>
              </c:extLst>
            </c:dLbl>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Accessed services</c:v>
                </c:pt>
              </c:strCache>
            </c:strRef>
          </c:cat>
          <c:val>
            <c:numRef>
              <c:f>Sheet1!$E$2</c:f>
              <c:numCache>
                <c:formatCode>0%</c:formatCode>
                <c:ptCount val="1"/>
                <c:pt idx="0">
                  <c:v>0.02</c:v>
                </c:pt>
              </c:numCache>
            </c:numRef>
          </c:val>
          <c:extLst>
            <c:ext xmlns:c16="http://schemas.microsoft.com/office/drawing/2014/chart" uri="{C3380CC4-5D6E-409C-BE32-E72D297353CC}">
              <c16:uniqueId val="{00000001-9B6B-4E88-BADF-287EFA7E11B9}"/>
            </c:ext>
          </c:extLst>
        </c:ser>
        <c:dLbls>
          <c:showLegendKey val="0"/>
          <c:showVal val="1"/>
          <c:showCatName val="0"/>
          <c:showSerName val="0"/>
          <c:showPercent val="0"/>
          <c:showBubbleSize val="0"/>
        </c:dLbls>
        <c:gapWidth val="80"/>
        <c:overlap val="100"/>
        <c:axId val="421598296"/>
        <c:axId val="421593200"/>
        <c:extLst/>
      </c:barChart>
      <c:valAx>
        <c:axId val="421593200"/>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98296"/>
        <c:crosses val="autoZero"/>
        <c:crossBetween val="between"/>
      </c:valAx>
      <c:catAx>
        <c:axId val="4215982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93200"/>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solidFill>
                <a:schemeClr val="tx1">
                  <a:lumMod val="75000"/>
                  <a:lumOff val="25000"/>
                </a:schemeClr>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8910332723733"/>
          <c:y val="9.2676444605760258E-2"/>
          <c:w val="0.79639353611080033"/>
          <c:h val="0.72539880144424629"/>
        </c:manualLayout>
      </c:layout>
      <c:barChart>
        <c:barDir val="bar"/>
        <c:grouping val="clustered"/>
        <c:varyColors val="0"/>
        <c:ser>
          <c:idx val="0"/>
          <c:order val="0"/>
          <c:tx>
            <c:strRef>
              <c:f>Sheet1!$B$1</c:f>
              <c:strCache>
                <c:ptCount val="1"/>
                <c:pt idx="0">
                  <c:v>2023</c:v>
                </c:pt>
              </c:strCache>
            </c:strRef>
          </c:tx>
          <c:invertIfNegative val="0"/>
          <c:dLbls>
            <c:dLbl>
              <c:idx val="2"/>
              <c:layout>
                <c:manualLayout>
                  <c:x val="-5.3553235416910067E-2"/>
                  <c:y val="1.74170811509124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7B-41EF-8C9A-93E5CB6F06F8}"/>
                </c:ext>
              </c:extLst>
            </c:dLbl>
            <c:spPr>
              <a:noFill/>
              <a:ln>
                <a:noFill/>
              </a:ln>
              <a:effectLst/>
            </c:spPr>
            <c:txPr>
              <a:bodyPr wrap="square" lIns="38100" tIns="19050" rIns="38100" bIns="19050" anchor="ctr">
                <a:spAutoFit/>
              </a:bodyPr>
              <a:lstStyle/>
              <a:p>
                <a:pPr>
                  <a:defRPr sz="11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No</c:v>
                </c:pt>
                <c:pt idx="1">
                  <c:v>Yes</c:v>
                </c:pt>
                <c:pt idx="2">
                  <c:v>I don't want to say</c:v>
                </c:pt>
              </c:strCache>
            </c:strRef>
          </c:cat>
          <c:val>
            <c:numRef>
              <c:f>Sheet1!$B$2:$B$4</c:f>
              <c:numCache>
                <c:formatCode>0%</c:formatCode>
                <c:ptCount val="3"/>
                <c:pt idx="0">
                  <c:v>0.77</c:v>
                </c:pt>
                <c:pt idx="1">
                  <c:v>0.16</c:v>
                </c:pt>
                <c:pt idx="2">
                  <c:v>7.0000000000000007E-2</c:v>
                </c:pt>
              </c:numCache>
            </c:numRef>
          </c:val>
          <c:extLst>
            <c:ext xmlns:c16="http://schemas.microsoft.com/office/drawing/2014/chart" uri="{C3380CC4-5D6E-409C-BE32-E72D297353CC}">
              <c16:uniqueId val="{00000000-0E7B-41EF-8C9A-93E5CB6F06F8}"/>
            </c:ext>
          </c:extLst>
        </c:ser>
        <c:dLbls>
          <c:showLegendKey val="0"/>
          <c:showVal val="0"/>
          <c:showCatName val="0"/>
          <c:showSerName val="0"/>
          <c:showPercent val="0"/>
          <c:showBubbleSize val="0"/>
        </c:dLbls>
        <c:gapWidth val="80"/>
        <c:overlap val="-25"/>
        <c:axId val="421586144"/>
        <c:axId val="421584968"/>
      </c:barChart>
      <c:valAx>
        <c:axId val="42158496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a:solidFill>
                  <a:schemeClr val="tx1">
                    <a:lumMod val="75000"/>
                    <a:lumOff val="25000"/>
                  </a:schemeClr>
                </a:solidFill>
              </a:defRPr>
            </a:pPr>
            <a:endParaRPr lang="en-US"/>
          </a:p>
        </c:txPr>
        <c:crossAx val="421586144"/>
        <c:crosses val="autoZero"/>
        <c:crossBetween val="between"/>
      </c:valAx>
      <c:catAx>
        <c:axId val="421586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chemeClr val="tx1">
                    <a:lumMod val="75000"/>
                    <a:lumOff val="25000"/>
                  </a:schemeClr>
                </a:solidFill>
              </a:defRPr>
            </a:pPr>
            <a:endParaRPr lang="en-US"/>
          </a:p>
        </c:txPr>
        <c:crossAx val="421584968"/>
        <c:crosses val="autoZero"/>
        <c:auto val="1"/>
        <c:lblAlgn val="ctr"/>
        <c:lblOffset val="100"/>
        <c:noMultiLvlLbl val="0"/>
      </c:catAx>
      <c:spPr>
        <a:noFill/>
        <a:ln>
          <a:noFill/>
        </a:ln>
        <a:effectLst/>
      </c:spPr>
    </c:plotArea>
    <c:legend>
      <c:legendPos val="b"/>
      <c:overlay val="0"/>
      <c:txPr>
        <a:bodyPr/>
        <a:lstStyle/>
        <a:p>
          <a:pPr>
            <a:defRPr>
              <a:solidFill>
                <a:srgbClr val="404040"/>
              </a:solidFill>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DINPro" panose="020B0504020101020102"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6884106749291"/>
          <c:y val="3.8690505039874486E-2"/>
          <c:w val="0.48885370297121772"/>
          <c:h val="0.860338631929221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Sheet1!$B$2:$B$6</c:f>
              <c:numCache>
                <c:formatCode>0%</c:formatCode>
                <c:ptCount val="5"/>
                <c:pt idx="0">
                  <c:v>0.19</c:v>
                </c:pt>
                <c:pt idx="1">
                  <c:v>0</c:v>
                </c:pt>
                <c:pt idx="2">
                  <c:v>0</c:v>
                </c:pt>
                <c:pt idx="3">
                  <c:v>0.46</c:v>
                </c:pt>
                <c:pt idx="4">
                  <c:v>0.53</c:v>
                </c:pt>
              </c:numCache>
            </c:numRef>
          </c:val>
          <c:extLst>
            <c:ext xmlns:c16="http://schemas.microsoft.com/office/drawing/2014/chart" uri="{C3380CC4-5D6E-409C-BE32-E72D297353CC}">
              <c16:uniqueId val="{00000000-8C08-4F9E-AFE1-0412173DEEAF}"/>
            </c:ext>
          </c:extLst>
        </c:ser>
        <c:ser>
          <c:idx val="1"/>
          <c:order val="1"/>
          <c:tx>
            <c:strRef>
              <c:f>Sheet1!$C$1</c:f>
              <c:strCache>
                <c:ptCount val="1"/>
                <c:pt idx="0">
                  <c:v>2022</c:v>
                </c:pt>
              </c:strCache>
            </c:strRef>
          </c:tx>
          <c:spPr>
            <a:solidFill>
              <a:srgbClr val="00A79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Sheet1!$C$2:$C$6</c:f>
              <c:numCache>
                <c:formatCode>General</c:formatCode>
                <c:ptCount val="5"/>
                <c:pt idx="0" formatCode="0%">
                  <c:v>0.2</c:v>
                </c:pt>
                <c:pt idx="3" formatCode="0%">
                  <c:v>0.46</c:v>
                </c:pt>
                <c:pt idx="4" formatCode="0%">
                  <c:v>0.54</c:v>
                </c:pt>
              </c:numCache>
            </c:numRef>
          </c:val>
          <c:extLst>
            <c:ext xmlns:c16="http://schemas.microsoft.com/office/drawing/2014/chart" uri="{C3380CC4-5D6E-409C-BE32-E72D297353CC}">
              <c16:uniqueId val="{00000003-8C08-4F9E-AFE1-0412173DEEAF}"/>
            </c:ext>
          </c:extLst>
        </c:ser>
        <c:ser>
          <c:idx val="2"/>
          <c:order val="2"/>
          <c:tx>
            <c:strRef>
              <c:f>Sheet1!$D$1</c:f>
              <c:strCache>
                <c:ptCount val="1"/>
                <c:pt idx="0">
                  <c:v>2021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school meals</c:v>
                </c:pt>
                <c:pt idx="1">
                  <c:v>Home for lunch</c:v>
                </c:pt>
                <c:pt idx="2">
                  <c:v>Takeaway lunch</c:v>
                </c:pt>
                <c:pt idx="3">
                  <c:v>Packed lunch</c:v>
                </c:pt>
                <c:pt idx="4">
                  <c:v>School dinners</c:v>
                </c:pt>
              </c:strCache>
            </c:strRef>
          </c:cat>
          <c:val>
            <c:numRef>
              <c:f>Sheet1!$D$2:$D$6</c:f>
              <c:numCache>
                <c:formatCode>0%</c:formatCode>
                <c:ptCount val="5"/>
                <c:pt idx="0">
                  <c:v>0.16</c:v>
                </c:pt>
                <c:pt idx="1">
                  <c:v>0</c:v>
                </c:pt>
                <c:pt idx="3">
                  <c:v>0.5</c:v>
                </c:pt>
                <c:pt idx="4">
                  <c:v>0.5</c:v>
                </c:pt>
              </c:numCache>
            </c:numRef>
          </c:val>
          <c:extLst>
            <c:ext xmlns:c16="http://schemas.microsoft.com/office/drawing/2014/chart" uri="{C3380CC4-5D6E-409C-BE32-E72D297353CC}">
              <c16:uniqueId val="{00000003-CB3F-48F2-977E-CEB8DA8387B0}"/>
            </c:ext>
          </c:extLst>
        </c:ser>
        <c:dLbls>
          <c:showLegendKey val="0"/>
          <c:showVal val="0"/>
          <c:showCatName val="0"/>
          <c:showSerName val="0"/>
          <c:showPercent val="0"/>
          <c:showBubbleSize val="0"/>
        </c:dLbls>
        <c:gapWidth val="36"/>
        <c:overlap val="-25"/>
        <c:axId val="411251736"/>
        <c:axId val="411252912"/>
      </c:barChart>
      <c:catAx>
        <c:axId val="4112517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DINPro" panose="020B0504020101020102" pitchFamily="34" charset="0"/>
              </a:defRPr>
            </a:pPr>
            <a:endParaRPr lang="en-US"/>
          </a:p>
        </c:txPr>
        <c:crossAx val="411252912"/>
        <c:crosses val="autoZero"/>
        <c:auto val="1"/>
        <c:lblAlgn val="ctr"/>
        <c:lblOffset val="100"/>
        <c:noMultiLvlLbl val="0"/>
      </c:catAx>
      <c:valAx>
        <c:axId val="411252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411251736"/>
        <c:crosses val="autoZero"/>
        <c:crossBetween val="between"/>
      </c:valAx>
      <c:spPr>
        <a:noFill/>
        <a:ln>
          <a:noFill/>
        </a:ln>
        <a:effectLst/>
      </c:spPr>
    </c:plotArea>
    <c:legend>
      <c:legendPos val="b"/>
      <c:layout>
        <c:manualLayout>
          <c:xMode val="edge"/>
          <c:yMode val="edge"/>
          <c:x val="0.20633349936771322"/>
          <c:y val="0.82347107349931792"/>
          <c:w val="0.2443358288631112"/>
          <c:h val="0.1223849974420191"/>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50_C0DCCD52.xml><?xml version="1.0" encoding="utf-8"?>
<p188:cmLst xmlns:a="http://schemas.openxmlformats.org/drawingml/2006/main" xmlns:r="http://schemas.openxmlformats.org/officeDocument/2006/relationships" xmlns:p188="http://schemas.microsoft.com/office/powerpoint/2018/8/main">
  <p188:cm id="{469EF822-FB2A-47A4-9355-90B2D62C0BB9}" authorId="{441AC6E5-4FA3-4934-9497-046370C9AC69}" status="resolved" created="2023-07-26T15:39:26.942" complete="100000">
    <pc:sldMkLst xmlns:pc="http://schemas.microsoft.com/office/powerpoint/2013/main/command">
      <pc:docMk/>
      <pc:sldMk cId="3235695954" sldId="592"/>
    </pc:sldMkLst>
    <p188:txBody>
      <a:bodyPr/>
      <a:lstStyle/>
      <a:p>
        <a:r>
          <a:rPr lang="en-GB"/>
          <a:t>List of options for this question have changed slightly. House party removed and Reddit, Twitch and Twitter added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431" cy="497915"/>
          </a:xfrm>
          <a:prstGeom prst="rect">
            <a:avLst/>
          </a:prstGeom>
        </p:spPr>
        <p:txBody>
          <a:bodyPr vert="horz" lIns="90873" tIns="45437" rIns="90873" bIns="45437" rtlCol="0"/>
          <a:lstStyle>
            <a:lvl1pPr algn="l">
              <a:defRPr sz="1200"/>
            </a:lvl1pPr>
          </a:lstStyle>
          <a:p>
            <a:endParaRPr lang="en-GB"/>
          </a:p>
        </p:txBody>
      </p:sp>
      <p:sp>
        <p:nvSpPr>
          <p:cNvPr id="3" name="Date Placeholder 2"/>
          <p:cNvSpPr>
            <a:spLocks noGrp="1"/>
          </p:cNvSpPr>
          <p:nvPr>
            <p:ph type="dt" sz="quarter" idx="1"/>
          </p:nvPr>
        </p:nvSpPr>
        <p:spPr>
          <a:xfrm>
            <a:off x="3884988" y="0"/>
            <a:ext cx="2971431" cy="497915"/>
          </a:xfrm>
          <a:prstGeom prst="rect">
            <a:avLst/>
          </a:prstGeom>
        </p:spPr>
        <p:txBody>
          <a:bodyPr vert="horz" lIns="90873" tIns="45437" rIns="90873" bIns="45437" rtlCol="0"/>
          <a:lstStyle>
            <a:lvl1pPr algn="r">
              <a:defRPr sz="1200"/>
            </a:lvl1pPr>
          </a:lstStyle>
          <a:p>
            <a:fld id="{E6A49BB4-2736-4DCC-999C-21F5CCAB9BE6}" type="datetimeFigureOut">
              <a:rPr lang="en-GB" smtClean="0"/>
              <a:t>07/12/2023</a:t>
            </a:fld>
            <a:endParaRPr lang="en-GB"/>
          </a:p>
        </p:txBody>
      </p:sp>
      <p:sp>
        <p:nvSpPr>
          <p:cNvPr id="4" name="Footer Placeholder 3"/>
          <p:cNvSpPr>
            <a:spLocks noGrp="1"/>
          </p:cNvSpPr>
          <p:nvPr>
            <p:ph type="ftr" sz="quarter" idx="2"/>
          </p:nvPr>
        </p:nvSpPr>
        <p:spPr>
          <a:xfrm>
            <a:off x="0" y="9447773"/>
            <a:ext cx="2971431" cy="497915"/>
          </a:xfrm>
          <a:prstGeom prst="rect">
            <a:avLst/>
          </a:prstGeom>
        </p:spPr>
        <p:txBody>
          <a:bodyPr vert="horz" lIns="90873" tIns="45437" rIns="90873" bIns="45437" rtlCol="0" anchor="b"/>
          <a:lstStyle>
            <a:lvl1pPr algn="l">
              <a:defRPr sz="1200"/>
            </a:lvl1pPr>
          </a:lstStyle>
          <a:p>
            <a:endParaRPr lang="en-GB"/>
          </a:p>
        </p:txBody>
      </p:sp>
      <p:sp>
        <p:nvSpPr>
          <p:cNvPr id="5" name="Slide Number Placeholder 4"/>
          <p:cNvSpPr>
            <a:spLocks noGrp="1"/>
          </p:cNvSpPr>
          <p:nvPr>
            <p:ph type="sldNum" sz="quarter" idx="3"/>
          </p:nvPr>
        </p:nvSpPr>
        <p:spPr>
          <a:xfrm>
            <a:off x="3884988" y="9447773"/>
            <a:ext cx="2971431" cy="497915"/>
          </a:xfrm>
          <a:prstGeom prst="rect">
            <a:avLst/>
          </a:prstGeom>
        </p:spPr>
        <p:txBody>
          <a:bodyPr vert="horz" lIns="90873" tIns="45437" rIns="90873" bIns="45437" rtlCol="0" anchor="b"/>
          <a:lstStyle>
            <a:lvl1pPr algn="r">
              <a:defRPr sz="1200"/>
            </a:lvl1pPr>
          </a:lstStyle>
          <a:p>
            <a:fld id="{F0648CA9-1726-4C07-80D9-461AA62B9100}" type="slidenum">
              <a:rPr lang="en-GB" smtClean="0"/>
              <a:t>‹#›</a:t>
            </a:fld>
            <a:endParaRPr lang="en-GB"/>
          </a:p>
        </p:txBody>
      </p:sp>
    </p:spTree>
    <p:extLst>
      <p:ext uri="{BB962C8B-B14F-4D97-AF65-F5344CB8AC3E}">
        <p14:creationId xmlns:p14="http://schemas.microsoft.com/office/powerpoint/2010/main" val="316982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9012"/>
          </a:xfrm>
          <a:prstGeom prst="rect">
            <a:avLst/>
          </a:prstGeom>
        </p:spPr>
        <p:txBody>
          <a:bodyPr vert="horz" lIns="96004" tIns="48003" rIns="96004" bIns="48003" rtlCol="0"/>
          <a:lstStyle>
            <a:lvl1pPr algn="l">
              <a:defRPr sz="13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6004" tIns="48003" rIns="96004" bIns="48003" rtlCol="0"/>
          <a:lstStyle>
            <a:lvl1pPr algn="r">
              <a:defRPr sz="1300">
                <a:latin typeface="Calibri" panose="020F0502020204030204" pitchFamily="34" charset="0"/>
              </a:defRPr>
            </a:lvl1pPr>
          </a:lstStyle>
          <a:p>
            <a:fld id="{7193ABA9-045C-4724-8B70-98278BBE93E5}" type="datetimeFigureOut">
              <a:rPr lang="en-GB" smtClean="0"/>
              <a:pPr/>
              <a:t>07/12/2023</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6004" tIns="48003" rIns="96004" bIns="48003" rtlCol="0" anchor="ctr"/>
          <a:lstStyle/>
          <a:p>
            <a:endParaRPr lang="en-GB" dirty="0"/>
          </a:p>
        </p:txBody>
      </p:sp>
      <p:sp>
        <p:nvSpPr>
          <p:cNvPr id="5" name="Notes Placeholder 4"/>
          <p:cNvSpPr>
            <a:spLocks noGrp="1"/>
          </p:cNvSpPr>
          <p:nvPr>
            <p:ph type="body" sz="quarter" idx="3"/>
          </p:nvPr>
        </p:nvSpPr>
        <p:spPr>
          <a:xfrm>
            <a:off x="685800" y="4786363"/>
            <a:ext cx="5486400" cy="3916115"/>
          </a:xfrm>
          <a:prstGeom prst="rect">
            <a:avLst/>
          </a:prstGeom>
        </p:spPr>
        <p:txBody>
          <a:bodyPr vert="horz" lIns="96004" tIns="48003" rIns="96004" bIns="4800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46679"/>
            <a:ext cx="2971800" cy="499009"/>
          </a:xfrm>
          <a:prstGeom prst="rect">
            <a:avLst/>
          </a:prstGeom>
        </p:spPr>
        <p:txBody>
          <a:bodyPr vert="horz" lIns="96004" tIns="48003" rIns="96004" bIns="48003" rtlCol="0" anchor="b"/>
          <a:lstStyle>
            <a:lvl1pPr algn="l">
              <a:defRPr sz="13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9446679"/>
            <a:ext cx="2971800" cy="499009"/>
          </a:xfrm>
          <a:prstGeom prst="rect">
            <a:avLst/>
          </a:prstGeom>
        </p:spPr>
        <p:txBody>
          <a:bodyPr vert="horz" lIns="96004" tIns="48003" rIns="96004" bIns="48003" rtlCol="0" anchor="b"/>
          <a:lstStyle>
            <a:lvl1pPr algn="r">
              <a:defRPr sz="1300">
                <a:latin typeface="Calibri" panose="020F0502020204030204" pitchFamily="34" charset="0"/>
              </a:defRPr>
            </a:lvl1pPr>
          </a:lstStyle>
          <a:p>
            <a:fld id="{74EBF720-DE48-4B24-AA24-66B55E2F2580}" type="slidenum">
              <a:rPr lang="en-GB" smtClean="0"/>
              <a:pPr/>
              <a:t>‹#›</a:t>
            </a:fld>
            <a:endParaRPr lang="en-GB" dirty="0"/>
          </a:p>
        </p:txBody>
      </p:sp>
    </p:spTree>
    <p:extLst>
      <p:ext uri="{BB962C8B-B14F-4D97-AF65-F5344CB8AC3E}">
        <p14:creationId xmlns:p14="http://schemas.microsoft.com/office/powerpoint/2010/main" val="390684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a:t>
            </a:fld>
            <a:endParaRPr lang="en-GB" dirty="0"/>
          </a:p>
        </p:txBody>
      </p:sp>
    </p:spTree>
    <p:extLst>
      <p:ext uri="{BB962C8B-B14F-4D97-AF65-F5344CB8AC3E}">
        <p14:creationId xmlns:p14="http://schemas.microsoft.com/office/powerpoint/2010/main" val="196584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10</a:t>
            </a:fld>
            <a:endParaRPr lang="en-GB" dirty="0"/>
          </a:p>
        </p:txBody>
      </p:sp>
    </p:spTree>
    <p:extLst>
      <p:ext uri="{BB962C8B-B14F-4D97-AF65-F5344CB8AC3E}">
        <p14:creationId xmlns:p14="http://schemas.microsoft.com/office/powerpoint/2010/main" val="13226011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127</a:t>
            </a:fld>
            <a:endParaRPr lang="en-GB" dirty="0"/>
          </a:p>
        </p:txBody>
      </p:sp>
    </p:spTree>
    <p:extLst>
      <p:ext uri="{BB962C8B-B14F-4D97-AF65-F5344CB8AC3E}">
        <p14:creationId xmlns:p14="http://schemas.microsoft.com/office/powerpoint/2010/main" val="42189994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128</a:t>
            </a:fld>
            <a:endParaRPr lang="en-GB" dirty="0"/>
          </a:p>
        </p:txBody>
      </p:sp>
    </p:spTree>
    <p:extLst>
      <p:ext uri="{BB962C8B-B14F-4D97-AF65-F5344CB8AC3E}">
        <p14:creationId xmlns:p14="http://schemas.microsoft.com/office/powerpoint/2010/main" val="33412693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129</a:t>
            </a:fld>
            <a:endParaRPr lang="en-GB" dirty="0"/>
          </a:p>
        </p:txBody>
      </p:sp>
    </p:spTree>
    <p:extLst>
      <p:ext uri="{BB962C8B-B14F-4D97-AF65-F5344CB8AC3E}">
        <p14:creationId xmlns:p14="http://schemas.microsoft.com/office/powerpoint/2010/main" val="16202521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130</a:t>
            </a:fld>
            <a:endParaRPr lang="en-GB" dirty="0"/>
          </a:p>
        </p:txBody>
      </p:sp>
    </p:spTree>
    <p:extLst>
      <p:ext uri="{BB962C8B-B14F-4D97-AF65-F5344CB8AC3E}">
        <p14:creationId xmlns:p14="http://schemas.microsoft.com/office/powerpoint/2010/main" val="28388285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131</a:t>
            </a:fld>
            <a:endParaRPr lang="en-GB" dirty="0"/>
          </a:p>
        </p:txBody>
      </p:sp>
    </p:spTree>
    <p:extLst>
      <p:ext uri="{BB962C8B-B14F-4D97-AF65-F5344CB8AC3E}">
        <p14:creationId xmlns:p14="http://schemas.microsoft.com/office/powerpoint/2010/main" val="14684434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132</a:t>
            </a:fld>
            <a:endParaRPr lang="en-GB" dirty="0"/>
          </a:p>
        </p:txBody>
      </p:sp>
    </p:spTree>
    <p:extLst>
      <p:ext uri="{BB962C8B-B14F-4D97-AF65-F5344CB8AC3E}">
        <p14:creationId xmlns:p14="http://schemas.microsoft.com/office/powerpoint/2010/main" val="28813365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133</a:t>
            </a:fld>
            <a:endParaRPr lang="en-GB" dirty="0"/>
          </a:p>
        </p:txBody>
      </p:sp>
    </p:spTree>
    <p:extLst>
      <p:ext uri="{BB962C8B-B14F-4D97-AF65-F5344CB8AC3E}">
        <p14:creationId xmlns:p14="http://schemas.microsoft.com/office/powerpoint/2010/main" val="21112187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134</a:t>
            </a:fld>
            <a:endParaRPr lang="en-GB" dirty="0"/>
          </a:p>
        </p:txBody>
      </p:sp>
    </p:spTree>
    <p:extLst>
      <p:ext uri="{BB962C8B-B14F-4D97-AF65-F5344CB8AC3E}">
        <p14:creationId xmlns:p14="http://schemas.microsoft.com/office/powerpoint/2010/main" val="32680443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135</a:t>
            </a:fld>
            <a:endParaRPr lang="en-GB" dirty="0"/>
          </a:p>
        </p:txBody>
      </p:sp>
    </p:spTree>
    <p:extLst>
      <p:ext uri="{BB962C8B-B14F-4D97-AF65-F5344CB8AC3E}">
        <p14:creationId xmlns:p14="http://schemas.microsoft.com/office/powerpoint/2010/main" val="41972363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136</a:t>
            </a:fld>
            <a:endParaRPr lang="en-GB" dirty="0"/>
          </a:p>
        </p:txBody>
      </p:sp>
    </p:spTree>
    <p:extLst>
      <p:ext uri="{BB962C8B-B14F-4D97-AF65-F5344CB8AC3E}">
        <p14:creationId xmlns:p14="http://schemas.microsoft.com/office/powerpoint/2010/main" val="809518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11</a:t>
            </a:fld>
            <a:endParaRPr lang="en-GB" dirty="0"/>
          </a:p>
        </p:txBody>
      </p:sp>
    </p:spTree>
    <p:extLst>
      <p:ext uri="{BB962C8B-B14F-4D97-AF65-F5344CB8AC3E}">
        <p14:creationId xmlns:p14="http://schemas.microsoft.com/office/powerpoint/2010/main" val="35788748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137</a:t>
            </a:fld>
            <a:endParaRPr lang="en-GB" dirty="0"/>
          </a:p>
        </p:txBody>
      </p:sp>
    </p:spTree>
    <p:extLst>
      <p:ext uri="{BB962C8B-B14F-4D97-AF65-F5344CB8AC3E}">
        <p14:creationId xmlns:p14="http://schemas.microsoft.com/office/powerpoint/2010/main" val="268327124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138</a:t>
            </a:fld>
            <a:endParaRPr lang="en-GB" dirty="0"/>
          </a:p>
        </p:txBody>
      </p:sp>
    </p:spTree>
    <p:extLst>
      <p:ext uri="{BB962C8B-B14F-4D97-AF65-F5344CB8AC3E}">
        <p14:creationId xmlns:p14="http://schemas.microsoft.com/office/powerpoint/2010/main" val="5706210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139</a:t>
            </a:fld>
            <a:endParaRPr lang="en-GB" dirty="0"/>
          </a:p>
        </p:txBody>
      </p:sp>
    </p:spTree>
    <p:extLst>
      <p:ext uri="{BB962C8B-B14F-4D97-AF65-F5344CB8AC3E}">
        <p14:creationId xmlns:p14="http://schemas.microsoft.com/office/powerpoint/2010/main" val="39763144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140</a:t>
            </a:fld>
            <a:endParaRPr lang="en-GB" dirty="0"/>
          </a:p>
        </p:txBody>
      </p:sp>
    </p:spTree>
    <p:extLst>
      <p:ext uri="{BB962C8B-B14F-4D97-AF65-F5344CB8AC3E}">
        <p14:creationId xmlns:p14="http://schemas.microsoft.com/office/powerpoint/2010/main" val="349508314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141</a:t>
            </a:fld>
            <a:endParaRPr lang="en-GB" dirty="0"/>
          </a:p>
        </p:txBody>
      </p:sp>
    </p:spTree>
    <p:extLst>
      <p:ext uri="{BB962C8B-B14F-4D97-AF65-F5344CB8AC3E}">
        <p14:creationId xmlns:p14="http://schemas.microsoft.com/office/powerpoint/2010/main" val="3860535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143</a:t>
            </a:fld>
            <a:endParaRPr lang="en-GB" dirty="0"/>
          </a:p>
        </p:txBody>
      </p:sp>
    </p:spTree>
    <p:extLst>
      <p:ext uri="{BB962C8B-B14F-4D97-AF65-F5344CB8AC3E}">
        <p14:creationId xmlns:p14="http://schemas.microsoft.com/office/powerpoint/2010/main" val="313375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12</a:t>
            </a:fld>
            <a:endParaRPr lang="en-GB" dirty="0"/>
          </a:p>
        </p:txBody>
      </p:sp>
    </p:spTree>
    <p:extLst>
      <p:ext uri="{BB962C8B-B14F-4D97-AF65-F5344CB8AC3E}">
        <p14:creationId xmlns:p14="http://schemas.microsoft.com/office/powerpoint/2010/main" val="404752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13</a:t>
            </a:fld>
            <a:endParaRPr lang="en-GB" dirty="0"/>
          </a:p>
        </p:txBody>
      </p:sp>
    </p:spTree>
    <p:extLst>
      <p:ext uri="{BB962C8B-B14F-4D97-AF65-F5344CB8AC3E}">
        <p14:creationId xmlns:p14="http://schemas.microsoft.com/office/powerpoint/2010/main" val="255453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14</a:t>
            </a:fld>
            <a:endParaRPr lang="en-GB" dirty="0"/>
          </a:p>
        </p:txBody>
      </p:sp>
    </p:spTree>
    <p:extLst>
      <p:ext uri="{BB962C8B-B14F-4D97-AF65-F5344CB8AC3E}">
        <p14:creationId xmlns:p14="http://schemas.microsoft.com/office/powerpoint/2010/main" val="17671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15</a:t>
            </a:fld>
            <a:endParaRPr lang="en-GB" dirty="0"/>
          </a:p>
        </p:txBody>
      </p:sp>
    </p:spTree>
    <p:extLst>
      <p:ext uri="{BB962C8B-B14F-4D97-AF65-F5344CB8AC3E}">
        <p14:creationId xmlns:p14="http://schemas.microsoft.com/office/powerpoint/2010/main" val="247864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16</a:t>
            </a:fld>
            <a:endParaRPr lang="en-GB" dirty="0"/>
          </a:p>
        </p:txBody>
      </p:sp>
    </p:spTree>
    <p:extLst>
      <p:ext uri="{BB962C8B-B14F-4D97-AF65-F5344CB8AC3E}">
        <p14:creationId xmlns:p14="http://schemas.microsoft.com/office/powerpoint/2010/main" val="111185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17</a:t>
            </a:fld>
            <a:endParaRPr lang="en-GB" dirty="0"/>
          </a:p>
        </p:txBody>
      </p:sp>
    </p:spTree>
    <p:extLst>
      <p:ext uri="{BB962C8B-B14F-4D97-AF65-F5344CB8AC3E}">
        <p14:creationId xmlns:p14="http://schemas.microsoft.com/office/powerpoint/2010/main" val="688678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18</a:t>
            </a:fld>
            <a:endParaRPr lang="en-GB" dirty="0"/>
          </a:p>
        </p:txBody>
      </p:sp>
    </p:spTree>
    <p:extLst>
      <p:ext uri="{BB962C8B-B14F-4D97-AF65-F5344CB8AC3E}">
        <p14:creationId xmlns:p14="http://schemas.microsoft.com/office/powerpoint/2010/main" val="2233983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19</a:t>
            </a:fld>
            <a:endParaRPr lang="en-GB" dirty="0"/>
          </a:p>
        </p:txBody>
      </p:sp>
    </p:spTree>
    <p:extLst>
      <p:ext uri="{BB962C8B-B14F-4D97-AF65-F5344CB8AC3E}">
        <p14:creationId xmlns:p14="http://schemas.microsoft.com/office/powerpoint/2010/main" val="322990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2</a:t>
            </a:fld>
            <a:endParaRPr lang="en-GB" dirty="0"/>
          </a:p>
        </p:txBody>
      </p:sp>
    </p:spTree>
    <p:extLst>
      <p:ext uri="{BB962C8B-B14F-4D97-AF65-F5344CB8AC3E}">
        <p14:creationId xmlns:p14="http://schemas.microsoft.com/office/powerpoint/2010/main" val="76849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20</a:t>
            </a:fld>
            <a:endParaRPr lang="en-GB" dirty="0"/>
          </a:p>
        </p:txBody>
      </p:sp>
    </p:spTree>
    <p:extLst>
      <p:ext uri="{BB962C8B-B14F-4D97-AF65-F5344CB8AC3E}">
        <p14:creationId xmlns:p14="http://schemas.microsoft.com/office/powerpoint/2010/main" val="421362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21</a:t>
            </a:fld>
            <a:endParaRPr lang="en-GB" dirty="0"/>
          </a:p>
        </p:txBody>
      </p:sp>
    </p:spTree>
    <p:extLst>
      <p:ext uri="{BB962C8B-B14F-4D97-AF65-F5344CB8AC3E}">
        <p14:creationId xmlns:p14="http://schemas.microsoft.com/office/powerpoint/2010/main" val="137757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22</a:t>
            </a:fld>
            <a:endParaRPr lang="en-GB" dirty="0"/>
          </a:p>
        </p:txBody>
      </p:sp>
    </p:spTree>
    <p:extLst>
      <p:ext uri="{BB962C8B-B14F-4D97-AF65-F5344CB8AC3E}">
        <p14:creationId xmlns:p14="http://schemas.microsoft.com/office/powerpoint/2010/main" val="3763146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23</a:t>
            </a:fld>
            <a:endParaRPr lang="en-GB" dirty="0"/>
          </a:p>
        </p:txBody>
      </p:sp>
    </p:spTree>
    <p:extLst>
      <p:ext uri="{BB962C8B-B14F-4D97-AF65-F5344CB8AC3E}">
        <p14:creationId xmlns:p14="http://schemas.microsoft.com/office/powerpoint/2010/main" val="2986761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24</a:t>
            </a:fld>
            <a:endParaRPr lang="en-GB" dirty="0"/>
          </a:p>
        </p:txBody>
      </p:sp>
    </p:spTree>
    <p:extLst>
      <p:ext uri="{BB962C8B-B14F-4D97-AF65-F5344CB8AC3E}">
        <p14:creationId xmlns:p14="http://schemas.microsoft.com/office/powerpoint/2010/main" val="1124987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25</a:t>
            </a:fld>
            <a:endParaRPr lang="en-GB" dirty="0"/>
          </a:p>
        </p:txBody>
      </p:sp>
    </p:spTree>
    <p:extLst>
      <p:ext uri="{BB962C8B-B14F-4D97-AF65-F5344CB8AC3E}">
        <p14:creationId xmlns:p14="http://schemas.microsoft.com/office/powerpoint/2010/main" val="2081374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26</a:t>
            </a:fld>
            <a:endParaRPr lang="en-GB" dirty="0"/>
          </a:p>
        </p:txBody>
      </p:sp>
    </p:spTree>
    <p:extLst>
      <p:ext uri="{BB962C8B-B14F-4D97-AF65-F5344CB8AC3E}">
        <p14:creationId xmlns:p14="http://schemas.microsoft.com/office/powerpoint/2010/main" val="1479571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27</a:t>
            </a:fld>
            <a:endParaRPr lang="en-GB" dirty="0"/>
          </a:p>
        </p:txBody>
      </p:sp>
    </p:spTree>
    <p:extLst>
      <p:ext uri="{BB962C8B-B14F-4D97-AF65-F5344CB8AC3E}">
        <p14:creationId xmlns:p14="http://schemas.microsoft.com/office/powerpoint/2010/main" val="2489439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28</a:t>
            </a:fld>
            <a:endParaRPr lang="en-GB" dirty="0"/>
          </a:p>
        </p:txBody>
      </p:sp>
    </p:spTree>
    <p:extLst>
      <p:ext uri="{BB962C8B-B14F-4D97-AF65-F5344CB8AC3E}">
        <p14:creationId xmlns:p14="http://schemas.microsoft.com/office/powerpoint/2010/main" val="3069530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29</a:t>
            </a:fld>
            <a:endParaRPr lang="en-GB" dirty="0"/>
          </a:p>
        </p:txBody>
      </p:sp>
    </p:spTree>
    <p:extLst>
      <p:ext uri="{BB962C8B-B14F-4D97-AF65-F5344CB8AC3E}">
        <p14:creationId xmlns:p14="http://schemas.microsoft.com/office/powerpoint/2010/main" val="112382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3</a:t>
            </a:fld>
            <a:endParaRPr lang="en-GB" dirty="0"/>
          </a:p>
        </p:txBody>
      </p:sp>
    </p:spTree>
    <p:extLst>
      <p:ext uri="{BB962C8B-B14F-4D97-AF65-F5344CB8AC3E}">
        <p14:creationId xmlns:p14="http://schemas.microsoft.com/office/powerpoint/2010/main" val="1345462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30</a:t>
            </a:fld>
            <a:endParaRPr lang="en-GB" dirty="0"/>
          </a:p>
        </p:txBody>
      </p:sp>
    </p:spTree>
    <p:extLst>
      <p:ext uri="{BB962C8B-B14F-4D97-AF65-F5344CB8AC3E}">
        <p14:creationId xmlns:p14="http://schemas.microsoft.com/office/powerpoint/2010/main" val="125747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31</a:t>
            </a:fld>
            <a:endParaRPr lang="en-GB" dirty="0"/>
          </a:p>
        </p:txBody>
      </p:sp>
    </p:spTree>
    <p:extLst>
      <p:ext uri="{BB962C8B-B14F-4D97-AF65-F5344CB8AC3E}">
        <p14:creationId xmlns:p14="http://schemas.microsoft.com/office/powerpoint/2010/main" val="3115516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32</a:t>
            </a:fld>
            <a:endParaRPr lang="en-GB" dirty="0"/>
          </a:p>
        </p:txBody>
      </p:sp>
    </p:spTree>
    <p:extLst>
      <p:ext uri="{BB962C8B-B14F-4D97-AF65-F5344CB8AC3E}">
        <p14:creationId xmlns:p14="http://schemas.microsoft.com/office/powerpoint/2010/main" val="993466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33</a:t>
            </a:fld>
            <a:endParaRPr lang="en-GB" dirty="0"/>
          </a:p>
        </p:txBody>
      </p:sp>
    </p:spTree>
    <p:extLst>
      <p:ext uri="{BB962C8B-B14F-4D97-AF65-F5344CB8AC3E}">
        <p14:creationId xmlns:p14="http://schemas.microsoft.com/office/powerpoint/2010/main" val="1229870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34</a:t>
            </a:fld>
            <a:endParaRPr lang="en-GB" dirty="0"/>
          </a:p>
        </p:txBody>
      </p:sp>
    </p:spTree>
    <p:extLst>
      <p:ext uri="{BB962C8B-B14F-4D97-AF65-F5344CB8AC3E}">
        <p14:creationId xmlns:p14="http://schemas.microsoft.com/office/powerpoint/2010/main" val="533113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35</a:t>
            </a:fld>
            <a:endParaRPr lang="en-GB" dirty="0"/>
          </a:p>
        </p:txBody>
      </p:sp>
    </p:spTree>
    <p:extLst>
      <p:ext uri="{BB962C8B-B14F-4D97-AF65-F5344CB8AC3E}">
        <p14:creationId xmlns:p14="http://schemas.microsoft.com/office/powerpoint/2010/main" val="4068462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36</a:t>
            </a:fld>
            <a:endParaRPr lang="en-GB" dirty="0"/>
          </a:p>
        </p:txBody>
      </p:sp>
    </p:spTree>
    <p:extLst>
      <p:ext uri="{BB962C8B-B14F-4D97-AF65-F5344CB8AC3E}">
        <p14:creationId xmlns:p14="http://schemas.microsoft.com/office/powerpoint/2010/main" val="2495020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37</a:t>
            </a:fld>
            <a:endParaRPr lang="en-GB" dirty="0"/>
          </a:p>
        </p:txBody>
      </p:sp>
    </p:spTree>
    <p:extLst>
      <p:ext uri="{BB962C8B-B14F-4D97-AF65-F5344CB8AC3E}">
        <p14:creationId xmlns:p14="http://schemas.microsoft.com/office/powerpoint/2010/main" val="397975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38</a:t>
            </a:fld>
            <a:endParaRPr lang="en-GB" dirty="0"/>
          </a:p>
        </p:txBody>
      </p:sp>
    </p:spTree>
    <p:extLst>
      <p:ext uri="{BB962C8B-B14F-4D97-AF65-F5344CB8AC3E}">
        <p14:creationId xmlns:p14="http://schemas.microsoft.com/office/powerpoint/2010/main" val="2678020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39</a:t>
            </a:fld>
            <a:endParaRPr lang="en-GB" dirty="0"/>
          </a:p>
        </p:txBody>
      </p:sp>
    </p:spTree>
    <p:extLst>
      <p:ext uri="{BB962C8B-B14F-4D97-AF65-F5344CB8AC3E}">
        <p14:creationId xmlns:p14="http://schemas.microsoft.com/office/powerpoint/2010/main" val="391142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4</a:t>
            </a:fld>
            <a:endParaRPr lang="en-GB" dirty="0"/>
          </a:p>
        </p:txBody>
      </p:sp>
    </p:spTree>
    <p:extLst>
      <p:ext uri="{BB962C8B-B14F-4D97-AF65-F5344CB8AC3E}">
        <p14:creationId xmlns:p14="http://schemas.microsoft.com/office/powerpoint/2010/main" val="1439141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40</a:t>
            </a:fld>
            <a:endParaRPr lang="en-GB" dirty="0"/>
          </a:p>
        </p:txBody>
      </p:sp>
    </p:spTree>
    <p:extLst>
      <p:ext uri="{BB962C8B-B14F-4D97-AF65-F5344CB8AC3E}">
        <p14:creationId xmlns:p14="http://schemas.microsoft.com/office/powerpoint/2010/main" val="3474574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41</a:t>
            </a:fld>
            <a:endParaRPr lang="en-GB" dirty="0"/>
          </a:p>
        </p:txBody>
      </p:sp>
    </p:spTree>
    <p:extLst>
      <p:ext uri="{BB962C8B-B14F-4D97-AF65-F5344CB8AC3E}">
        <p14:creationId xmlns:p14="http://schemas.microsoft.com/office/powerpoint/2010/main" val="2611068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44</a:t>
            </a:fld>
            <a:endParaRPr lang="en-GB" dirty="0"/>
          </a:p>
        </p:txBody>
      </p:sp>
    </p:spTree>
    <p:extLst>
      <p:ext uri="{BB962C8B-B14F-4D97-AF65-F5344CB8AC3E}">
        <p14:creationId xmlns:p14="http://schemas.microsoft.com/office/powerpoint/2010/main" val="31813017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45</a:t>
            </a:fld>
            <a:endParaRPr lang="en-GB" dirty="0"/>
          </a:p>
        </p:txBody>
      </p:sp>
    </p:spTree>
    <p:extLst>
      <p:ext uri="{BB962C8B-B14F-4D97-AF65-F5344CB8AC3E}">
        <p14:creationId xmlns:p14="http://schemas.microsoft.com/office/powerpoint/2010/main" val="4112578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EBF720-DE48-4B24-AA24-66B55E2F2580}" type="slidenum">
              <a:rPr lang="en-GB" smtClean="0"/>
              <a:pPr/>
              <a:t>46</a:t>
            </a:fld>
            <a:endParaRPr lang="en-GB" dirty="0"/>
          </a:p>
        </p:txBody>
      </p:sp>
    </p:spTree>
    <p:extLst>
      <p:ext uri="{BB962C8B-B14F-4D97-AF65-F5344CB8AC3E}">
        <p14:creationId xmlns:p14="http://schemas.microsoft.com/office/powerpoint/2010/main" val="2942470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50</a:t>
            </a:fld>
            <a:endParaRPr lang="en-GB" dirty="0"/>
          </a:p>
        </p:txBody>
      </p:sp>
    </p:spTree>
    <p:extLst>
      <p:ext uri="{BB962C8B-B14F-4D97-AF65-F5344CB8AC3E}">
        <p14:creationId xmlns:p14="http://schemas.microsoft.com/office/powerpoint/2010/main" val="3378373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51</a:t>
            </a:fld>
            <a:endParaRPr lang="en-GB" dirty="0"/>
          </a:p>
        </p:txBody>
      </p:sp>
    </p:spTree>
    <p:extLst>
      <p:ext uri="{BB962C8B-B14F-4D97-AF65-F5344CB8AC3E}">
        <p14:creationId xmlns:p14="http://schemas.microsoft.com/office/powerpoint/2010/main" val="1974672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52</a:t>
            </a:fld>
            <a:endParaRPr lang="en-GB" dirty="0"/>
          </a:p>
        </p:txBody>
      </p:sp>
    </p:spTree>
    <p:extLst>
      <p:ext uri="{BB962C8B-B14F-4D97-AF65-F5344CB8AC3E}">
        <p14:creationId xmlns:p14="http://schemas.microsoft.com/office/powerpoint/2010/main" val="1986779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56</a:t>
            </a:fld>
            <a:endParaRPr lang="en-GB" dirty="0"/>
          </a:p>
        </p:txBody>
      </p:sp>
    </p:spTree>
    <p:extLst>
      <p:ext uri="{BB962C8B-B14F-4D97-AF65-F5344CB8AC3E}">
        <p14:creationId xmlns:p14="http://schemas.microsoft.com/office/powerpoint/2010/main" val="3293547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57</a:t>
            </a:fld>
            <a:endParaRPr lang="en-GB" dirty="0"/>
          </a:p>
        </p:txBody>
      </p:sp>
    </p:spTree>
    <p:extLst>
      <p:ext uri="{BB962C8B-B14F-4D97-AF65-F5344CB8AC3E}">
        <p14:creationId xmlns:p14="http://schemas.microsoft.com/office/powerpoint/2010/main" val="273437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5</a:t>
            </a:fld>
            <a:endParaRPr lang="en-GB" dirty="0"/>
          </a:p>
        </p:txBody>
      </p:sp>
    </p:spTree>
    <p:extLst>
      <p:ext uri="{BB962C8B-B14F-4D97-AF65-F5344CB8AC3E}">
        <p14:creationId xmlns:p14="http://schemas.microsoft.com/office/powerpoint/2010/main" val="345754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58</a:t>
            </a:fld>
            <a:endParaRPr lang="en-GB" dirty="0"/>
          </a:p>
        </p:txBody>
      </p:sp>
    </p:spTree>
    <p:extLst>
      <p:ext uri="{BB962C8B-B14F-4D97-AF65-F5344CB8AC3E}">
        <p14:creationId xmlns:p14="http://schemas.microsoft.com/office/powerpoint/2010/main" val="2127985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900</a:t>
            </a:r>
          </a:p>
        </p:txBody>
      </p:sp>
      <p:sp>
        <p:nvSpPr>
          <p:cNvPr id="4" name="Slide Number Placeholder 3"/>
          <p:cNvSpPr>
            <a:spLocks noGrp="1"/>
          </p:cNvSpPr>
          <p:nvPr>
            <p:ph type="sldNum" sz="quarter" idx="10"/>
          </p:nvPr>
        </p:nvSpPr>
        <p:spPr/>
        <p:txBody>
          <a:bodyPr/>
          <a:lstStyle/>
          <a:p>
            <a:fld id="{74EBF720-DE48-4B24-AA24-66B55E2F2580}" type="slidenum">
              <a:rPr lang="en-GB" smtClean="0"/>
              <a:t>59</a:t>
            </a:fld>
            <a:endParaRPr lang="en-GB" dirty="0"/>
          </a:p>
        </p:txBody>
      </p:sp>
    </p:spTree>
    <p:extLst>
      <p:ext uri="{BB962C8B-B14F-4D97-AF65-F5344CB8AC3E}">
        <p14:creationId xmlns:p14="http://schemas.microsoft.com/office/powerpoint/2010/main" val="25781188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60</a:t>
            </a:fld>
            <a:endParaRPr lang="en-GB" dirty="0"/>
          </a:p>
        </p:txBody>
      </p:sp>
    </p:spTree>
    <p:extLst>
      <p:ext uri="{BB962C8B-B14F-4D97-AF65-F5344CB8AC3E}">
        <p14:creationId xmlns:p14="http://schemas.microsoft.com/office/powerpoint/2010/main" val="387229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61</a:t>
            </a:fld>
            <a:endParaRPr lang="en-GB" dirty="0"/>
          </a:p>
        </p:txBody>
      </p:sp>
    </p:spTree>
    <p:extLst>
      <p:ext uri="{BB962C8B-B14F-4D97-AF65-F5344CB8AC3E}">
        <p14:creationId xmlns:p14="http://schemas.microsoft.com/office/powerpoint/2010/main" val="41527651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64</a:t>
            </a:fld>
            <a:endParaRPr lang="en-GB" dirty="0"/>
          </a:p>
        </p:txBody>
      </p:sp>
    </p:spTree>
    <p:extLst>
      <p:ext uri="{BB962C8B-B14F-4D97-AF65-F5344CB8AC3E}">
        <p14:creationId xmlns:p14="http://schemas.microsoft.com/office/powerpoint/2010/main" val="13498862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66</a:t>
            </a:fld>
            <a:endParaRPr lang="en-GB" dirty="0"/>
          </a:p>
        </p:txBody>
      </p:sp>
    </p:spTree>
    <p:extLst>
      <p:ext uri="{BB962C8B-B14F-4D97-AF65-F5344CB8AC3E}">
        <p14:creationId xmlns:p14="http://schemas.microsoft.com/office/powerpoint/2010/main" val="513675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67</a:t>
            </a:fld>
            <a:endParaRPr lang="en-GB" dirty="0"/>
          </a:p>
        </p:txBody>
      </p:sp>
    </p:spTree>
    <p:extLst>
      <p:ext uri="{BB962C8B-B14F-4D97-AF65-F5344CB8AC3E}">
        <p14:creationId xmlns:p14="http://schemas.microsoft.com/office/powerpoint/2010/main" val="30397509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68</a:t>
            </a:fld>
            <a:endParaRPr lang="en-GB" dirty="0"/>
          </a:p>
        </p:txBody>
      </p:sp>
    </p:spTree>
    <p:extLst>
      <p:ext uri="{BB962C8B-B14F-4D97-AF65-F5344CB8AC3E}">
        <p14:creationId xmlns:p14="http://schemas.microsoft.com/office/powerpoint/2010/main" val="24940549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69</a:t>
            </a:fld>
            <a:endParaRPr lang="en-GB" dirty="0"/>
          </a:p>
        </p:txBody>
      </p:sp>
    </p:spTree>
    <p:extLst>
      <p:ext uri="{BB962C8B-B14F-4D97-AF65-F5344CB8AC3E}">
        <p14:creationId xmlns:p14="http://schemas.microsoft.com/office/powerpoint/2010/main" val="21000662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70</a:t>
            </a:fld>
            <a:endParaRPr lang="en-GB" dirty="0"/>
          </a:p>
        </p:txBody>
      </p:sp>
    </p:spTree>
    <p:extLst>
      <p:ext uri="{BB962C8B-B14F-4D97-AF65-F5344CB8AC3E}">
        <p14:creationId xmlns:p14="http://schemas.microsoft.com/office/powerpoint/2010/main" val="195647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6</a:t>
            </a:fld>
            <a:endParaRPr lang="en-GB" dirty="0"/>
          </a:p>
        </p:txBody>
      </p:sp>
    </p:spTree>
    <p:extLst>
      <p:ext uri="{BB962C8B-B14F-4D97-AF65-F5344CB8AC3E}">
        <p14:creationId xmlns:p14="http://schemas.microsoft.com/office/powerpoint/2010/main" val="16124021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71</a:t>
            </a:fld>
            <a:endParaRPr lang="en-GB" dirty="0"/>
          </a:p>
        </p:txBody>
      </p:sp>
    </p:spTree>
    <p:extLst>
      <p:ext uri="{BB962C8B-B14F-4D97-AF65-F5344CB8AC3E}">
        <p14:creationId xmlns:p14="http://schemas.microsoft.com/office/powerpoint/2010/main" val="29846297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72</a:t>
            </a:fld>
            <a:endParaRPr lang="en-GB" dirty="0"/>
          </a:p>
        </p:txBody>
      </p:sp>
    </p:spTree>
    <p:extLst>
      <p:ext uri="{BB962C8B-B14F-4D97-AF65-F5344CB8AC3E}">
        <p14:creationId xmlns:p14="http://schemas.microsoft.com/office/powerpoint/2010/main" val="29299051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74</a:t>
            </a:fld>
            <a:endParaRPr lang="en-GB" dirty="0"/>
          </a:p>
        </p:txBody>
      </p:sp>
    </p:spTree>
    <p:extLst>
      <p:ext uri="{BB962C8B-B14F-4D97-AF65-F5344CB8AC3E}">
        <p14:creationId xmlns:p14="http://schemas.microsoft.com/office/powerpoint/2010/main" val="38308837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75</a:t>
            </a:fld>
            <a:endParaRPr lang="en-GB" dirty="0"/>
          </a:p>
        </p:txBody>
      </p:sp>
    </p:spTree>
    <p:extLst>
      <p:ext uri="{BB962C8B-B14F-4D97-AF65-F5344CB8AC3E}">
        <p14:creationId xmlns:p14="http://schemas.microsoft.com/office/powerpoint/2010/main" val="17623093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76</a:t>
            </a:fld>
            <a:endParaRPr lang="en-GB" dirty="0"/>
          </a:p>
        </p:txBody>
      </p:sp>
    </p:spTree>
    <p:extLst>
      <p:ext uri="{BB962C8B-B14F-4D97-AF65-F5344CB8AC3E}">
        <p14:creationId xmlns:p14="http://schemas.microsoft.com/office/powerpoint/2010/main" val="34305875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77</a:t>
            </a:fld>
            <a:endParaRPr lang="en-GB" dirty="0"/>
          </a:p>
        </p:txBody>
      </p:sp>
    </p:spTree>
    <p:extLst>
      <p:ext uri="{BB962C8B-B14F-4D97-AF65-F5344CB8AC3E}">
        <p14:creationId xmlns:p14="http://schemas.microsoft.com/office/powerpoint/2010/main" val="24673822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79</a:t>
            </a:fld>
            <a:endParaRPr lang="en-GB" dirty="0"/>
          </a:p>
        </p:txBody>
      </p:sp>
    </p:spTree>
    <p:extLst>
      <p:ext uri="{BB962C8B-B14F-4D97-AF65-F5344CB8AC3E}">
        <p14:creationId xmlns:p14="http://schemas.microsoft.com/office/powerpoint/2010/main" val="22262266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82</a:t>
            </a:fld>
            <a:endParaRPr lang="en-GB" dirty="0"/>
          </a:p>
        </p:txBody>
      </p:sp>
    </p:spTree>
    <p:extLst>
      <p:ext uri="{BB962C8B-B14F-4D97-AF65-F5344CB8AC3E}">
        <p14:creationId xmlns:p14="http://schemas.microsoft.com/office/powerpoint/2010/main" val="31918175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EBF720-DE48-4B24-AA24-66B55E2F2580}" type="slidenum">
              <a:rPr lang="en-GB" smtClean="0"/>
              <a:pPr/>
              <a:t>84</a:t>
            </a:fld>
            <a:endParaRPr lang="en-GB" dirty="0"/>
          </a:p>
        </p:txBody>
      </p:sp>
    </p:spTree>
    <p:extLst>
      <p:ext uri="{BB962C8B-B14F-4D97-AF65-F5344CB8AC3E}">
        <p14:creationId xmlns:p14="http://schemas.microsoft.com/office/powerpoint/2010/main" val="7553944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85</a:t>
            </a:fld>
            <a:endParaRPr lang="en-GB" dirty="0"/>
          </a:p>
        </p:txBody>
      </p:sp>
    </p:spTree>
    <p:extLst>
      <p:ext uri="{BB962C8B-B14F-4D97-AF65-F5344CB8AC3E}">
        <p14:creationId xmlns:p14="http://schemas.microsoft.com/office/powerpoint/2010/main" val="31508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7</a:t>
            </a:fld>
            <a:endParaRPr lang="en-GB" dirty="0"/>
          </a:p>
        </p:txBody>
      </p:sp>
    </p:spTree>
    <p:extLst>
      <p:ext uri="{BB962C8B-B14F-4D97-AF65-F5344CB8AC3E}">
        <p14:creationId xmlns:p14="http://schemas.microsoft.com/office/powerpoint/2010/main" val="31704342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88</a:t>
            </a:fld>
            <a:endParaRPr lang="en-GB" dirty="0"/>
          </a:p>
        </p:txBody>
      </p:sp>
    </p:spTree>
    <p:extLst>
      <p:ext uri="{BB962C8B-B14F-4D97-AF65-F5344CB8AC3E}">
        <p14:creationId xmlns:p14="http://schemas.microsoft.com/office/powerpoint/2010/main" val="7642475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89</a:t>
            </a:fld>
            <a:endParaRPr lang="en-GB" dirty="0"/>
          </a:p>
        </p:txBody>
      </p:sp>
    </p:spTree>
    <p:extLst>
      <p:ext uri="{BB962C8B-B14F-4D97-AF65-F5344CB8AC3E}">
        <p14:creationId xmlns:p14="http://schemas.microsoft.com/office/powerpoint/2010/main" val="11340130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92</a:t>
            </a:fld>
            <a:endParaRPr lang="en-GB" dirty="0"/>
          </a:p>
        </p:txBody>
      </p:sp>
    </p:spTree>
    <p:extLst>
      <p:ext uri="{BB962C8B-B14F-4D97-AF65-F5344CB8AC3E}">
        <p14:creationId xmlns:p14="http://schemas.microsoft.com/office/powerpoint/2010/main" val="35605301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93</a:t>
            </a:fld>
            <a:endParaRPr lang="en-GB" dirty="0"/>
          </a:p>
        </p:txBody>
      </p:sp>
    </p:spTree>
    <p:extLst>
      <p:ext uri="{BB962C8B-B14F-4D97-AF65-F5344CB8AC3E}">
        <p14:creationId xmlns:p14="http://schemas.microsoft.com/office/powerpoint/2010/main" val="2108246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94</a:t>
            </a:fld>
            <a:endParaRPr lang="en-GB" dirty="0"/>
          </a:p>
        </p:txBody>
      </p:sp>
    </p:spTree>
    <p:extLst>
      <p:ext uri="{BB962C8B-B14F-4D97-AF65-F5344CB8AC3E}">
        <p14:creationId xmlns:p14="http://schemas.microsoft.com/office/powerpoint/2010/main" val="28459773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97</a:t>
            </a:fld>
            <a:endParaRPr lang="en-GB" dirty="0"/>
          </a:p>
        </p:txBody>
      </p:sp>
    </p:spTree>
    <p:extLst>
      <p:ext uri="{BB962C8B-B14F-4D97-AF65-F5344CB8AC3E}">
        <p14:creationId xmlns:p14="http://schemas.microsoft.com/office/powerpoint/2010/main" val="14334694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99</a:t>
            </a:fld>
            <a:endParaRPr lang="en-GB" dirty="0"/>
          </a:p>
        </p:txBody>
      </p:sp>
    </p:spTree>
    <p:extLst>
      <p:ext uri="{BB962C8B-B14F-4D97-AF65-F5344CB8AC3E}">
        <p14:creationId xmlns:p14="http://schemas.microsoft.com/office/powerpoint/2010/main" val="5472786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100</a:t>
            </a:fld>
            <a:endParaRPr lang="en-GB" dirty="0"/>
          </a:p>
        </p:txBody>
      </p:sp>
    </p:spTree>
    <p:extLst>
      <p:ext uri="{BB962C8B-B14F-4D97-AF65-F5344CB8AC3E}">
        <p14:creationId xmlns:p14="http://schemas.microsoft.com/office/powerpoint/2010/main" val="26694840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101</a:t>
            </a:fld>
            <a:endParaRPr lang="en-GB" dirty="0"/>
          </a:p>
        </p:txBody>
      </p:sp>
    </p:spTree>
    <p:extLst>
      <p:ext uri="{BB962C8B-B14F-4D97-AF65-F5344CB8AC3E}">
        <p14:creationId xmlns:p14="http://schemas.microsoft.com/office/powerpoint/2010/main" val="35759025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102</a:t>
            </a:fld>
            <a:endParaRPr lang="en-GB" dirty="0"/>
          </a:p>
        </p:txBody>
      </p:sp>
    </p:spTree>
    <p:extLst>
      <p:ext uri="{BB962C8B-B14F-4D97-AF65-F5344CB8AC3E}">
        <p14:creationId xmlns:p14="http://schemas.microsoft.com/office/powerpoint/2010/main" val="194375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8</a:t>
            </a:fld>
            <a:endParaRPr lang="en-GB" dirty="0"/>
          </a:p>
        </p:txBody>
      </p:sp>
    </p:spTree>
    <p:extLst>
      <p:ext uri="{BB962C8B-B14F-4D97-AF65-F5344CB8AC3E}">
        <p14:creationId xmlns:p14="http://schemas.microsoft.com/office/powerpoint/2010/main" val="21717856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103</a:t>
            </a:fld>
            <a:endParaRPr lang="en-GB" dirty="0"/>
          </a:p>
        </p:txBody>
      </p:sp>
    </p:spTree>
    <p:extLst>
      <p:ext uri="{BB962C8B-B14F-4D97-AF65-F5344CB8AC3E}">
        <p14:creationId xmlns:p14="http://schemas.microsoft.com/office/powerpoint/2010/main" val="23699206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104</a:t>
            </a:fld>
            <a:endParaRPr lang="en-GB" dirty="0"/>
          </a:p>
        </p:txBody>
      </p:sp>
    </p:spTree>
    <p:extLst>
      <p:ext uri="{BB962C8B-B14F-4D97-AF65-F5344CB8AC3E}">
        <p14:creationId xmlns:p14="http://schemas.microsoft.com/office/powerpoint/2010/main" val="32445377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105</a:t>
            </a:fld>
            <a:endParaRPr lang="en-GB" dirty="0"/>
          </a:p>
        </p:txBody>
      </p:sp>
    </p:spTree>
    <p:extLst>
      <p:ext uri="{BB962C8B-B14F-4D97-AF65-F5344CB8AC3E}">
        <p14:creationId xmlns:p14="http://schemas.microsoft.com/office/powerpoint/2010/main" val="26933977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106</a:t>
            </a:fld>
            <a:endParaRPr lang="en-GB" dirty="0"/>
          </a:p>
        </p:txBody>
      </p:sp>
    </p:spTree>
    <p:extLst>
      <p:ext uri="{BB962C8B-B14F-4D97-AF65-F5344CB8AC3E}">
        <p14:creationId xmlns:p14="http://schemas.microsoft.com/office/powerpoint/2010/main" val="32205170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108</a:t>
            </a:fld>
            <a:endParaRPr lang="en-GB" dirty="0"/>
          </a:p>
        </p:txBody>
      </p:sp>
    </p:spTree>
    <p:extLst>
      <p:ext uri="{BB962C8B-B14F-4D97-AF65-F5344CB8AC3E}">
        <p14:creationId xmlns:p14="http://schemas.microsoft.com/office/powerpoint/2010/main" val="22620430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109</a:t>
            </a:fld>
            <a:endParaRPr lang="en-GB" dirty="0"/>
          </a:p>
        </p:txBody>
      </p:sp>
    </p:spTree>
    <p:extLst>
      <p:ext uri="{BB962C8B-B14F-4D97-AF65-F5344CB8AC3E}">
        <p14:creationId xmlns:p14="http://schemas.microsoft.com/office/powerpoint/2010/main" val="11141357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113</a:t>
            </a:fld>
            <a:endParaRPr lang="en-GB" dirty="0"/>
          </a:p>
        </p:txBody>
      </p:sp>
    </p:spTree>
    <p:extLst>
      <p:ext uri="{BB962C8B-B14F-4D97-AF65-F5344CB8AC3E}">
        <p14:creationId xmlns:p14="http://schemas.microsoft.com/office/powerpoint/2010/main" val="32429942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114</a:t>
            </a:fld>
            <a:endParaRPr lang="en-GB" dirty="0"/>
          </a:p>
        </p:txBody>
      </p:sp>
    </p:spTree>
    <p:extLst>
      <p:ext uri="{BB962C8B-B14F-4D97-AF65-F5344CB8AC3E}">
        <p14:creationId xmlns:p14="http://schemas.microsoft.com/office/powerpoint/2010/main" val="6217798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115</a:t>
            </a:fld>
            <a:endParaRPr lang="en-GB" dirty="0"/>
          </a:p>
        </p:txBody>
      </p:sp>
    </p:spTree>
    <p:extLst>
      <p:ext uri="{BB962C8B-B14F-4D97-AF65-F5344CB8AC3E}">
        <p14:creationId xmlns:p14="http://schemas.microsoft.com/office/powerpoint/2010/main" val="16021411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116</a:t>
            </a:fld>
            <a:endParaRPr lang="en-GB" dirty="0"/>
          </a:p>
        </p:txBody>
      </p:sp>
    </p:spTree>
    <p:extLst>
      <p:ext uri="{BB962C8B-B14F-4D97-AF65-F5344CB8AC3E}">
        <p14:creationId xmlns:p14="http://schemas.microsoft.com/office/powerpoint/2010/main" val="584522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pPr/>
              <a:t>9</a:t>
            </a:fld>
            <a:endParaRPr lang="en-GB" dirty="0"/>
          </a:p>
        </p:txBody>
      </p:sp>
    </p:spTree>
    <p:extLst>
      <p:ext uri="{BB962C8B-B14F-4D97-AF65-F5344CB8AC3E}">
        <p14:creationId xmlns:p14="http://schemas.microsoft.com/office/powerpoint/2010/main" val="33789379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117</a:t>
            </a:fld>
            <a:endParaRPr lang="en-GB" dirty="0"/>
          </a:p>
        </p:txBody>
      </p:sp>
    </p:spTree>
    <p:extLst>
      <p:ext uri="{BB962C8B-B14F-4D97-AF65-F5344CB8AC3E}">
        <p14:creationId xmlns:p14="http://schemas.microsoft.com/office/powerpoint/2010/main" val="18160439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118</a:t>
            </a:fld>
            <a:endParaRPr lang="en-GB" dirty="0"/>
          </a:p>
        </p:txBody>
      </p:sp>
    </p:spTree>
    <p:extLst>
      <p:ext uri="{BB962C8B-B14F-4D97-AF65-F5344CB8AC3E}">
        <p14:creationId xmlns:p14="http://schemas.microsoft.com/office/powerpoint/2010/main" val="24888027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119</a:t>
            </a:fld>
            <a:endParaRPr lang="en-GB" dirty="0"/>
          </a:p>
        </p:txBody>
      </p:sp>
    </p:spTree>
    <p:extLst>
      <p:ext uri="{BB962C8B-B14F-4D97-AF65-F5344CB8AC3E}">
        <p14:creationId xmlns:p14="http://schemas.microsoft.com/office/powerpoint/2010/main" val="28720247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120</a:t>
            </a:fld>
            <a:endParaRPr lang="en-GB" dirty="0"/>
          </a:p>
        </p:txBody>
      </p:sp>
    </p:spTree>
    <p:extLst>
      <p:ext uri="{BB962C8B-B14F-4D97-AF65-F5344CB8AC3E}">
        <p14:creationId xmlns:p14="http://schemas.microsoft.com/office/powerpoint/2010/main" val="42375063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121</a:t>
            </a:fld>
            <a:endParaRPr lang="en-GB" dirty="0"/>
          </a:p>
        </p:txBody>
      </p:sp>
    </p:spTree>
    <p:extLst>
      <p:ext uri="{BB962C8B-B14F-4D97-AF65-F5344CB8AC3E}">
        <p14:creationId xmlns:p14="http://schemas.microsoft.com/office/powerpoint/2010/main" val="11159170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122</a:t>
            </a:fld>
            <a:endParaRPr lang="en-GB" dirty="0"/>
          </a:p>
        </p:txBody>
      </p:sp>
    </p:spTree>
    <p:extLst>
      <p:ext uri="{BB962C8B-B14F-4D97-AF65-F5344CB8AC3E}">
        <p14:creationId xmlns:p14="http://schemas.microsoft.com/office/powerpoint/2010/main" val="36285076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123</a:t>
            </a:fld>
            <a:endParaRPr lang="en-GB" dirty="0"/>
          </a:p>
        </p:txBody>
      </p:sp>
    </p:spTree>
    <p:extLst>
      <p:ext uri="{BB962C8B-B14F-4D97-AF65-F5344CB8AC3E}">
        <p14:creationId xmlns:p14="http://schemas.microsoft.com/office/powerpoint/2010/main" val="5634799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124</a:t>
            </a:fld>
            <a:endParaRPr lang="en-GB" dirty="0"/>
          </a:p>
        </p:txBody>
      </p:sp>
    </p:spTree>
    <p:extLst>
      <p:ext uri="{BB962C8B-B14F-4D97-AF65-F5344CB8AC3E}">
        <p14:creationId xmlns:p14="http://schemas.microsoft.com/office/powerpoint/2010/main" val="26256775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125</a:t>
            </a:fld>
            <a:endParaRPr lang="en-GB" dirty="0"/>
          </a:p>
        </p:txBody>
      </p:sp>
    </p:spTree>
    <p:extLst>
      <p:ext uri="{BB962C8B-B14F-4D97-AF65-F5344CB8AC3E}">
        <p14:creationId xmlns:p14="http://schemas.microsoft.com/office/powerpoint/2010/main" val="35581522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EBF720-DE48-4B24-AA24-66B55E2F2580}" type="slidenum">
              <a:rPr lang="en-GB" smtClean="0"/>
              <a:t>126</a:t>
            </a:fld>
            <a:endParaRPr lang="en-GB" dirty="0"/>
          </a:p>
        </p:txBody>
      </p:sp>
    </p:spTree>
    <p:extLst>
      <p:ext uri="{BB962C8B-B14F-4D97-AF65-F5344CB8AC3E}">
        <p14:creationId xmlns:p14="http://schemas.microsoft.com/office/powerpoint/2010/main" val="426940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07/12/2023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1463867" y="6356350"/>
            <a:ext cx="541865" cy="365125"/>
          </a:xfrm>
          <a:prstGeom prst="rect">
            <a:avLst/>
          </a:prstGeom>
          <a:solidFill>
            <a:schemeClr val="bg1"/>
          </a:solidFill>
        </p:spPr>
        <p:txBody>
          <a:bodyPr vert="horz" lIns="91440" tIns="45720" rIns="91440" bIns="45720" rtlCol="0" anchor="ctr"/>
          <a:lstStyle>
            <a:lvl1pPr>
              <a:defRPr lang="en-GB" sz="1400" smtClean="0">
                <a:solidFill>
                  <a:srgbClr val="004376"/>
                </a:solidFill>
                <a:latin typeface="DINPro-Medium" panose="020B0604020101020102" pitchFamily="34" charset="0"/>
                <a:cs typeface="DINPro-Medium" panose="020B0604020101020102" pitchFamily="34" charset="0"/>
              </a:defRPr>
            </a:lvl1pPr>
          </a:lstStyle>
          <a:p>
            <a:pPr algn="r"/>
            <a:fld id="{1791705F-2838-4ADA-8B99-7BA7DB5F2023}" type="slidenum">
              <a:rPr lang="en-GB" smtClean="0"/>
              <a:pPr algn="r"/>
              <a:t>‹#›</a:t>
            </a:fld>
            <a:endParaRPr lang="en-GB" dirty="0"/>
          </a:p>
        </p:txBody>
      </p:sp>
    </p:spTree>
    <p:extLst>
      <p:ext uri="{BB962C8B-B14F-4D97-AF65-F5344CB8AC3E}">
        <p14:creationId xmlns:p14="http://schemas.microsoft.com/office/powerpoint/2010/main" val="251517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07/12/2023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248230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675EDB-482D-421C-B984-684890EF835A}" type="datetimeFigureOut">
              <a:rPr lang="en-GB" smtClean="0"/>
              <a:t>07/12/2023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233548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9900000" cy="900000"/>
          </a:xfrm>
        </p:spPr>
        <p:txBody>
          <a:bodyPr>
            <a:normAutofit/>
          </a:bodyPr>
          <a:lstStyle>
            <a:lvl1pPr>
              <a:defRPr sz="4400">
                <a:solidFill>
                  <a:srgbClr val="008E91"/>
                </a:solidFill>
                <a:latin typeface="Calibri" panose="020F0502020204030204" pitchFamily="34" charset="0"/>
                <a:cs typeface="DINPro" panose="020B0504020101020102"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180000" y="1235689"/>
            <a:ext cx="10515600" cy="4351338"/>
          </a:xfrm>
        </p:spPr>
        <p:txBody>
          <a:bodyPr/>
          <a:lstStyle>
            <a:lvl1pPr>
              <a:defRPr>
                <a:solidFill>
                  <a:srgbClr val="004376"/>
                </a:solidFill>
                <a:latin typeface="Calibri" panose="020F0502020204030204" pitchFamily="34" charset="0"/>
                <a:cs typeface="DINPro" panose="020B0504020101020102" pitchFamily="34" charset="0"/>
              </a:defRPr>
            </a:lvl1pPr>
            <a:lvl2pPr>
              <a:defRPr>
                <a:solidFill>
                  <a:srgbClr val="004376"/>
                </a:solidFill>
                <a:latin typeface="Calibri" panose="020F0502020204030204" pitchFamily="34" charset="0"/>
                <a:cs typeface="DINPro" panose="020B0504020101020102" pitchFamily="34" charset="0"/>
              </a:defRPr>
            </a:lvl2pPr>
            <a:lvl3pPr>
              <a:defRPr>
                <a:solidFill>
                  <a:srgbClr val="004376"/>
                </a:solidFill>
                <a:latin typeface="Calibri" panose="020F0502020204030204" pitchFamily="34" charset="0"/>
                <a:cs typeface="DINPro" panose="020B0504020101020102" pitchFamily="34" charset="0"/>
              </a:defRPr>
            </a:lvl3pPr>
            <a:lvl4pPr>
              <a:defRPr>
                <a:solidFill>
                  <a:srgbClr val="004376"/>
                </a:solidFill>
                <a:latin typeface="Calibri" panose="020F0502020204030204" pitchFamily="34" charset="0"/>
                <a:cs typeface="DINPro" panose="020B0504020101020102" pitchFamily="34" charset="0"/>
              </a:defRPr>
            </a:lvl4pPr>
            <a:lvl5pPr>
              <a:defRPr>
                <a:solidFill>
                  <a:srgbClr val="004376"/>
                </a:solidFill>
                <a:latin typeface="Calibri" panose="020F0502020204030204" pitchFamily="34" charset="0"/>
                <a:cs typeface="DINPro" panose="020B0504020101020102"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D675EDB-482D-421C-B984-684890EF835A}" type="datetimeFigureOut">
              <a:rPr lang="en-GB" smtClean="0"/>
              <a:t>07/12/2023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latin typeface="+mn-lt"/>
              </a:rPr>
              <a:pPr lvl="0"/>
              <a:t>‹#›</a:t>
            </a:fld>
            <a:endParaRPr lang="en-GB" dirty="0">
              <a:latin typeface="+mn-lt"/>
            </a:endParaRPr>
          </a:p>
        </p:txBody>
      </p:sp>
    </p:spTree>
    <p:extLst>
      <p:ext uri="{BB962C8B-B14F-4D97-AF65-F5344CB8AC3E}">
        <p14:creationId xmlns:p14="http://schemas.microsoft.com/office/powerpoint/2010/main" val="137786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75EDB-482D-421C-B984-684890EF835A}" type="datetimeFigureOut">
              <a:rPr lang="en-GB" smtClean="0"/>
              <a:t>07/12/2023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16140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675EDB-482D-421C-B984-684890EF835A}" type="datetimeFigureOut">
              <a:rPr lang="en-GB" smtClean="0"/>
              <a:t>07/12/2023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341856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675EDB-482D-421C-B984-684890EF835A}" type="datetimeFigureOut">
              <a:rPr lang="en-GB" smtClean="0"/>
              <a:t>07/12/2023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10"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291646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675EDB-482D-421C-B984-684890EF835A}" type="datetimeFigureOut">
              <a:rPr lang="en-GB" smtClean="0"/>
              <a:t>07/12/2023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6"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93822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75EDB-482D-421C-B984-684890EF835A}" type="datetimeFigureOut">
              <a:rPr lang="en-GB" smtClean="0"/>
              <a:t>07/12/2023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5"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406300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75EDB-482D-421C-B984-684890EF835A}" type="datetimeFigureOut">
              <a:rPr lang="en-GB" smtClean="0"/>
              <a:t>07/12/2023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73613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675EDB-482D-421C-B984-684890EF835A}" type="datetimeFigureOut">
              <a:rPr lang="en-GB" smtClean="0"/>
              <a:t>07/12/2023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8"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lvl="0" algn="r">
              <a:defRPr sz="1400">
                <a:solidFill>
                  <a:srgbClr val="004376"/>
                </a:solidFill>
                <a:latin typeface="DINPro-Medium" panose="020B0604020101020102" pitchFamily="34" charset="0"/>
                <a:cs typeface="DINPro-Medium" panose="020B0604020101020102" pitchFamily="34" charset="0"/>
              </a:defRPr>
            </a:lvl1pPr>
          </a:lstStyle>
          <a:p>
            <a:pPr lvl="0"/>
            <a:fld id="{1791705F-2838-4ADA-8B99-7BA7DB5F2023}" type="slidenum">
              <a:rPr lang="en-GB" smtClean="0"/>
              <a:pPr lvl="0"/>
              <a:t>‹#›</a:t>
            </a:fld>
            <a:endParaRPr lang="en-GB" dirty="0"/>
          </a:p>
        </p:txBody>
      </p:sp>
    </p:spTree>
    <p:extLst>
      <p:ext uri="{BB962C8B-B14F-4D97-AF65-F5344CB8AC3E}">
        <p14:creationId xmlns:p14="http://schemas.microsoft.com/office/powerpoint/2010/main" val="344252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7D675EDB-482D-421C-B984-684890EF835A}" type="datetimeFigureOut">
              <a:rPr lang="en-GB" smtClean="0"/>
              <a:pPr/>
              <a:t>07/12/2023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GB" dirty="0"/>
          </a:p>
        </p:txBody>
      </p:sp>
      <p:sp>
        <p:nvSpPr>
          <p:cNvPr id="9" name="Slide Number Placeholder 5"/>
          <p:cNvSpPr txBox="1">
            <a:spLocks/>
          </p:cNvSpPr>
          <p:nvPr userDrawn="1"/>
        </p:nvSpPr>
        <p:spPr>
          <a:xfrm>
            <a:off x="11463867" y="6356350"/>
            <a:ext cx="541865" cy="365125"/>
          </a:xfrm>
          <a:prstGeom prst="rect">
            <a:avLst/>
          </a:prstGeom>
          <a:solidFill>
            <a:schemeClr val="bg1"/>
          </a:solidFill>
        </p:spPr>
        <p:txBody>
          <a:bodyPr vert="horz" lIns="91440" tIns="45720" rIns="91440" bIns="45720" rtlCol="0" anchor="ctr"/>
          <a:lstStyle>
            <a:defPPr>
              <a:defRPr lang="en-US"/>
            </a:defPPr>
            <a:lvl1pPr algn="r">
              <a:defRPr sz="1200">
                <a:solidFill>
                  <a:schemeClr val="tx1">
                    <a:tint val="75000"/>
                  </a:schemeClr>
                </a:solidFill>
              </a:defRPr>
            </a:lvl1pPr>
          </a:lstStyle>
          <a:p>
            <a:pPr lvl="0"/>
            <a:fld id="{1791705F-2838-4ADA-8B99-7BA7DB5F2023}" type="slidenum">
              <a:rPr lang="en-GB" sz="1400" smtClean="0">
                <a:solidFill>
                  <a:srgbClr val="004376"/>
                </a:solidFill>
                <a:latin typeface="DINPro-Medium" panose="020B0604020101020102" pitchFamily="34" charset="0"/>
                <a:cs typeface="DINPro-Medium" panose="020B0604020101020102" pitchFamily="34" charset="0"/>
              </a:rPr>
              <a:pPr lvl="0"/>
              <a:t>‹#›</a:t>
            </a:fld>
            <a:endParaRPr lang="en-GB" sz="1400" dirty="0">
              <a:solidFill>
                <a:srgbClr val="004376"/>
              </a:solidFill>
              <a:latin typeface="DINPro-Medium" panose="020B0604020101020102" pitchFamily="34" charset="0"/>
              <a:cs typeface="DINPro-Medium" panose="020B0604020101020102" pitchFamily="34" charset="0"/>
            </a:endParaRPr>
          </a:p>
        </p:txBody>
      </p:sp>
    </p:spTree>
    <p:extLst>
      <p:ext uri="{BB962C8B-B14F-4D97-AF65-F5344CB8AC3E}">
        <p14:creationId xmlns:p14="http://schemas.microsoft.com/office/powerpoint/2010/main" val="306664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microsoft.com/office/2018/10/relationships/comments" Target="../comments/modernComment_250_C0DCCD52.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2.xml"/><Relationship Id="rId6" Type="http://schemas.openxmlformats.org/officeDocument/2006/relationships/chart" Target="../charts/chart82.xml"/><Relationship Id="rId5" Type="http://schemas.openxmlformats.org/officeDocument/2006/relationships/chart" Target="../charts/chart81.xml"/><Relationship Id="rId4" Type="http://schemas.openxmlformats.org/officeDocument/2006/relationships/chart" Target="../charts/chart8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chart" Target="../charts/chart6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chart" Target="../charts/chart66.xml"/><Relationship Id="rId4" Type="http://schemas.openxmlformats.org/officeDocument/2006/relationships/chart" Target="../charts/chart6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chart" Target="../charts/chart7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928159" y="2217405"/>
            <a:ext cx="7775575" cy="3257691"/>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City of Doncaster Council </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Pupil Lifestyle Survey </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Primary School Report</a:t>
            </a:r>
            <a:endParaRPr lang="en-GB" sz="28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28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28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rPr>
              <a:t>2023</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14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3600" dirty="0">
                <a:solidFill>
                  <a:srgbClr val="0072BD"/>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Tree>
    <p:extLst>
      <p:ext uri="{BB962C8B-B14F-4D97-AF65-F5344CB8AC3E}">
        <p14:creationId xmlns:p14="http://schemas.microsoft.com/office/powerpoint/2010/main" val="3813508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(7)</a:t>
            </a:r>
          </a:p>
        </p:txBody>
      </p:sp>
      <p:sp>
        <p:nvSpPr>
          <p:cNvPr id="3" name="Content Placeholder 2"/>
          <p:cNvSpPr>
            <a:spLocks noGrp="1"/>
          </p:cNvSpPr>
          <p:nvPr>
            <p:ph idx="1"/>
          </p:nvPr>
        </p:nvSpPr>
        <p:spPr>
          <a:xfrm>
            <a:off x="183019" y="850286"/>
            <a:ext cx="10569776" cy="5678068"/>
          </a:xfrm>
        </p:spPr>
        <p:txBody>
          <a:bodyPr>
            <a:noAutofit/>
          </a:bodyPr>
          <a:lstStyle/>
          <a:p>
            <a:pPr marL="0" indent="0">
              <a:lnSpc>
                <a:spcPct val="100000"/>
              </a:lnSpc>
              <a:spcBef>
                <a:spcPts val="600"/>
              </a:spcBef>
              <a:spcAft>
                <a:spcPts val="600"/>
              </a:spcAft>
              <a:buNone/>
            </a:pPr>
            <a:r>
              <a:rPr lang="en-GB" sz="1600" b="1" dirty="0">
                <a:solidFill>
                  <a:srgbClr val="F2851F"/>
                </a:solidFill>
              </a:rPr>
              <a:t>Physical activity</a:t>
            </a:r>
          </a:p>
          <a:p>
            <a:pPr>
              <a:lnSpc>
                <a:spcPct val="100000"/>
              </a:lnSpc>
              <a:spcBef>
                <a:spcPts val="600"/>
              </a:spcBef>
              <a:spcAft>
                <a:spcPts val="600"/>
              </a:spcAft>
            </a:pPr>
            <a:r>
              <a:rPr lang="en-GB" sz="1400" dirty="0">
                <a:solidFill>
                  <a:srgbClr val="404040"/>
                </a:solidFill>
              </a:rPr>
              <a:t>Overall, 46% walk to school and 40% are driven by car. Year 6 are more likely to walk (47%) with Year 4 more likely to be driven (43%). The proportion of students that walk to school is higher for young carers, those with English as a second language, ethnic minority groups and FSM pupils. Boys are more likely to cycle to school than girls (9% and 3% respectively) with SEN pupils cycling to school the most (11%).</a:t>
            </a:r>
          </a:p>
          <a:p>
            <a:pPr>
              <a:lnSpc>
                <a:spcPct val="100000"/>
              </a:lnSpc>
              <a:spcBef>
                <a:spcPts val="600"/>
              </a:spcBef>
              <a:spcAft>
                <a:spcPts val="600"/>
              </a:spcAft>
            </a:pPr>
            <a:r>
              <a:rPr lang="en-GB" sz="1400" dirty="0">
                <a:solidFill>
                  <a:srgbClr val="404040"/>
                </a:solidFill>
              </a:rPr>
              <a:t>Pupils overall are more likely to engage in physical activities outside school time (85%) than within school hours (65%). </a:t>
            </a:r>
          </a:p>
          <a:p>
            <a:pPr>
              <a:lnSpc>
                <a:spcPct val="100000"/>
              </a:lnSpc>
              <a:spcBef>
                <a:spcPts val="600"/>
              </a:spcBef>
              <a:spcAft>
                <a:spcPts val="600"/>
              </a:spcAft>
            </a:pPr>
            <a:r>
              <a:rPr lang="en-US" sz="1400" dirty="0">
                <a:solidFill>
                  <a:srgbClr val="404040"/>
                </a:solidFill>
              </a:rPr>
              <a:t>The majority of pupils (97%) had at least one day of activity over the period of 7 days prior to taking the survey, </a:t>
            </a:r>
            <a:r>
              <a:rPr lang="en-GB" sz="1400" dirty="0">
                <a:solidFill>
                  <a:srgbClr val="404040"/>
                </a:solidFill>
              </a:rPr>
              <a:t>48% said five or more days with boys (54%) and Year 6 (53%) pupils more likely to do so than any other group.</a:t>
            </a:r>
          </a:p>
          <a:p>
            <a:pPr>
              <a:lnSpc>
                <a:spcPct val="100000"/>
              </a:lnSpc>
              <a:spcBef>
                <a:spcPts val="600"/>
              </a:spcBef>
              <a:spcAft>
                <a:spcPts val="600"/>
              </a:spcAft>
            </a:pPr>
            <a:r>
              <a:rPr lang="en-GB" sz="1400" dirty="0">
                <a:solidFill>
                  <a:srgbClr val="404040"/>
                </a:solidFill>
              </a:rPr>
              <a:t>Year 6s are more likely than Year 4 to participate in clubs not associated with school, as well as physical activities with their friends during and after school.</a:t>
            </a:r>
          </a:p>
          <a:p>
            <a:pPr>
              <a:lnSpc>
                <a:spcPct val="100000"/>
              </a:lnSpc>
              <a:spcBef>
                <a:spcPts val="600"/>
              </a:spcBef>
              <a:spcAft>
                <a:spcPts val="600"/>
              </a:spcAft>
            </a:pPr>
            <a:r>
              <a:rPr lang="en-GB" sz="1400" dirty="0">
                <a:solidFill>
                  <a:srgbClr val="404040"/>
                </a:solidFill>
              </a:rPr>
              <a:t>75% overall exercise for at least 30 minutes per day. Boys spend longer doing physical activity (79% compared to 72% of girls).</a:t>
            </a:r>
          </a:p>
          <a:p>
            <a:pPr>
              <a:lnSpc>
                <a:spcPct val="100000"/>
              </a:lnSpc>
              <a:spcBef>
                <a:spcPts val="600"/>
              </a:spcBef>
              <a:spcAft>
                <a:spcPts val="600"/>
              </a:spcAft>
            </a:pPr>
            <a:r>
              <a:rPr lang="en-GB" sz="1400" dirty="0">
                <a:solidFill>
                  <a:srgbClr val="404040"/>
                </a:solidFill>
              </a:rPr>
              <a:t>51% of pupils exercise to a point of showing physical signs (i.e. out of breath, getting hot and tired), a further 43% say this happens sometimes. Those with a disability is the group most likely to feel out of breath (57%).</a:t>
            </a:r>
          </a:p>
          <a:p>
            <a:pPr>
              <a:lnSpc>
                <a:spcPct val="100000"/>
              </a:lnSpc>
              <a:spcBef>
                <a:spcPts val="600"/>
              </a:spcBef>
              <a:spcAft>
                <a:spcPts val="600"/>
              </a:spcAft>
            </a:pPr>
            <a:r>
              <a:rPr lang="en-US" sz="1400" dirty="0">
                <a:solidFill>
                  <a:srgbClr val="404040"/>
                </a:solidFill>
              </a:rPr>
              <a:t>Overall, pupils have a positive attitude towards physical activities with 83% overall saying they enjoy it ‘a lot’ or ‘quite a lot’. Boys express the most enthusiasm for physical activity, with 56% saying they like it ‘a lot.’ Year 4 are also more enthusiastic than Year 6 about physical activities. </a:t>
            </a:r>
          </a:p>
          <a:p>
            <a:pPr>
              <a:lnSpc>
                <a:spcPct val="100000"/>
              </a:lnSpc>
              <a:spcBef>
                <a:spcPts val="600"/>
              </a:spcBef>
              <a:spcAft>
                <a:spcPts val="600"/>
              </a:spcAft>
            </a:pPr>
            <a:r>
              <a:rPr lang="en-GB" sz="1400" dirty="0">
                <a:solidFill>
                  <a:srgbClr val="404040"/>
                </a:solidFill>
              </a:rPr>
              <a:t>28% of pupils are exercising seven days a week.</a:t>
            </a:r>
          </a:p>
          <a:p>
            <a:pPr>
              <a:lnSpc>
                <a:spcPct val="100000"/>
              </a:lnSpc>
              <a:spcBef>
                <a:spcPts val="600"/>
              </a:spcBef>
              <a:spcAft>
                <a:spcPts val="600"/>
              </a:spcAft>
            </a:pPr>
            <a:r>
              <a:rPr lang="en-GB" sz="1400" dirty="0">
                <a:solidFill>
                  <a:srgbClr val="404040"/>
                </a:solidFill>
              </a:rPr>
              <a:t>Dislike of physical exhaustion and preferring to do other things are the main reasons for not enjoying participating in physical activity (51% and 38% respectively), followed by ‘not very good at it’ (34%). Having to be competitive (25%) has been cited as a reason for disliking physical activity more than the previous two years. </a:t>
            </a:r>
          </a:p>
        </p:txBody>
      </p:sp>
    </p:spTree>
    <p:extLst>
      <p:ext uri="{BB962C8B-B14F-4D97-AF65-F5344CB8AC3E}">
        <p14:creationId xmlns:p14="http://schemas.microsoft.com/office/powerpoint/2010/main" val="23354184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Amount of time looking at screens increases with age – 89% of Year 6 pupils spent at least 1 hour looking at screens, whereas ‘only’ 72% of Year 4 pupils do so. Ethnic minority groups are engaging in screen time the least with 76% spending at least an hour looking at screens. </a:t>
            </a:r>
          </a:p>
        </p:txBody>
      </p:sp>
      <p:graphicFrame>
        <p:nvGraphicFramePr>
          <p:cNvPr id="15" name="Chart 14"/>
          <p:cNvGraphicFramePr/>
          <p:nvPr>
            <p:extLst>
              <p:ext uri="{D42A27DB-BD31-4B8C-83A1-F6EECF244321}">
                <p14:modId xmlns:p14="http://schemas.microsoft.com/office/powerpoint/2010/main" val="3966402176"/>
              </p:ext>
            </p:extLst>
          </p:nvPr>
        </p:nvGraphicFramePr>
        <p:xfrm>
          <a:off x="183600" y="835200"/>
          <a:ext cx="4578098" cy="371713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much time do you normally spend on a school day looking at any type of screen?</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graphicFrame>
        <p:nvGraphicFramePr>
          <p:cNvPr id="9" name="Table 8"/>
          <p:cNvGraphicFramePr>
            <a:graphicFrameLocks noGrp="1"/>
          </p:cNvGraphicFramePr>
          <p:nvPr>
            <p:extLst>
              <p:ext uri="{D42A27DB-BD31-4B8C-83A1-F6EECF244321}">
                <p14:modId xmlns:p14="http://schemas.microsoft.com/office/powerpoint/2010/main" val="1188751031"/>
              </p:ext>
            </p:extLst>
          </p:nvPr>
        </p:nvGraphicFramePr>
        <p:xfrm>
          <a:off x="5232220" y="841534"/>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More than</a:t>
                      </a:r>
                      <a:r>
                        <a:rPr lang="en-GB" sz="1200" baseline="0" dirty="0">
                          <a:solidFill>
                            <a:schemeClr val="tx1">
                              <a:lumMod val="75000"/>
                              <a:lumOff val="25000"/>
                            </a:schemeClr>
                          </a:solidFill>
                        </a:rPr>
                        <a:t> 3 hours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Between 1</a:t>
                      </a:r>
                      <a:r>
                        <a:rPr lang="en-GB" sz="1200" baseline="0" dirty="0">
                          <a:solidFill>
                            <a:schemeClr val="tx1">
                              <a:lumMod val="75000"/>
                              <a:lumOff val="25000"/>
                            </a:schemeClr>
                          </a:solidFill>
                        </a:rPr>
                        <a:t> and 3 hours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Less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None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32882985"/>
              </p:ext>
            </p:extLst>
          </p:nvPr>
        </p:nvGraphicFramePr>
        <p:xfrm>
          <a:off x="5232220" y="3499040"/>
          <a:ext cx="6282265"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More than</a:t>
                      </a:r>
                      <a:r>
                        <a:rPr lang="en-GB" sz="1200" baseline="0" dirty="0">
                          <a:solidFill>
                            <a:schemeClr val="tx1">
                              <a:lumMod val="75000"/>
                              <a:lumOff val="25000"/>
                            </a:schemeClr>
                          </a:solidFill>
                        </a:rPr>
                        <a:t> 3 hours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Between 1</a:t>
                      </a:r>
                      <a:r>
                        <a:rPr lang="en-GB" sz="1200" baseline="0" dirty="0">
                          <a:solidFill>
                            <a:schemeClr val="tx1">
                              <a:lumMod val="75000"/>
                              <a:lumOff val="25000"/>
                            </a:schemeClr>
                          </a:solidFill>
                        </a:rPr>
                        <a:t> and 3 hours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Less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None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714240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98% of primary pupils overall have access to a device in order to go online at home. 70% of pupils have their own mobile phone and 54% have access to a smart TV. Just over half have access to a games console or their own tablet (52% and 51% respectively).</a:t>
            </a:r>
          </a:p>
        </p:txBody>
      </p:sp>
      <p:graphicFrame>
        <p:nvGraphicFramePr>
          <p:cNvPr id="15" name="Chart 14"/>
          <p:cNvGraphicFramePr/>
          <p:nvPr>
            <p:extLst>
              <p:ext uri="{D42A27DB-BD31-4B8C-83A1-F6EECF244321}">
                <p14:modId xmlns:p14="http://schemas.microsoft.com/office/powerpoint/2010/main" val="589912702"/>
              </p:ext>
            </p:extLst>
          </p:nvPr>
        </p:nvGraphicFramePr>
        <p:xfrm>
          <a:off x="183600" y="835199"/>
          <a:ext cx="9184136" cy="54401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Which devices do you use to go online at home? </a:t>
            </a:r>
            <a:r>
              <a:rPr lang="en-GB" sz="1000" i="1" dirty="0">
                <a:solidFill>
                  <a:srgbClr val="002060"/>
                </a:solidFill>
                <a:latin typeface="Calibri" panose="020F0502020204030204" pitchFamily="34" charset="0"/>
              </a:rPr>
              <a:t>Base: All valid respondents, 2021 n=1,673, 2022 n=2,502, 2023 n=2,453</a:t>
            </a:r>
          </a:p>
          <a:p>
            <a:r>
              <a:rPr lang="en-GB" sz="1000" i="1" dirty="0">
                <a:solidFill>
                  <a:srgbClr val="002060"/>
                </a:solidFill>
                <a:latin typeface="Calibri" panose="020F0502020204030204" pitchFamily="34" charset="0"/>
              </a:rPr>
              <a:t>Introduced in 2021 survey.</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427169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Girls are more likely to go online on their own mobile and their own tablet whereas boys are almost twice as likely to go online with a games console than girls. </a:t>
            </a:r>
            <a:br>
              <a:rPr lang="en-GB" sz="1600" dirty="0"/>
            </a:br>
            <a:r>
              <a:rPr lang="en-GB" sz="1600" dirty="0"/>
              <a:t>85% of Year 6s go online on their phone compared to 52% of Year 4s. Ethnic Minority Groups and those with Eng as a 2</a:t>
            </a:r>
            <a:r>
              <a:rPr lang="en-GB" sz="1600" baseline="30000" dirty="0"/>
              <a:t>nd</a:t>
            </a:r>
            <a:r>
              <a:rPr lang="en-GB" sz="1600" dirty="0"/>
              <a:t> language are more likely to have use shared laptops/computers and phones than any other group. </a:t>
            </a:r>
          </a:p>
        </p:txBody>
      </p:sp>
      <p:graphicFrame>
        <p:nvGraphicFramePr>
          <p:cNvPr id="6" name="Table 5"/>
          <p:cNvGraphicFramePr>
            <a:graphicFrameLocks noGrp="1"/>
          </p:cNvGraphicFramePr>
          <p:nvPr>
            <p:extLst>
              <p:ext uri="{D42A27DB-BD31-4B8C-83A1-F6EECF244321}">
                <p14:modId xmlns:p14="http://schemas.microsoft.com/office/powerpoint/2010/main" val="1444430984"/>
              </p:ext>
            </p:extLst>
          </p:nvPr>
        </p:nvGraphicFramePr>
        <p:xfrm>
          <a:off x="183599" y="1195200"/>
          <a:ext cx="11574388" cy="3837523"/>
        </p:xfrm>
        <a:graphic>
          <a:graphicData uri="http://schemas.openxmlformats.org/drawingml/2006/table">
            <a:tbl>
              <a:tblPr firstRow="1" bandRow="1">
                <a:tableStyleId>{5940675A-B579-460E-94D1-54222C63F5DA}</a:tableStyleId>
              </a:tblPr>
              <a:tblGrid>
                <a:gridCol w="2810176">
                  <a:extLst>
                    <a:ext uri="{9D8B030D-6E8A-4147-A177-3AD203B41FA5}">
                      <a16:colId xmlns:a16="http://schemas.microsoft.com/office/drawing/2014/main" val="20000"/>
                    </a:ext>
                  </a:extLst>
                </a:gridCol>
                <a:gridCol w="730351">
                  <a:extLst>
                    <a:ext uri="{9D8B030D-6E8A-4147-A177-3AD203B41FA5}">
                      <a16:colId xmlns:a16="http://schemas.microsoft.com/office/drawing/2014/main" val="20002"/>
                    </a:ext>
                  </a:extLst>
                </a:gridCol>
                <a:gridCol w="730351">
                  <a:extLst>
                    <a:ext uri="{9D8B030D-6E8A-4147-A177-3AD203B41FA5}">
                      <a16:colId xmlns:a16="http://schemas.microsoft.com/office/drawing/2014/main" val="20003"/>
                    </a:ext>
                  </a:extLst>
                </a:gridCol>
                <a:gridCol w="730351">
                  <a:extLst>
                    <a:ext uri="{9D8B030D-6E8A-4147-A177-3AD203B41FA5}">
                      <a16:colId xmlns:a16="http://schemas.microsoft.com/office/drawing/2014/main" val="20004"/>
                    </a:ext>
                  </a:extLst>
                </a:gridCol>
                <a:gridCol w="730351">
                  <a:extLst>
                    <a:ext uri="{9D8B030D-6E8A-4147-A177-3AD203B41FA5}">
                      <a16:colId xmlns:a16="http://schemas.microsoft.com/office/drawing/2014/main" val="20005"/>
                    </a:ext>
                  </a:extLst>
                </a:gridCol>
                <a:gridCol w="730351">
                  <a:extLst>
                    <a:ext uri="{9D8B030D-6E8A-4147-A177-3AD203B41FA5}">
                      <a16:colId xmlns:a16="http://schemas.microsoft.com/office/drawing/2014/main" val="20006"/>
                    </a:ext>
                  </a:extLst>
                </a:gridCol>
                <a:gridCol w="730351">
                  <a:extLst>
                    <a:ext uri="{9D8B030D-6E8A-4147-A177-3AD203B41FA5}">
                      <a16:colId xmlns:a16="http://schemas.microsoft.com/office/drawing/2014/main" val="20007"/>
                    </a:ext>
                  </a:extLst>
                </a:gridCol>
                <a:gridCol w="730351">
                  <a:extLst>
                    <a:ext uri="{9D8B030D-6E8A-4147-A177-3AD203B41FA5}">
                      <a16:colId xmlns:a16="http://schemas.microsoft.com/office/drawing/2014/main" val="20008"/>
                    </a:ext>
                  </a:extLst>
                </a:gridCol>
                <a:gridCol w="730351">
                  <a:extLst>
                    <a:ext uri="{9D8B030D-6E8A-4147-A177-3AD203B41FA5}">
                      <a16:colId xmlns:a16="http://schemas.microsoft.com/office/drawing/2014/main" val="20009"/>
                    </a:ext>
                  </a:extLst>
                </a:gridCol>
                <a:gridCol w="730351">
                  <a:extLst>
                    <a:ext uri="{9D8B030D-6E8A-4147-A177-3AD203B41FA5}">
                      <a16:colId xmlns:a16="http://schemas.microsoft.com/office/drawing/2014/main" val="20010"/>
                    </a:ext>
                  </a:extLst>
                </a:gridCol>
                <a:gridCol w="763070">
                  <a:extLst>
                    <a:ext uri="{9D8B030D-6E8A-4147-A177-3AD203B41FA5}">
                      <a16:colId xmlns:a16="http://schemas.microsoft.com/office/drawing/2014/main" val="20011"/>
                    </a:ext>
                  </a:extLst>
                </a:gridCol>
                <a:gridCol w="697632">
                  <a:extLst>
                    <a:ext uri="{9D8B030D-6E8A-4147-A177-3AD203B41FA5}">
                      <a16:colId xmlns:a16="http://schemas.microsoft.com/office/drawing/2014/main" val="554914961"/>
                    </a:ext>
                  </a:extLst>
                </a:gridCol>
                <a:gridCol w="730351">
                  <a:extLst>
                    <a:ext uri="{9D8B030D-6E8A-4147-A177-3AD203B41FA5}">
                      <a16:colId xmlns:a16="http://schemas.microsoft.com/office/drawing/2014/main" val="20012"/>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err="1">
                          <a:solidFill>
                            <a:schemeClr val="tx1">
                              <a:lumMod val="75000"/>
                              <a:lumOff val="25000"/>
                            </a:schemeClr>
                          </a:solidFill>
                        </a:rPr>
                        <a:t>Eng</a:t>
                      </a:r>
                      <a:r>
                        <a:rPr lang="en-GB" sz="1100" b="1" dirty="0">
                          <a:solidFill>
                            <a:schemeClr val="tx1">
                              <a:lumMod val="75000"/>
                              <a:lumOff val="25000"/>
                            </a:schemeClr>
                          </a:solidFill>
                        </a:rPr>
                        <a:t>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My own mobile phone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73%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A smart TV</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A games console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My own tablet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My own laptop or computer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200" dirty="0">
                          <a:solidFill>
                            <a:schemeClr val="tx1">
                              <a:lumMod val="75000"/>
                              <a:lumOff val="25000"/>
                            </a:schemeClr>
                          </a:solidFill>
                        </a:rPr>
                        <a:t>A shared laptop or computer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A shared tablet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9713088"/>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A shared mobile phone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096319"/>
                  </a:ext>
                </a:extLst>
              </a:tr>
              <a:tr h="294833">
                <a:tc>
                  <a:txBody>
                    <a:bodyPr/>
                    <a:lstStyle/>
                    <a:p>
                      <a:r>
                        <a:rPr lang="en-GB" sz="1200" dirty="0">
                          <a:solidFill>
                            <a:schemeClr val="tx1">
                              <a:lumMod val="75000"/>
                              <a:lumOff val="25000"/>
                            </a:schemeClr>
                          </a:solidFill>
                        </a:rPr>
                        <a:t>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30884622"/>
                  </a:ext>
                </a:extLst>
              </a:tr>
              <a:tr h="294833">
                <a:tc>
                  <a:txBody>
                    <a:bodyPr/>
                    <a:lstStyle/>
                    <a:p>
                      <a:r>
                        <a:rPr lang="en-GB" sz="1200" dirty="0">
                          <a:solidFill>
                            <a:schemeClr val="tx1">
                              <a:lumMod val="75000"/>
                              <a:lumOff val="25000"/>
                            </a:schemeClr>
                          </a:solidFill>
                        </a:rPr>
                        <a:t>I don’t go online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48844174"/>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Which devices do you use to go online at home? </a:t>
            </a:r>
            <a:r>
              <a:rPr lang="en-GB" sz="1000" i="1" dirty="0">
                <a:solidFill>
                  <a:srgbClr val="002060"/>
                </a:solidFill>
                <a:latin typeface="Calibri" panose="020F0502020204030204" pitchFamily="34" charset="0"/>
              </a:rPr>
              <a:t>Introduced in 2021 survey.</a:t>
            </a:r>
          </a:p>
        </p:txBody>
      </p:sp>
    </p:spTree>
    <p:extLst>
      <p:ext uri="{BB962C8B-B14F-4D97-AF65-F5344CB8AC3E}">
        <p14:creationId xmlns:p14="http://schemas.microsoft.com/office/powerpoint/2010/main" val="503001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Most pupils receive support when being online. 80% of pupils say that their parents/carers know their passwords to sites or apps, and this has increased year on year. 71% say that it is explained why some sites or apps are appropriate or inappropriate and this has seen small decreases year on year. </a:t>
            </a:r>
          </a:p>
        </p:txBody>
      </p:sp>
      <p:graphicFrame>
        <p:nvGraphicFramePr>
          <p:cNvPr id="15" name="Chart 14"/>
          <p:cNvGraphicFramePr/>
          <p:nvPr>
            <p:extLst>
              <p:ext uri="{D42A27DB-BD31-4B8C-83A1-F6EECF244321}">
                <p14:modId xmlns:p14="http://schemas.microsoft.com/office/powerpoint/2010/main" val="2362569183"/>
              </p:ext>
            </p:extLst>
          </p:nvPr>
        </p:nvGraphicFramePr>
        <p:xfrm>
          <a:off x="183600" y="835199"/>
          <a:ext cx="9184136" cy="54401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 / carers…? </a:t>
            </a:r>
            <a:r>
              <a:rPr lang="en-GB" sz="1000" i="1" dirty="0">
                <a:solidFill>
                  <a:srgbClr val="002060"/>
                </a:solidFill>
                <a:latin typeface="Calibri" panose="020F0502020204030204" pitchFamily="34" charset="0"/>
              </a:rPr>
              <a:t>Base: All valid respondents, 2023 n=1,673, 2022 n=2,502, 2023 n=2,453</a:t>
            </a:r>
          </a:p>
          <a:p>
            <a:r>
              <a:rPr lang="en-GB" sz="1000" i="1" dirty="0">
                <a:solidFill>
                  <a:srgbClr val="002060"/>
                </a:solidFill>
                <a:latin typeface="Calibri" panose="020F0502020204030204" pitchFamily="34" charset="0"/>
              </a:rPr>
              <a:t>Introduced in 2021 survey.</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2042511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Girls are more likely to have help when something online bothers them compared to boys (84% and 77% respectively). Year 4s, Ethnic Minority groups and pupils with Eng as a 2</a:t>
            </a:r>
            <a:r>
              <a:rPr lang="en-GB" sz="1600" baseline="30000" dirty="0"/>
              <a:t>nd</a:t>
            </a:r>
            <a:r>
              <a:rPr lang="en-GB" sz="1600" dirty="0"/>
              <a:t> language are more likely to encounter rules about how long they can stay online.</a:t>
            </a:r>
          </a:p>
        </p:txBody>
      </p:sp>
      <p:graphicFrame>
        <p:nvGraphicFramePr>
          <p:cNvPr id="6" name="Table 5"/>
          <p:cNvGraphicFramePr>
            <a:graphicFrameLocks noGrp="1"/>
          </p:cNvGraphicFramePr>
          <p:nvPr>
            <p:extLst>
              <p:ext uri="{D42A27DB-BD31-4B8C-83A1-F6EECF244321}">
                <p14:modId xmlns:p14="http://schemas.microsoft.com/office/powerpoint/2010/main" val="3146688256"/>
              </p:ext>
            </p:extLst>
          </p:nvPr>
        </p:nvGraphicFramePr>
        <p:xfrm>
          <a:off x="183599" y="1195200"/>
          <a:ext cx="11574388" cy="4222059"/>
        </p:xfrm>
        <a:graphic>
          <a:graphicData uri="http://schemas.openxmlformats.org/drawingml/2006/table">
            <a:tbl>
              <a:tblPr firstRow="1" bandRow="1">
                <a:tableStyleId>{5940675A-B579-460E-94D1-54222C63F5DA}</a:tableStyleId>
              </a:tblPr>
              <a:tblGrid>
                <a:gridCol w="2810176">
                  <a:extLst>
                    <a:ext uri="{9D8B030D-6E8A-4147-A177-3AD203B41FA5}">
                      <a16:colId xmlns:a16="http://schemas.microsoft.com/office/drawing/2014/main" val="20000"/>
                    </a:ext>
                  </a:extLst>
                </a:gridCol>
                <a:gridCol w="730351">
                  <a:extLst>
                    <a:ext uri="{9D8B030D-6E8A-4147-A177-3AD203B41FA5}">
                      <a16:colId xmlns:a16="http://schemas.microsoft.com/office/drawing/2014/main" val="20002"/>
                    </a:ext>
                  </a:extLst>
                </a:gridCol>
                <a:gridCol w="730351">
                  <a:extLst>
                    <a:ext uri="{9D8B030D-6E8A-4147-A177-3AD203B41FA5}">
                      <a16:colId xmlns:a16="http://schemas.microsoft.com/office/drawing/2014/main" val="20003"/>
                    </a:ext>
                  </a:extLst>
                </a:gridCol>
                <a:gridCol w="730351">
                  <a:extLst>
                    <a:ext uri="{9D8B030D-6E8A-4147-A177-3AD203B41FA5}">
                      <a16:colId xmlns:a16="http://schemas.microsoft.com/office/drawing/2014/main" val="20004"/>
                    </a:ext>
                  </a:extLst>
                </a:gridCol>
                <a:gridCol w="730351">
                  <a:extLst>
                    <a:ext uri="{9D8B030D-6E8A-4147-A177-3AD203B41FA5}">
                      <a16:colId xmlns:a16="http://schemas.microsoft.com/office/drawing/2014/main" val="20005"/>
                    </a:ext>
                  </a:extLst>
                </a:gridCol>
                <a:gridCol w="730351">
                  <a:extLst>
                    <a:ext uri="{9D8B030D-6E8A-4147-A177-3AD203B41FA5}">
                      <a16:colId xmlns:a16="http://schemas.microsoft.com/office/drawing/2014/main" val="20006"/>
                    </a:ext>
                  </a:extLst>
                </a:gridCol>
                <a:gridCol w="730351">
                  <a:extLst>
                    <a:ext uri="{9D8B030D-6E8A-4147-A177-3AD203B41FA5}">
                      <a16:colId xmlns:a16="http://schemas.microsoft.com/office/drawing/2014/main" val="20007"/>
                    </a:ext>
                  </a:extLst>
                </a:gridCol>
                <a:gridCol w="730351">
                  <a:extLst>
                    <a:ext uri="{9D8B030D-6E8A-4147-A177-3AD203B41FA5}">
                      <a16:colId xmlns:a16="http://schemas.microsoft.com/office/drawing/2014/main" val="20008"/>
                    </a:ext>
                  </a:extLst>
                </a:gridCol>
                <a:gridCol w="730351">
                  <a:extLst>
                    <a:ext uri="{9D8B030D-6E8A-4147-A177-3AD203B41FA5}">
                      <a16:colId xmlns:a16="http://schemas.microsoft.com/office/drawing/2014/main" val="20009"/>
                    </a:ext>
                  </a:extLst>
                </a:gridCol>
                <a:gridCol w="730351">
                  <a:extLst>
                    <a:ext uri="{9D8B030D-6E8A-4147-A177-3AD203B41FA5}">
                      <a16:colId xmlns:a16="http://schemas.microsoft.com/office/drawing/2014/main" val="20010"/>
                    </a:ext>
                  </a:extLst>
                </a:gridCol>
                <a:gridCol w="763070">
                  <a:extLst>
                    <a:ext uri="{9D8B030D-6E8A-4147-A177-3AD203B41FA5}">
                      <a16:colId xmlns:a16="http://schemas.microsoft.com/office/drawing/2014/main" val="20011"/>
                    </a:ext>
                  </a:extLst>
                </a:gridCol>
                <a:gridCol w="697632">
                  <a:extLst>
                    <a:ext uri="{9D8B030D-6E8A-4147-A177-3AD203B41FA5}">
                      <a16:colId xmlns:a16="http://schemas.microsoft.com/office/drawing/2014/main" val="554914961"/>
                    </a:ext>
                  </a:extLst>
                </a:gridCol>
                <a:gridCol w="730351">
                  <a:extLst>
                    <a:ext uri="{9D8B030D-6E8A-4147-A177-3AD203B41FA5}">
                      <a16:colId xmlns:a16="http://schemas.microsoft.com/office/drawing/2014/main" val="20012"/>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err="1">
                          <a:solidFill>
                            <a:schemeClr val="tx1">
                              <a:lumMod val="75000"/>
                              <a:lumOff val="25000"/>
                            </a:schemeClr>
                          </a:solidFill>
                        </a:rPr>
                        <a:t>Eng</a:t>
                      </a:r>
                      <a:r>
                        <a:rPr lang="en-GB" sz="1100" b="1" dirty="0">
                          <a:solidFill>
                            <a:schemeClr val="tx1">
                              <a:lumMod val="75000"/>
                              <a:lumOff val="25000"/>
                            </a:schemeClr>
                          </a:solidFill>
                        </a:rPr>
                        <a:t>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r>
                        <a:rPr lang="en-GB" sz="1200" dirty="0">
                          <a:solidFill>
                            <a:schemeClr val="tx1">
                              <a:lumMod val="75000"/>
                              <a:lumOff val="25000"/>
                            </a:schemeClr>
                          </a:solidFill>
                        </a:rPr>
                        <a:t>Help you when something online bothers you</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140878834"/>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Know your passwords for online sites or apps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r>
                        <a:rPr lang="en-GB" sz="1200" dirty="0">
                          <a:solidFill>
                            <a:schemeClr val="tx1">
                              <a:lumMod val="75000"/>
                              <a:lumOff val="25000"/>
                            </a:schemeClr>
                          </a:solidFill>
                        </a:rPr>
                        <a:t>Explain why some sites or apps are appropriate or inappropriate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785151954"/>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Talk to you about what you can do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78366323"/>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Have rules about how long you can stay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3682723"/>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Tell you to explore and learn things on the internet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r>
                        <a:rPr lang="en-GB" sz="1200" dirty="0">
                          <a:solidFill>
                            <a:schemeClr val="tx1">
                              <a:lumMod val="75000"/>
                              <a:lumOff val="25000"/>
                            </a:schemeClr>
                          </a:solidFill>
                        </a:rPr>
                        <a:t>Watch what you are doing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55293814"/>
                  </a:ext>
                </a:extLst>
              </a:tr>
              <a:tr h="294833">
                <a:tc>
                  <a:txBody>
                    <a:bodyPr/>
                    <a:lstStyle/>
                    <a:p>
                      <a:r>
                        <a:rPr lang="en-GB" sz="1200" dirty="0">
                          <a:solidFill>
                            <a:schemeClr val="tx1">
                              <a:lumMod val="75000"/>
                              <a:lumOff val="25000"/>
                            </a:schemeClr>
                          </a:solidFill>
                        </a:rPr>
                        <a:t>Have rules about what times you can go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parents/carers….? </a:t>
            </a:r>
            <a:r>
              <a:rPr lang="en-GB" sz="1000" i="1" dirty="0">
                <a:solidFill>
                  <a:srgbClr val="002060"/>
                </a:solidFill>
                <a:latin typeface="Calibri" panose="020F0502020204030204" pitchFamily="34" charset="0"/>
              </a:rPr>
              <a:t>Introduced in 2021 survey.</a:t>
            </a:r>
          </a:p>
        </p:txBody>
      </p:sp>
    </p:spTree>
    <p:extLst>
      <p:ext uri="{BB962C8B-B14F-4D97-AF65-F5344CB8AC3E}">
        <p14:creationId xmlns:p14="http://schemas.microsoft.com/office/powerpoint/2010/main" val="32939185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642037" cy="900000"/>
          </a:xfrm>
        </p:spPr>
        <p:txBody>
          <a:bodyPr vert="horz" lIns="91440" tIns="45720" rIns="91440" bIns="45720" rtlCol="0" anchor="t" anchorCtr="0">
            <a:normAutofit/>
          </a:bodyPr>
          <a:lstStyle/>
          <a:p>
            <a:r>
              <a:rPr lang="en-GB" sz="1600" dirty="0"/>
              <a:t>Nearly all (96%) of students have a social media account or profile, with Roblox being the most popular (75%). The use of Minecraft (52%) has further decreased since last year with of TikTok and streaming has decreased this year.</a:t>
            </a:r>
          </a:p>
        </p:txBody>
      </p:sp>
      <p:graphicFrame>
        <p:nvGraphicFramePr>
          <p:cNvPr id="15" name="Chart 14"/>
          <p:cNvGraphicFramePr/>
          <p:nvPr>
            <p:extLst>
              <p:ext uri="{D42A27DB-BD31-4B8C-83A1-F6EECF244321}">
                <p14:modId xmlns:p14="http://schemas.microsoft.com/office/powerpoint/2010/main" val="625478723"/>
              </p:ext>
            </p:extLst>
          </p:nvPr>
        </p:nvGraphicFramePr>
        <p:xfrm>
          <a:off x="183600" y="835199"/>
          <a:ext cx="9184136" cy="54401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20" y="6060624"/>
            <a:ext cx="9685600"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have an account or profile on any social media sites or apps? (Tick all that apply)</a:t>
            </a:r>
          </a:p>
          <a:p>
            <a:r>
              <a:rPr lang="en-GB" sz="1000" i="1" dirty="0">
                <a:solidFill>
                  <a:srgbClr val="002060"/>
                </a:solidFill>
                <a:latin typeface="Calibri" panose="020F0502020204030204" pitchFamily="34" charset="0"/>
              </a:rPr>
              <a:t>Base: All valid respondents, 2021 n=1,673, 2022 n=2,502, 2023 n=2,453</a:t>
            </a:r>
          </a:p>
          <a:p>
            <a:r>
              <a:rPr lang="en-GB" sz="1000" i="1" dirty="0">
                <a:solidFill>
                  <a:srgbClr val="002060"/>
                </a:solidFill>
                <a:latin typeface="Calibri" panose="020F0502020204030204" pitchFamily="34" charset="0"/>
              </a:rPr>
              <a:t>Please note: Question was introduced in 2020 survey. New options added for 2021 survey: ‘TikTok’, ‘House Party’, ‘Facebook Messenger’, ‘Roblox’, ‘</a:t>
            </a:r>
            <a:r>
              <a:rPr lang="en-GB" sz="1000" i="1" dirty="0" err="1">
                <a:solidFill>
                  <a:srgbClr val="002060"/>
                </a:solidFill>
                <a:latin typeface="Calibri" panose="020F0502020204030204" pitchFamily="34" charset="0"/>
              </a:rPr>
              <a:t>MineCraft</a:t>
            </a:r>
            <a:r>
              <a:rPr lang="en-GB" sz="1000" i="1" dirty="0">
                <a:solidFill>
                  <a:srgbClr val="002060"/>
                </a:solidFill>
                <a:latin typeface="Calibri" panose="020F0502020204030204" pitchFamily="34" charset="0"/>
              </a:rPr>
              <a:t>’, ‘Fortnite’, ‘On a games console’, and ‘On streaming services’. New options added for 2023 survey: ‘Reddit’, ‘Twitch’, and ‘Twitter’, ‘House Party’ removed.</a:t>
            </a:r>
          </a:p>
        </p:txBody>
      </p:sp>
      <p:sp>
        <p:nvSpPr>
          <p:cNvPr id="7" name="Rectangle 6"/>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37487946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46461"/>
            <a:ext cx="11677548" cy="900000"/>
          </a:xfrm>
        </p:spPr>
        <p:txBody>
          <a:bodyPr vert="horz" lIns="91440" tIns="45720" rIns="91440" bIns="45720" rtlCol="0" anchor="t">
            <a:noAutofit/>
          </a:bodyPr>
          <a:lstStyle/>
          <a:p>
            <a:r>
              <a:rPr lang="en-GB" sz="1600" dirty="0"/>
              <a:t>Roblox and YouTube are favoured across all cohorts. Gaming consoles, Minecraft and Fortnite are particularly favoured by boys (72%, 64% and 68% respectively, compared to 43%, 39% and 27% amongst girls). Girls use Roblox and Snapchat more than boys, (80% and 48% respectively, compared to 70% and 35% amongst boys). Year 6 and Young carers are the groups most likely to have Instagram accounts.</a:t>
            </a:r>
          </a:p>
        </p:txBody>
      </p:sp>
      <p:graphicFrame>
        <p:nvGraphicFramePr>
          <p:cNvPr id="6" name="Table 5"/>
          <p:cNvGraphicFramePr>
            <a:graphicFrameLocks noGrp="1"/>
          </p:cNvGraphicFramePr>
          <p:nvPr>
            <p:extLst>
              <p:ext uri="{D42A27DB-BD31-4B8C-83A1-F6EECF244321}">
                <p14:modId xmlns:p14="http://schemas.microsoft.com/office/powerpoint/2010/main" val="3508968031"/>
              </p:ext>
            </p:extLst>
          </p:nvPr>
        </p:nvGraphicFramePr>
        <p:xfrm>
          <a:off x="183019" y="782939"/>
          <a:ext cx="11574388" cy="5463702"/>
        </p:xfrm>
        <a:graphic>
          <a:graphicData uri="http://schemas.openxmlformats.org/drawingml/2006/table">
            <a:tbl>
              <a:tblPr firstRow="1" bandRow="1">
                <a:tableStyleId>{5940675A-B579-460E-94D1-54222C63F5DA}</a:tableStyleId>
              </a:tblPr>
              <a:tblGrid>
                <a:gridCol w="2810176">
                  <a:extLst>
                    <a:ext uri="{9D8B030D-6E8A-4147-A177-3AD203B41FA5}">
                      <a16:colId xmlns:a16="http://schemas.microsoft.com/office/drawing/2014/main" val="20000"/>
                    </a:ext>
                  </a:extLst>
                </a:gridCol>
                <a:gridCol w="730351">
                  <a:extLst>
                    <a:ext uri="{9D8B030D-6E8A-4147-A177-3AD203B41FA5}">
                      <a16:colId xmlns:a16="http://schemas.microsoft.com/office/drawing/2014/main" val="20002"/>
                    </a:ext>
                  </a:extLst>
                </a:gridCol>
                <a:gridCol w="730351">
                  <a:extLst>
                    <a:ext uri="{9D8B030D-6E8A-4147-A177-3AD203B41FA5}">
                      <a16:colId xmlns:a16="http://schemas.microsoft.com/office/drawing/2014/main" val="20003"/>
                    </a:ext>
                  </a:extLst>
                </a:gridCol>
                <a:gridCol w="730351">
                  <a:extLst>
                    <a:ext uri="{9D8B030D-6E8A-4147-A177-3AD203B41FA5}">
                      <a16:colId xmlns:a16="http://schemas.microsoft.com/office/drawing/2014/main" val="20004"/>
                    </a:ext>
                  </a:extLst>
                </a:gridCol>
                <a:gridCol w="730351">
                  <a:extLst>
                    <a:ext uri="{9D8B030D-6E8A-4147-A177-3AD203B41FA5}">
                      <a16:colId xmlns:a16="http://schemas.microsoft.com/office/drawing/2014/main" val="20005"/>
                    </a:ext>
                  </a:extLst>
                </a:gridCol>
                <a:gridCol w="730351">
                  <a:extLst>
                    <a:ext uri="{9D8B030D-6E8A-4147-A177-3AD203B41FA5}">
                      <a16:colId xmlns:a16="http://schemas.microsoft.com/office/drawing/2014/main" val="20006"/>
                    </a:ext>
                  </a:extLst>
                </a:gridCol>
                <a:gridCol w="730351">
                  <a:extLst>
                    <a:ext uri="{9D8B030D-6E8A-4147-A177-3AD203B41FA5}">
                      <a16:colId xmlns:a16="http://schemas.microsoft.com/office/drawing/2014/main" val="20007"/>
                    </a:ext>
                  </a:extLst>
                </a:gridCol>
                <a:gridCol w="730351">
                  <a:extLst>
                    <a:ext uri="{9D8B030D-6E8A-4147-A177-3AD203B41FA5}">
                      <a16:colId xmlns:a16="http://schemas.microsoft.com/office/drawing/2014/main" val="20008"/>
                    </a:ext>
                  </a:extLst>
                </a:gridCol>
                <a:gridCol w="730351">
                  <a:extLst>
                    <a:ext uri="{9D8B030D-6E8A-4147-A177-3AD203B41FA5}">
                      <a16:colId xmlns:a16="http://schemas.microsoft.com/office/drawing/2014/main" val="20009"/>
                    </a:ext>
                  </a:extLst>
                </a:gridCol>
                <a:gridCol w="730351">
                  <a:extLst>
                    <a:ext uri="{9D8B030D-6E8A-4147-A177-3AD203B41FA5}">
                      <a16:colId xmlns:a16="http://schemas.microsoft.com/office/drawing/2014/main" val="20010"/>
                    </a:ext>
                  </a:extLst>
                </a:gridCol>
                <a:gridCol w="763070">
                  <a:extLst>
                    <a:ext uri="{9D8B030D-6E8A-4147-A177-3AD203B41FA5}">
                      <a16:colId xmlns:a16="http://schemas.microsoft.com/office/drawing/2014/main" val="20011"/>
                    </a:ext>
                  </a:extLst>
                </a:gridCol>
                <a:gridCol w="697632">
                  <a:extLst>
                    <a:ext uri="{9D8B030D-6E8A-4147-A177-3AD203B41FA5}">
                      <a16:colId xmlns:a16="http://schemas.microsoft.com/office/drawing/2014/main" val="554914961"/>
                    </a:ext>
                  </a:extLst>
                </a:gridCol>
                <a:gridCol w="730351">
                  <a:extLst>
                    <a:ext uri="{9D8B030D-6E8A-4147-A177-3AD203B41FA5}">
                      <a16:colId xmlns:a16="http://schemas.microsoft.com/office/drawing/2014/main" val="20012"/>
                    </a:ext>
                  </a:extLst>
                </a:gridCol>
              </a:tblGrid>
              <a:tr h="5798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err="1">
                          <a:solidFill>
                            <a:schemeClr val="tx1">
                              <a:lumMod val="75000"/>
                              <a:lumOff val="25000"/>
                            </a:schemeClr>
                          </a:solidFill>
                        </a:rPr>
                        <a:t>Eng</a:t>
                      </a:r>
                      <a:r>
                        <a:rPr lang="en-GB" sz="1100" b="1" dirty="0">
                          <a:solidFill>
                            <a:schemeClr val="tx1">
                              <a:lumMod val="75000"/>
                              <a:lumOff val="25000"/>
                            </a:schemeClr>
                          </a:solidFill>
                        </a:rPr>
                        <a:t> 2</a:t>
                      </a:r>
                      <a:r>
                        <a:rPr lang="en-GB" sz="1100" b="1" baseline="30000" dirty="0">
                          <a:solidFill>
                            <a:schemeClr val="tx1">
                              <a:lumMod val="75000"/>
                              <a:lumOff val="25000"/>
                            </a:schemeClr>
                          </a:solidFill>
                        </a:rPr>
                        <a:t>nd</a:t>
                      </a:r>
                      <a:r>
                        <a:rPr lang="en-GB" sz="11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0519">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0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Roblox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78%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80%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YouTube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Game Consoles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Minecraft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WhatsApp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Fortnite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9713088"/>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TikTok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38184081"/>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Snapchat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096319"/>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On streaming services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30884622"/>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Instagram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48844174"/>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Twitch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770275861"/>
                  </a:ext>
                </a:extLst>
              </a:tr>
              <a:tr h="270519">
                <a:tc>
                  <a:txBody>
                    <a:bodyPr/>
                    <a:lstStyle/>
                    <a:p>
                      <a:r>
                        <a:rPr lang="en-GB" sz="1100" dirty="0">
                          <a:solidFill>
                            <a:schemeClr val="tx1">
                              <a:lumMod val="75000"/>
                              <a:lumOff val="25000"/>
                            </a:schemeClr>
                          </a:solidFill>
                        </a:rPr>
                        <a:t>Facebook Messenger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270842778"/>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Facebook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60334097"/>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Twitter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10603184"/>
                  </a:ext>
                </a:extLst>
              </a:tr>
              <a:tr h="2705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Reddit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23080855"/>
                  </a:ext>
                </a:extLst>
              </a:tr>
              <a:tr h="270519">
                <a:tc>
                  <a:txBody>
                    <a:bodyPr/>
                    <a:lstStyle/>
                    <a:p>
                      <a:r>
                        <a:rPr lang="en-GB" sz="11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64675884"/>
                  </a:ext>
                </a:extLst>
              </a:tr>
              <a:tr h="270519">
                <a:tc>
                  <a:txBody>
                    <a:bodyPr/>
                    <a:lstStyle/>
                    <a:p>
                      <a:r>
                        <a:rPr lang="en-GB" sz="1100" dirty="0">
                          <a:solidFill>
                            <a:schemeClr val="tx1">
                              <a:lumMod val="75000"/>
                              <a:lumOff val="25000"/>
                            </a:schemeClr>
                          </a:solidFill>
                        </a:rPr>
                        <a:t>I don’t have any accounts or profiles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0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0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15297786"/>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2" name="TextBox 11">
            <a:extLst>
              <a:ext uri="{FF2B5EF4-FFF2-40B4-BE49-F238E27FC236}">
                <a16:creationId xmlns:a16="http://schemas.microsoft.com/office/drawing/2014/main" id="{A958A10A-24B6-4E08-8C2B-5582A1CB7D47}"/>
              </a:ext>
            </a:extLst>
          </p:cNvPr>
          <p:cNvSpPr txBox="1"/>
          <p:nvPr/>
        </p:nvSpPr>
        <p:spPr>
          <a:xfrm>
            <a:off x="183019" y="6533119"/>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have an account or profile on any social media?</a:t>
            </a:r>
          </a:p>
          <a:p>
            <a:r>
              <a:rPr lang="en-GB" sz="1000" dirty="0">
                <a:solidFill>
                  <a:srgbClr val="002060"/>
                </a:solidFill>
                <a:latin typeface="Calibri" panose="020F0502020204030204" pitchFamily="34" charset="0"/>
              </a:rPr>
              <a:t>* </a:t>
            </a:r>
            <a:r>
              <a:rPr lang="en-GB" sz="1000" i="1" dirty="0">
                <a:solidFill>
                  <a:srgbClr val="002060"/>
                </a:solidFill>
                <a:latin typeface="Calibri" panose="020F0502020204030204" pitchFamily="34" charset="0"/>
              </a:rPr>
              <a:t>New options added for 2023 survey: ‘Reddit’, ‘Twitch’, and ‘Twitter’, ‘House Party’ removed.  </a:t>
            </a:r>
          </a:p>
        </p:txBody>
      </p:sp>
    </p:spTree>
    <p:extLst>
      <p:ext uri="{BB962C8B-B14F-4D97-AF65-F5344CB8AC3E}">
        <p14:creationId xmlns:p14="http://schemas.microsoft.com/office/powerpoint/2010/main" val="3235695954"/>
      </p:ext>
    </p:extLst>
  </p:cSld>
  <p:clrMapOvr>
    <a:masterClrMapping/>
  </p:clrMapOvr>
  <p:extLst>
    <p:ext uri="{6950BFC3-D8DA-4A85-94F7-54DA5524770B}">
      <p188:commentRel xmlns:p188="http://schemas.microsoft.com/office/powerpoint/2018/8/main" r:id="rId3"/>
    </p:ext>
  </p:extLs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704181" cy="900000"/>
          </a:xfrm>
        </p:spPr>
        <p:txBody>
          <a:bodyPr vert="horz" lIns="91440" tIns="45720" rIns="91440" bIns="45720" rtlCol="0" anchor="t" anchorCtr="0">
            <a:normAutofit/>
          </a:bodyPr>
          <a:lstStyle/>
          <a:p>
            <a:r>
              <a:rPr lang="en-GB" sz="1600" dirty="0"/>
              <a:t>Overall, the majority of pupils feel informed about staying safe online and believe they always follow the advice to stay safe. However, only 11% know about the CEOP button. 34% of pupils have lied about their age to look at a website/play a game. 32% of pupils have seen images online that have upset them.</a:t>
            </a:r>
          </a:p>
        </p:txBody>
      </p:sp>
      <p:sp>
        <p:nvSpPr>
          <p:cNvPr id="9" name="TextBox 8"/>
          <p:cNvSpPr txBox="1"/>
          <p:nvPr/>
        </p:nvSpPr>
        <p:spPr>
          <a:xfrm>
            <a:off x="183019" y="6066917"/>
            <a:ext cx="10481668" cy="784830"/>
          </a:xfrm>
          <a:prstGeom prst="rect">
            <a:avLst/>
          </a:prstGeom>
          <a:noFill/>
        </p:spPr>
        <p:txBody>
          <a:bodyPr wrap="square" rtlCol="0" anchor="b" anchorCtr="0">
            <a:spAutoFit/>
          </a:bodyPr>
          <a:lstStyle/>
          <a:p>
            <a:r>
              <a:rPr lang="en-GB" sz="900" dirty="0">
                <a:solidFill>
                  <a:srgbClr val="002060"/>
                </a:solidFill>
                <a:latin typeface="Calibri" panose="020F0502020204030204" pitchFamily="34" charset="0"/>
              </a:rPr>
              <a:t>Q: Have you ever been told how to stay safe while being online? </a:t>
            </a:r>
          </a:p>
          <a:p>
            <a:r>
              <a:rPr lang="en-GB" sz="900" i="1" dirty="0">
                <a:solidFill>
                  <a:srgbClr val="002060"/>
                </a:solidFill>
                <a:latin typeface="Calibri" panose="020F0502020204030204" pitchFamily="34" charset="0"/>
              </a:rPr>
              <a:t>2021 n=1,673, 2022 n=2,502, 2023 n=2,453</a:t>
            </a:r>
          </a:p>
          <a:p>
            <a:r>
              <a:rPr lang="en-GB" sz="900" dirty="0">
                <a:solidFill>
                  <a:srgbClr val="002060"/>
                </a:solidFill>
                <a:latin typeface="Calibri" panose="020F0502020204030204" pitchFamily="34" charset="0"/>
              </a:rPr>
              <a:t>Q: Do you follow the advice you have been given about staying safe online? </a:t>
            </a:r>
          </a:p>
          <a:p>
            <a:r>
              <a:rPr lang="en-GB" sz="900" i="1" dirty="0">
                <a:solidFill>
                  <a:srgbClr val="002060"/>
                </a:solidFill>
                <a:latin typeface="Calibri" panose="020F0502020204030204" pitchFamily="34" charset="0"/>
              </a:rPr>
              <a:t>2021 n=1,497, 2022 n=2,234, 2023 n=2,239</a:t>
            </a:r>
          </a:p>
          <a:p>
            <a:r>
              <a:rPr lang="en-GB" sz="900" dirty="0">
                <a:solidFill>
                  <a:srgbClr val="002060"/>
                </a:solidFill>
                <a:latin typeface="Calibri" panose="020F0502020204030204" pitchFamily="34" charset="0"/>
              </a:rPr>
              <a:t>Q: Do you know what the CEOP button is for? </a:t>
            </a:r>
            <a:r>
              <a:rPr lang="en-GB" sz="900" i="1" dirty="0">
                <a:solidFill>
                  <a:srgbClr val="002060"/>
                </a:solidFill>
                <a:latin typeface="Calibri" panose="020F0502020204030204" pitchFamily="34" charset="0"/>
              </a:rPr>
              <a:t>2021 n=1,673, 2022 n=2,502, 2023 n=2,453</a:t>
            </a:r>
            <a:endParaRPr lang="en-GB" sz="900" dirty="0">
              <a:solidFill>
                <a:srgbClr val="002060"/>
              </a:solidFill>
              <a:latin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2580947073"/>
              </p:ext>
            </p:extLst>
          </p:nvPr>
        </p:nvGraphicFramePr>
        <p:xfrm>
          <a:off x="183601" y="979200"/>
          <a:ext cx="3375016" cy="24486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3748799563"/>
              </p:ext>
            </p:extLst>
          </p:nvPr>
        </p:nvGraphicFramePr>
        <p:xfrm>
          <a:off x="4094490" y="979200"/>
          <a:ext cx="3375016" cy="2448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466643603"/>
              </p:ext>
            </p:extLst>
          </p:nvPr>
        </p:nvGraphicFramePr>
        <p:xfrm>
          <a:off x="7941411" y="979201"/>
          <a:ext cx="3324322" cy="243547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graphicFrame>
        <p:nvGraphicFramePr>
          <p:cNvPr id="14" name="Chart 13"/>
          <p:cNvGraphicFramePr/>
          <p:nvPr>
            <p:extLst>
              <p:ext uri="{D42A27DB-BD31-4B8C-83A1-F6EECF244321}">
                <p14:modId xmlns:p14="http://schemas.microsoft.com/office/powerpoint/2010/main" val="3118775881"/>
              </p:ext>
            </p:extLst>
          </p:nvPr>
        </p:nvGraphicFramePr>
        <p:xfrm>
          <a:off x="2524108" y="3496236"/>
          <a:ext cx="3375597" cy="24937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extLst>
              <p:ext uri="{D42A27DB-BD31-4B8C-83A1-F6EECF244321}">
                <p14:modId xmlns:p14="http://schemas.microsoft.com/office/powerpoint/2010/main" val="1632692782"/>
              </p:ext>
            </p:extLst>
          </p:nvPr>
        </p:nvGraphicFramePr>
        <p:xfrm>
          <a:off x="6371029" y="3496236"/>
          <a:ext cx="3324322" cy="2506936"/>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4800474" y="6224014"/>
            <a:ext cx="5556863" cy="646331"/>
          </a:xfrm>
          <a:prstGeom prst="rect">
            <a:avLst/>
          </a:prstGeom>
          <a:noFill/>
        </p:spPr>
        <p:txBody>
          <a:bodyPr wrap="square" rtlCol="0" anchor="b" anchorCtr="0">
            <a:spAutoFit/>
          </a:bodyPr>
          <a:lstStyle/>
          <a:p>
            <a:r>
              <a:rPr lang="en-GB" sz="900" dirty="0">
                <a:solidFill>
                  <a:srgbClr val="002060"/>
                </a:solidFill>
                <a:latin typeface="Calibri" panose="020F0502020204030204" pitchFamily="34" charset="0"/>
              </a:rPr>
              <a:t>Q: Have you ever lied online about your age to look at a website or play a game? </a:t>
            </a:r>
          </a:p>
          <a:p>
            <a:r>
              <a:rPr lang="en-GB" sz="900" i="1" dirty="0">
                <a:solidFill>
                  <a:srgbClr val="002060"/>
                </a:solidFill>
                <a:latin typeface="Calibri" panose="020F0502020204030204" pitchFamily="34" charset="0"/>
              </a:rPr>
              <a:t>2021 n=1,673, 2022 n=2,502, 2023 n=2,453</a:t>
            </a:r>
            <a:endParaRPr lang="en-GB" sz="900" dirty="0">
              <a:solidFill>
                <a:srgbClr val="002060"/>
              </a:solidFill>
              <a:latin typeface="Calibri" panose="020F0502020204030204" pitchFamily="34" charset="0"/>
            </a:endParaRPr>
          </a:p>
          <a:p>
            <a:r>
              <a:rPr lang="en-GB" sz="900" dirty="0">
                <a:solidFill>
                  <a:srgbClr val="002060"/>
                </a:solidFill>
                <a:latin typeface="Calibri" panose="020F0502020204030204" pitchFamily="34" charset="0"/>
              </a:rPr>
              <a:t>Q: Have you ever seen anything online that you found worrying or upset you? </a:t>
            </a:r>
          </a:p>
          <a:p>
            <a:r>
              <a:rPr lang="en-GB" sz="900" i="1" dirty="0">
                <a:solidFill>
                  <a:srgbClr val="002060"/>
                </a:solidFill>
                <a:latin typeface="Calibri" panose="020F0502020204030204" pitchFamily="34" charset="0"/>
              </a:rPr>
              <a:t>2021 n=1,673, 2022 n=2,502, 2023 n=2,453</a:t>
            </a:r>
          </a:p>
        </p:txBody>
      </p:sp>
    </p:spTree>
    <p:extLst>
      <p:ext uri="{BB962C8B-B14F-4D97-AF65-F5344CB8AC3E}">
        <p14:creationId xmlns:p14="http://schemas.microsoft.com/office/powerpoint/2010/main" val="25850029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Year 6s are more likely to have been told how to stay safe online, however they are also more likely to lie about their age to look at websites or play games (41%). </a:t>
            </a:r>
          </a:p>
        </p:txBody>
      </p:sp>
      <p:graphicFrame>
        <p:nvGraphicFramePr>
          <p:cNvPr id="6" name="Table 5"/>
          <p:cNvGraphicFramePr>
            <a:graphicFrameLocks noGrp="1"/>
          </p:cNvGraphicFramePr>
          <p:nvPr>
            <p:extLst>
              <p:ext uri="{D42A27DB-BD31-4B8C-83A1-F6EECF244321}">
                <p14:modId xmlns:p14="http://schemas.microsoft.com/office/powerpoint/2010/main" val="1789209255"/>
              </p:ext>
            </p:extLst>
          </p:nvPr>
        </p:nvGraphicFramePr>
        <p:xfrm>
          <a:off x="183600" y="1200109"/>
          <a:ext cx="11449600" cy="2946593"/>
        </p:xfrm>
        <a:graphic>
          <a:graphicData uri="http://schemas.openxmlformats.org/drawingml/2006/table">
            <a:tbl>
              <a:tblPr firstRow="1" bandRow="1">
                <a:tableStyleId>{5940675A-B579-460E-94D1-54222C63F5DA}</a:tableStyleId>
              </a:tblPr>
              <a:tblGrid>
                <a:gridCol w="3478545">
                  <a:extLst>
                    <a:ext uri="{9D8B030D-6E8A-4147-A177-3AD203B41FA5}">
                      <a16:colId xmlns:a16="http://schemas.microsoft.com/office/drawing/2014/main" val="20000"/>
                    </a:ext>
                  </a:extLst>
                </a:gridCol>
                <a:gridCol w="343684">
                  <a:extLst>
                    <a:ext uri="{9D8B030D-6E8A-4147-A177-3AD203B41FA5}">
                      <a16:colId xmlns:a16="http://schemas.microsoft.com/office/drawing/2014/main" val="20001"/>
                    </a:ext>
                  </a:extLst>
                </a:gridCol>
                <a:gridCol w="1328074">
                  <a:extLst>
                    <a:ext uri="{9D8B030D-6E8A-4147-A177-3AD203B41FA5}">
                      <a16:colId xmlns:a16="http://schemas.microsoft.com/office/drawing/2014/main" val="2222456110"/>
                    </a:ext>
                  </a:extLst>
                </a:gridCol>
                <a:gridCol w="1120604">
                  <a:extLst>
                    <a:ext uri="{9D8B030D-6E8A-4147-A177-3AD203B41FA5}">
                      <a16:colId xmlns:a16="http://schemas.microsoft.com/office/drawing/2014/main" val="20003"/>
                    </a:ext>
                  </a:extLst>
                </a:gridCol>
                <a:gridCol w="1101448">
                  <a:extLst>
                    <a:ext uri="{9D8B030D-6E8A-4147-A177-3AD203B41FA5}">
                      <a16:colId xmlns:a16="http://schemas.microsoft.com/office/drawing/2014/main" val="20005"/>
                    </a:ext>
                  </a:extLst>
                </a:gridCol>
                <a:gridCol w="1151681">
                  <a:extLst>
                    <a:ext uri="{9D8B030D-6E8A-4147-A177-3AD203B41FA5}">
                      <a16:colId xmlns:a16="http://schemas.microsoft.com/office/drawing/2014/main" val="20007"/>
                    </a:ext>
                  </a:extLst>
                </a:gridCol>
                <a:gridCol w="1378986">
                  <a:extLst>
                    <a:ext uri="{9D8B030D-6E8A-4147-A177-3AD203B41FA5}">
                      <a16:colId xmlns:a16="http://schemas.microsoft.com/office/drawing/2014/main" val="20009"/>
                    </a:ext>
                  </a:extLst>
                </a:gridCol>
                <a:gridCol w="1546578">
                  <a:extLst>
                    <a:ext uri="{9D8B030D-6E8A-4147-A177-3AD203B41FA5}">
                      <a16:colId xmlns:a16="http://schemas.microsoft.com/office/drawing/2014/main" val="20011"/>
                    </a:ext>
                  </a:extLst>
                </a:gridCol>
              </a:tblGrid>
              <a:tr h="4316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Have you ever been told how to stay safe while being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94%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Do you follow the advice you have been given about staying safe online? </a:t>
                      </a:r>
                      <a:r>
                        <a:rPr lang="en-GB" sz="1200" i="1" kern="1200" dirty="0">
                          <a:solidFill>
                            <a:schemeClr val="tx1">
                              <a:lumMod val="75000"/>
                              <a:lumOff val="25000"/>
                            </a:schemeClr>
                          </a:solidFill>
                          <a:latin typeface="+mn-lt"/>
                          <a:ea typeface="+mn-ea"/>
                          <a:cs typeface="+mn-cs"/>
                        </a:rPr>
                        <a:t>(% saying ‘Yes, Always’)*</a:t>
                      </a:r>
                      <a:endParaRPr lang="en-GB" sz="120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Do you know what the CEOP button is for?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r>
                        <a:rPr lang="en-GB" sz="1200" dirty="0">
                          <a:solidFill>
                            <a:schemeClr val="tx1">
                              <a:lumMod val="75000"/>
                              <a:lumOff val="25000"/>
                            </a:schemeClr>
                          </a:solidFill>
                        </a:rPr>
                        <a:t>Have you ever lied about your age to look at </a:t>
                      </a:r>
                      <a:r>
                        <a:rPr lang="en-US" sz="1200" dirty="0">
                          <a:solidFill>
                            <a:schemeClr val="tx1">
                              <a:lumMod val="75000"/>
                              <a:lumOff val="25000"/>
                            </a:schemeClr>
                          </a:solidFill>
                        </a:rPr>
                        <a:t>a website or play a game</a:t>
                      </a:r>
                      <a:r>
                        <a:rPr lang="en-GB" sz="1200" dirty="0">
                          <a:solidFill>
                            <a:schemeClr val="tx1">
                              <a:lumMod val="75000"/>
                              <a:lumOff val="25000"/>
                            </a:schemeClr>
                          </a:solidFill>
                        </a:rPr>
                        <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US" sz="1200" dirty="0">
                          <a:solidFill>
                            <a:schemeClr val="tx1">
                              <a:lumMod val="75000"/>
                              <a:lumOff val="25000"/>
                            </a:schemeClr>
                          </a:solidFill>
                        </a:rPr>
                        <a:t>Have you ever seen anything online that you found worrying or nasty in some way that you didn’t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1" name="TextBox 10"/>
          <p:cNvSpPr txBox="1"/>
          <p:nvPr/>
        </p:nvSpPr>
        <p:spPr>
          <a:xfrm>
            <a:off x="183019" y="4266811"/>
            <a:ext cx="11450181" cy="275068"/>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a:t>
            </a:r>
          </a:p>
        </p:txBody>
      </p:sp>
      <p:sp>
        <p:nvSpPr>
          <p:cNvPr id="12" name="TextBox 11">
            <a:extLst>
              <a:ext uri="{FF2B5EF4-FFF2-40B4-BE49-F238E27FC236}">
                <a16:creationId xmlns:a16="http://schemas.microsoft.com/office/drawing/2014/main" id="{DC7BE366-F1D7-413F-BFCE-019388ACDEC4}"/>
              </a:ext>
            </a:extLst>
          </p:cNvPr>
          <p:cNvSpPr txBox="1"/>
          <p:nvPr/>
        </p:nvSpPr>
        <p:spPr>
          <a:xfrm>
            <a:off x="183019" y="6143861"/>
            <a:ext cx="10481668"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been told how to stay safe while being online?</a:t>
            </a:r>
            <a:endParaRPr lang="en-GB" sz="1000" i="1" dirty="0">
              <a:solidFill>
                <a:srgbClr val="002060"/>
              </a:solidFill>
              <a:latin typeface="Calibri" panose="020F0502020204030204" pitchFamily="34" charset="0"/>
            </a:endParaRPr>
          </a:p>
          <a:p>
            <a:r>
              <a:rPr lang="en-GB" sz="1000" dirty="0">
                <a:solidFill>
                  <a:srgbClr val="002060"/>
                </a:solidFill>
                <a:latin typeface="Calibri" panose="020F0502020204030204" pitchFamily="34" charset="0"/>
              </a:rPr>
              <a:t>Q: Do you follow the advice you have been given about staying safe online?</a:t>
            </a:r>
          </a:p>
          <a:p>
            <a:r>
              <a:rPr lang="en-GB" sz="1000" i="1" dirty="0">
                <a:solidFill>
                  <a:srgbClr val="002060"/>
                </a:solidFill>
                <a:latin typeface="Calibri" panose="020F0502020204030204" pitchFamily="34" charset="0"/>
              </a:rPr>
              <a:t>* Base: Those given advice n=2,239</a:t>
            </a:r>
            <a:endParaRPr lang="en-GB" sz="1000" i="1" dirty="0">
              <a:solidFill>
                <a:srgbClr val="002060"/>
              </a:solidFill>
              <a:highlight>
                <a:srgbClr val="FFFF00"/>
              </a:highlight>
              <a:latin typeface="Calibri" panose="020F0502020204030204" pitchFamily="34" charset="0"/>
            </a:endParaRPr>
          </a:p>
          <a:p>
            <a:r>
              <a:rPr lang="en-GB" sz="1000" dirty="0">
                <a:solidFill>
                  <a:srgbClr val="002060"/>
                </a:solidFill>
                <a:latin typeface="Calibri" panose="020F0502020204030204" pitchFamily="34" charset="0"/>
              </a:rPr>
              <a:t>Q: Do you know what the CEOP button is for?</a:t>
            </a:r>
          </a:p>
        </p:txBody>
      </p:sp>
      <p:sp>
        <p:nvSpPr>
          <p:cNvPr id="13" name="TextBox 12">
            <a:extLst>
              <a:ext uri="{FF2B5EF4-FFF2-40B4-BE49-F238E27FC236}">
                <a16:creationId xmlns:a16="http://schemas.microsoft.com/office/drawing/2014/main" id="{30EA99F2-940D-4EDB-AFE2-DC7028DFC8C6}"/>
              </a:ext>
            </a:extLst>
          </p:cNvPr>
          <p:cNvSpPr txBox="1"/>
          <p:nvPr/>
        </p:nvSpPr>
        <p:spPr>
          <a:xfrm>
            <a:off x="5237922" y="6257993"/>
            <a:ext cx="4708717"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lied about your age to look at a website or play a game?</a:t>
            </a:r>
          </a:p>
          <a:p>
            <a:r>
              <a:rPr lang="en-GB" sz="1000" dirty="0">
                <a:solidFill>
                  <a:srgbClr val="002060"/>
                </a:solidFill>
                <a:latin typeface="Calibri" panose="020F0502020204030204" pitchFamily="34" charset="0"/>
              </a:rPr>
              <a:t>Q: </a:t>
            </a:r>
            <a:r>
              <a:rPr lang="en-US" sz="1000" dirty="0">
                <a:solidFill>
                  <a:srgbClr val="002060"/>
                </a:solidFill>
                <a:latin typeface="Calibri" panose="020F0502020204030204" pitchFamily="34" charset="0"/>
              </a:rPr>
              <a:t>Have you ever seen anything online that you found worrying or nasty in some way that you didn’t like?</a:t>
            </a:r>
            <a:endParaRPr lang="en-GB" sz="10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3203630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oAutofit/>
          </a:bodyPr>
          <a:lstStyle/>
          <a:p>
            <a:r>
              <a:rPr lang="en-GB" sz="1600" dirty="0"/>
              <a:t>Young Carers are more likely to lie about their age, see pictures online that upset them, and the least likely compared to other cohorts to follow the advice given. </a:t>
            </a:r>
          </a:p>
        </p:txBody>
      </p:sp>
      <p:graphicFrame>
        <p:nvGraphicFramePr>
          <p:cNvPr id="6" name="Table 5"/>
          <p:cNvGraphicFramePr>
            <a:graphicFrameLocks noGrp="1"/>
          </p:cNvGraphicFramePr>
          <p:nvPr>
            <p:extLst>
              <p:ext uri="{D42A27DB-BD31-4B8C-83A1-F6EECF244321}">
                <p14:modId xmlns:p14="http://schemas.microsoft.com/office/powerpoint/2010/main" val="2388748551"/>
              </p:ext>
            </p:extLst>
          </p:nvPr>
        </p:nvGraphicFramePr>
        <p:xfrm>
          <a:off x="183600" y="1200109"/>
          <a:ext cx="11449600" cy="2855153"/>
        </p:xfrm>
        <a:graphic>
          <a:graphicData uri="http://schemas.openxmlformats.org/drawingml/2006/table">
            <a:tbl>
              <a:tblPr firstRow="1" bandRow="1">
                <a:tableStyleId>{5940675A-B579-460E-94D1-54222C63F5DA}</a:tableStyleId>
              </a:tblPr>
              <a:tblGrid>
                <a:gridCol w="3478545">
                  <a:extLst>
                    <a:ext uri="{9D8B030D-6E8A-4147-A177-3AD203B41FA5}">
                      <a16:colId xmlns:a16="http://schemas.microsoft.com/office/drawing/2014/main" val="20000"/>
                    </a:ext>
                  </a:extLst>
                </a:gridCol>
                <a:gridCol w="343684">
                  <a:extLst>
                    <a:ext uri="{9D8B030D-6E8A-4147-A177-3AD203B41FA5}">
                      <a16:colId xmlns:a16="http://schemas.microsoft.com/office/drawing/2014/main" val="20001"/>
                    </a:ext>
                  </a:extLst>
                </a:gridCol>
                <a:gridCol w="1328074">
                  <a:extLst>
                    <a:ext uri="{9D8B030D-6E8A-4147-A177-3AD203B41FA5}">
                      <a16:colId xmlns:a16="http://schemas.microsoft.com/office/drawing/2014/main" val="2222456110"/>
                    </a:ext>
                  </a:extLst>
                </a:gridCol>
                <a:gridCol w="1120604">
                  <a:extLst>
                    <a:ext uri="{9D8B030D-6E8A-4147-A177-3AD203B41FA5}">
                      <a16:colId xmlns:a16="http://schemas.microsoft.com/office/drawing/2014/main" val="20003"/>
                    </a:ext>
                  </a:extLst>
                </a:gridCol>
                <a:gridCol w="1101448">
                  <a:extLst>
                    <a:ext uri="{9D8B030D-6E8A-4147-A177-3AD203B41FA5}">
                      <a16:colId xmlns:a16="http://schemas.microsoft.com/office/drawing/2014/main" val="20005"/>
                    </a:ext>
                  </a:extLst>
                </a:gridCol>
                <a:gridCol w="1151681">
                  <a:extLst>
                    <a:ext uri="{9D8B030D-6E8A-4147-A177-3AD203B41FA5}">
                      <a16:colId xmlns:a16="http://schemas.microsoft.com/office/drawing/2014/main" val="20007"/>
                    </a:ext>
                  </a:extLst>
                </a:gridCol>
                <a:gridCol w="1378986">
                  <a:extLst>
                    <a:ext uri="{9D8B030D-6E8A-4147-A177-3AD203B41FA5}">
                      <a16:colId xmlns:a16="http://schemas.microsoft.com/office/drawing/2014/main" val="20009"/>
                    </a:ext>
                  </a:extLst>
                </a:gridCol>
                <a:gridCol w="1546578">
                  <a:extLst>
                    <a:ext uri="{9D8B030D-6E8A-4147-A177-3AD203B41FA5}">
                      <a16:colId xmlns:a16="http://schemas.microsoft.com/office/drawing/2014/main" val="20011"/>
                    </a:ext>
                  </a:extLst>
                </a:gridCol>
              </a:tblGrid>
              <a:tr h="43164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Have you ever been told how to stay safe while being 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91%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Do you follow the advice you have been given about staying safe online?</a:t>
                      </a:r>
                      <a:r>
                        <a:rPr lang="en-GB" sz="1200" i="1" kern="1200" dirty="0">
                          <a:solidFill>
                            <a:schemeClr val="tx1">
                              <a:lumMod val="75000"/>
                              <a:lumOff val="25000"/>
                            </a:schemeClr>
                          </a:solidFill>
                          <a:latin typeface="+mn-lt"/>
                          <a:ea typeface="+mn-ea"/>
                          <a:cs typeface="+mn-cs"/>
                        </a:rPr>
                        <a:t> (% saying ‘Yes, Always’)*</a:t>
                      </a:r>
                      <a:endParaRPr lang="en-GB" sz="120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Do you know what the CEOP button is for?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r>
                        <a:rPr lang="en-GB" sz="1200" dirty="0">
                          <a:solidFill>
                            <a:schemeClr val="tx1">
                              <a:lumMod val="75000"/>
                              <a:lumOff val="25000"/>
                            </a:schemeClr>
                          </a:solidFill>
                        </a:rPr>
                        <a:t>Have you ever lied about your age to look at </a:t>
                      </a:r>
                      <a:r>
                        <a:rPr lang="en-US" sz="1200" dirty="0">
                          <a:solidFill>
                            <a:schemeClr val="tx1">
                              <a:lumMod val="75000"/>
                              <a:lumOff val="25000"/>
                            </a:schemeClr>
                          </a:solidFill>
                        </a:rPr>
                        <a:t>a website or play a game</a:t>
                      </a:r>
                      <a:r>
                        <a:rPr lang="en-GB" sz="1200" dirty="0">
                          <a:solidFill>
                            <a:schemeClr val="tx1">
                              <a:lumMod val="75000"/>
                              <a:lumOff val="25000"/>
                            </a:schemeClr>
                          </a:solidFill>
                        </a:rPr>
                        <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200" dirty="0">
                          <a:solidFill>
                            <a:schemeClr val="tx1">
                              <a:lumMod val="75000"/>
                              <a:lumOff val="25000"/>
                            </a:schemeClr>
                          </a:solidFill>
                        </a:rPr>
                        <a:t>Have</a:t>
                      </a:r>
                      <a:r>
                        <a:rPr lang="en-GB" sz="1200" baseline="0" dirty="0">
                          <a:solidFill>
                            <a:schemeClr val="tx1">
                              <a:lumMod val="75000"/>
                              <a:lumOff val="25000"/>
                            </a:schemeClr>
                          </a:solidFill>
                        </a:rPr>
                        <a:t> you ever seen pictures online that upset you?</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Rectangle 9"/>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
        <p:nvSpPr>
          <p:cNvPr id="11" name="TextBox 10"/>
          <p:cNvSpPr txBox="1"/>
          <p:nvPr/>
        </p:nvSpPr>
        <p:spPr>
          <a:xfrm>
            <a:off x="183019" y="4164651"/>
            <a:ext cx="11450181" cy="275068"/>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a:t>
            </a:r>
          </a:p>
        </p:txBody>
      </p:sp>
      <p:sp>
        <p:nvSpPr>
          <p:cNvPr id="12" name="TextBox 11">
            <a:extLst>
              <a:ext uri="{FF2B5EF4-FFF2-40B4-BE49-F238E27FC236}">
                <a16:creationId xmlns:a16="http://schemas.microsoft.com/office/drawing/2014/main" id="{DC7BE366-F1D7-413F-BFCE-019388ACDEC4}"/>
              </a:ext>
            </a:extLst>
          </p:cNvPr>
          <p:cNvSpPr txBox="1"/>
          <p:nvPr/>
        </p:nvSpPr>
        <p:spPr>
          <a:xfrm>
            <a:off x="183019" y="6143861"/>
            <a:ext cx="10481668"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been told how to stay safe while being online?</a:t>
            </a:r>
            <a:endParaRPr lang="en-GB" sz="1000" i="1" dirty="0">
              <a:solidFill>
                <a:srgbClr val="002060"/>
              </a:solidFill>
              <a:latin typeface="Calibri" panose="020F0502020204030204" pitchFamily="34" charset="0"/>
            </a:endParaRPr>
          </a:p>
          <a:p>
            <a:r>
              <a:rPr lang="en-GB" sz="1000" dirty="0">
                <a:solidFill>
                  <a:srgbClr val="002060"/>
                </a:solidFill>
                <a:latin typeface="Calibri" panose="020F0502020204030204" pitchFamily="34" charset="0"/>
              </a:rPr>
              <a:t>Q: Do you follow the advice you have been given about staying safe online?</a:t>
            </a:r>
          </a:p>
          <a:p>
            <a:r>
              <a:rPr lang="en-GB" sz="1000" i="1" dirty="0">
                <a:solidFill>
                  <a:srgbClr val="002060"/>
                </a:solidFill>
                <a:latin typeface="Calibri" panose="020F0502020204030204" pitchFamily="34" charset="0"/>
              </a:rPr>
              <a:t>*Base: Those given advice n=2,239.</a:t>
            </a:r>
          </a:p>
          <a:p>
            <a:r>
              <a:rPr lang="en-GB" sz="1000" dirty="0">
                <a:solidFill>
                  <a:srgbClr val="002060"/>
                </a:solidFill>
                <a:latin typeface="Calibri" panose="020F0502020204030204" pitchFamily="34" charset="0"/>
              </a:rPr>
              <a:t>Q: Do you know what the CEOP button is for?</a:t>
            </a:r>
          </a:p>
        </p:txBody>
      </p:sp>
      <p:sp>
        <p:nvSpPr>
          <p:cNvPr id="13" name="TextBox 12">
            <a:extLst>
              <a:ext uri="{FF2B5EF4-FFF2-40B4-BE49-F238E27FC236}">
                <a16:creationId xmlns:a16="http://schemas.microsoft.com/office/drawing/2014/main" id="{30EA99F2-940D-4EDB-AFE2-DC7028DFC8C6}"/>
              </a:ext>
            </a:extLst>
          </p:cNvPr>
          <p:cNvSpPr txBox="1"/>
          <p:nvPr/>
        </p:nvSpPr>
        <p:spPr>
          <a:xfrm>
            <a:off x="5237922" y="6297749"/>
            <a:ext cx="4708717"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ever chat online with people you haven’t met in real life?</a:t>
            </a:r>
          </a:p>
          <a:p>
            <a:r>
              <a:rPr lang="en-GB" sz="1000" dirty="0">
                <a:solidFill>
                  <a:srgbClr val="002060"/>
                </a:solidFill>
                <a:latin typeface="Calibri" panose="020F0502020204030204" pitchFamily="34" charset="0"/>
              </a:rPr>
              <a:t>Q: Have you ever lied about your age to look at a website or play a game?</a:t>
            </a:r>
          </a:p>
          <a:p>
            <a:r>
              <a:rPr lang="en-GB" sz="1000" dirty="0">
                <a:solidFill>
                  <a:srgbClr val="002060"/>
                </a:solidFill>
                <a:latin typeface="Calibri" panose="020F0502020204030204" pitchFamily="34" charset="0"/>
              </a:rPr>
              <a:t>Q: Have you ever seen anything online that you found worrying or upset you?</a:t>
            </a:r>
            <a:endParaRPr lang="en-GB" sz="1000" i="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159430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(8)</a:t>
            </a:r>
          </a:p>
        </p:txBody>
      </p:sp>
      <p:sp>
        <p:nvSpPr>
          <p:cNvPr id="3"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00B0F0"/>
                </a:solidFill>
              </a:rPr>
              <a:t>Relationships</a:t>
            </a:r>
          </a:p>
          <a:p>
            <a:pPr>
              <a:lnSpc>
                <a:spcPct val="100000"/>
              </a:lnSpc>
              <a:spcBef>
                <a:spcPts val="600"/>
              </a:spcBef>
              <a:spcAft>
                <a:spcPts val="600"/>
              </a:spcAft>
            </a:pPr>
            <a:r>
              <a:rPr lang="en-GB" sz="1400" dirty="0">
                <a:solidFill>
                  <a:srgbClr val="404040"/>
                </a:solidFill>
              </a:rPr>
              <a:t>80% of pupils feel they are getting love and support at home at all times. This decreases to 66% amongst Young carers. </a:t>
            </a:r>
          </a:p>
          <a:p>
            <a:pPr>
              <a:lnSpc>
                <a:spcPct val="100000"/>
              </a:lnSpc>
              <a:spcBef>
                <a:spcPts val="600"/>
              </a:spcBef>
              <a:spcAft>
                <a:spcPts val="600"/>
              </a:spcAft>
            </a:pPr>
            <a:r>
              <a:rPr lang="en-GB" sz="1400" dirty="0">
                <a:solidFill>
                  <a:srgbClr val="404040"/>
                </a:solidFill>
              </a:rPr>
              <a:t>Overall, 29% of students have experienced bullying in the last 12 months. Young carers are bullied more than any other cohort (47%).</a:t>
            </a:r>
          </a:p>
          <a:p>
            <a:pPr>
              <a:lnSpc>
                <a:spcPct val="100000"/>
              </a:lnSpc>
              <a:spcBef>
                <a:spcPts val="600"/>
              </a:spcBef>
              <a:spcAft>
                <a:spcPts val="600"/>
              </a:spcAft>
            </a:pPr>
            <a:r>
              <a:rPr lang="en-GB" sz="1400" dirty="0">
                <a:solidFill>
                  <a:srgbClr val="404040"/>
                </a:solidFill>
              </a:rPr>
              <a:t>29% of pupils say they have been bullied outside of a school setting in the past 12 months. Young carers are more likely to be bullied, across all locations, than any other cohort.</a:t>
            </a:r>
          </a:p>
          <a:p>
            <a:pPr>
              <a:lnSpc>
                <a:spcPct val="100000"/>
              </a:lnSpc>
              <a:spcBef>
                <a:spcPts val="600"/>
              </a:spcBef>
              <a:spcAft>
                <a:spcPts val="600"/>
              </a:spcAft>
            </a:pPr>
            <a:r>
              <a:rPr lang="en-GB" sz="1400" dirty="0">
                <a:solidFill>
                  <a:srgbClr val="404040"/>
                </a:solidFill>
              </a:rPr>
              <a:t>61% of pupils feel their school takes bullying seriously. Overall, 14% of pupils think that bullying is not a problem at their school. </a:t>
            </a:r>
          </a:p>
          <a:p>
            <a:pPr>
              <a:lnSpc>
                <a:spcPct val="100000"/>
              </a:lnSpc>
              <a:spcBef>
                <a:spcPts val="600"/>
              </a:spcBef>
              <a:spcAft>
                <a:spcPts val="600"/>
              </a:spcAft>
            </a:pPr>
            <a:r>
              <a:rPr lang="en-GB" sz="1400" dirty="0">
                <a:solidFill>
                  <a:srgbClr val="404040"/>
                </a:solidFill>
              </a:rPr>
              <a:t>Physical attributes are most often the target of bullying, with 29% of pupils saying they were bullied because of the way they looked and a further 25% because of their size or weight. However, size and weight has further decreased since last year. 23% overall said they did not know why they are getting bullied.</a:t>
            </a:r>
          </a:p>
          <a:p>
            <a:pPr>
              <a:lnSpc>
                <a:spcPct val="100000"/>
              </a:lnSpc>
              <a:spcBef>
                <a:spcPts val="600"/>
              </a:spcBef>
              <a:spcAft>
                <a:spcPts val="600"/>
              </a:spcAft>
            </a:pPr>
            <a:r>
              <a:rPr lang="en-GB" sz="1400" dirty="0">
                <a:solidFill>
                  <a:srgbClr val="404040"/>
                </a:solidFill>
              </a:rPr>
              <a:t>Pupils confide more in their parents/carer (52%) than any other person (down from 58% in 2022). 31% confide in teachers or other adults at school. 40% of pupils found the problem stopped after they told someone. </a:t>
            </a:r>
          </a:p>
          <a:p>
            <a:pPr>
              <a:lnSpc>
                <a:spcPct val="100000"/>
              </a:lnSpc>
              <a:spcBef>
                <a:spcPts val="600"/>
              </a:spcBef>
              <a:spcAft>
                <a:spcPts val="600"/>
              </a:spcAft>
            </a:pPr>
            <a:r>
              <a:rPr lang="en-US" sz="1400" dirty="0">
                <a:solidFill>
                  <a:srgbClr val="404040"/>
                </a:solidFill>
              </a:rPr>
              <a:t>19% of pupils have deliberately hurt someone in the last 12 months. SEN pupils (30%) are more likely than any other group to say they have deliberately hurt someone; boys are much more likely than girls to say they have deliberately hurt someone (25% vs. 12%).</a:t>
            </a:r>
          </a:p>
          <a:p>
            <a:pPr>
              <a:lnSpc>
                <a:spcPct val="100000"/>
              </a:lnSpc>
              <a:spcBef>
                <a:spcPts val="600"/>
              </a:spcBef>
              <a:spcAft>
                <a:spcPts val="600"/>
              </a:spcAft>
            </a:pPr>
            <a:r>
              <a:rPr lang="en-GB" sz="1400" dirty="0">
                <a:solidFill>
                  <a:srgbClr val="404040"/>
                </a:solidFill>
              </a:rPr>
              <a:t>73% of pupils overall feel able to share ideas on how to make things better at school. </a:t>
            </a:r>
            <a:r>
              <a:rPr lang="en-US" sz="1400" dirty="0">
                <a:solidFill>
                  <a:srgbClr val="404040"/>
                </a:solidFill>
              </a:rPr>
              <a:t>However, more SEN pupils than any other group feel unable to share their ideas (34%). </a:t>
            </a:r>
            <a:endParaRPr lang="en-GB" sz="1400" dirty="0">
              <a:solidFill>
                <a:srgbClr val="404040"/>
              </a:solidFill>
            </a:endParaRPr>
          </a:p>
        </p:txBody>
      </p:sp>
    </p:spTree>
    <p:extLst>
      <p:ext uri="{BB962C8B-B14F-4D97-AF65-F5344CB8AC3E}">
        <p14:creationId xmlns:p14="http://schemas.microsoft.com/office/powerpoint/2010/main" val="41810890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dirty="0"/>
              <a:t>Overall, 17% of pupils have used services for young people in Doncaster.  SEN pupils (27%) are the most likely to have used them, followed by young carers (25%). </a:t>
            </a:r>
          </a:p>
        </p:txBody>
      </p:sp>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used any service for young people in Doncaster, in the last 12 months?  Introduced 2023</a:t>
            </a:r>
          </a:p>
        </p:txBody>
      </p:sp>
      <p:graphicFrame>
        <p:nvGraphicFramePr>
          <p:cNvPr id="10" name="Table 9"/>
          <p:cNvGraphicFramePr>
            <a:graphicFrameLocks noGrp="1"/>
          </p:cNvGraphicFramePr>
          <p:nvPr>
            <p:extLst>
              <p:ext uri="{D42A27DB-BD31-4B8C-83A1-F6EECF244321}">
                <p14:modId xmlns:p14="http://schemas.microsoft.com/office/powerpoint/2010/main" val="2284781080"/>
              </p:ext>
            </p:extLst>
          </p:nvPr>
        </p:nvGraphicFramePr>
        <p:xfrm>
          <a:off x="5216590" y="1194784"/>
          <a:ext cx="6282265" cy="156135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88039517"/>
              </p:ext>
            </p:extLst>
          </p:nvPr>
        </p:nvGraphicFramePr>
        <p:xfrm>
          <a:off x="5216590" y="3244348"/>
          <a:ext cx="6282265" cy="174423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TextBox 11"/>
          <p:cNvSpPr txBox="1"/>
          <p:nvPr/>
        </p:nvSpPr>
        <p:spPr>
          <a:xfrm>
            <a:off x="5216588" y="5247791"/>
            <a:ext cx="6310619"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saying ‘Yes’</a:t>
            </a:r>
          </a:p>
        </p:txBody>
      </p:sp>
      <p:graphicFrame>
        <p:nvGraphicFramePr>
          <p:cNvPr id="4" name="Chart 3">
            <a:extLst>
              <a:ext uri="{FF2B5EF4-FFF2-40B4-BE49-F238E27FC236}">
                <a16:creationId xmlns:a16="http://schemas.microsoft.com/office/drawing/2014/main" id="{068837DF-CBD5-16C5-B673-8A99B5C9F7B8}"/>
              </a:ext>
            </a:extLst>
          </p:cNvPr>
          <p:cNvGraphicFramePr/>
          <p:nvPr>
            <p:extLst>
              <p:ext uri="{D42A27DB-BD31-4B8C-83A1-F6EECF244321}">
                <p14:modId xmlns:p14="http://schemas.microsoft.com/office/powerpoint/2010/main" val="3576043426"/>
              </p:ext>
            </p:extLst>
          </p:nvPr>
        </p:nvGraphicFramePr>
        <p:xfrm>
          <a:off x="183019" y="1786009"/>
          <a:ext cx="4895876" cy="291667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3953799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dirty="0"/>
              <a:t>The majority of those who have used these services (68%) said they were good with just 5% saying it was all or mostly bad. Year 6 are more likely to have had an experience that was ‘all good’ in comparison to year 4, and Boys are more likely to have had an ‘all good’ experience than girls. As the bases for most cohorts are under 100, it is hard to draw too many conclusions.</a:t>
            </a:r>
          </a:p>
        </p:txBody>
      </p:sp>
      <p:graphicFrame>
        <p:nvGraphicFramePr>
          <p:cNvPr id="8" name="Chart 7"/>
          <p:cNvGraphicFramePr/>
          <p:nvPr>
            <p:extLst>
              <p:ext uri="{D42A27DB-BD31-4B8C-83A1-F6EECF244321}">
                <p14:modId xmlns:p14="http://schemas.microsoft.com/office/powerpoint/2010/main" val="2633897358"/>
              </p:ext>
            </p:extLst>
          </p:nvPr>
        </p:nvGraphicFramePr>
        <p:xfrm>
          <a:off x="320711" y="1694330"/>
          <a:ext cx="4895877" cy="27031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you’ve accessed these services how would you describe your experiences? Introduced 2023</a:t>
            </a:r>
          </a:p>
        </p:txBody>
      </p:sp>
      <p:graphicFrame>
        <p:nvGraphicFramePr>
          <p:cNvPr id="10" name="Table 9"/>
          <p:cNvGraphicFramePr>
            <a:graphicFrameLocks noGrp="1"/>
          </p:cNvGraphicFramePr>
          <p:nvPr>
            <p:extLst>
              <p:ext uri="{D42A27DB-BD31-4B8C-83A1-F6EECF244321}">
                <p14:modId xmlns:p14="http://schemas.microsoft.com/office/powerpoint/2010/main" val="2266581586"/>
              </p:ext>
            </p:extLst>
          </p:nvPr>
        </p:nvGraphicFramePr>
        <p:xfrm>
          <a:off x="5216590" y="1194784"/>
          <a:ext cx="6282265" cy="182880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200" dirty="0">
                          <a:solidFill>
                            <a:schemeClr val="tx1">
                              <a:lumMod val="75000"/>
                              <a:lumOff val="25000"/>
                            </a:schemeClr>
                          </a:solidFill>
                        </a:rPr>
                        <a:t>All good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Most good, some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471973"/>
                  </a:ext>
                </a:extLst>
              </a:tr>
              <a:tr h="207458">
                <a:tc>
                  <a:txBody>
                    <a:bodyPr/>
                    <a:lstStyle/>
                    <a:p>
                      <a:r>
                        <a:rPr lang="en-GB" sz="1200" dirty="0">
                          <a:solidFill>
                            <a:schemeClr val="tx1">
                              <a:lumMod val="75000"/>
                              <a:lumOff val="25000"/>
                            </a:schemeClr>
                          </a:solidFill>
                        </a:rPr>
                        <a:t>Some good but most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07458">
                <a:tc>
                  <a:txBody>
                    <a:bodyPr/>
                    <a:lstStyle/>
                    <a:p>
                      <a:r>
                        <a:rPr lang="en-GB" sz="1200" dirty="0">
                          <a:solidFill>
                            <a:schemeClr val="tx1">
                              <a:lumMod val="75000"/>
                              <a:lumOff val="25000"/>
                            </a:schemeClr>
                          </a:solidFill>
                        </a:rPr>
                        <a:t>All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96576639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64860909"/>
              </p:ext>
            </p:extLst>
          </p:nvPr>
        </p:nvGraphicFramePr>
        <p:xfrm>
          <a:off x="5216590" y="3244348"/>
          <a:ext cx="6282265" cy="201168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200" dirty="0">
                          <a:solidFill>
                            <a:schemeClr val="tx1">
                              <a:lumMod val="75000"/>
                              <a:lumOff val="25000"/>
                            </a:schemeClr>
                          </a:solidFill>
                        </a:rPr>
                        <a:t>All good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Most good, some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47980187"/>
                  </a:ext>
                </a:extLst>
              </a:tr>
              <a:tr h="207458">
                <a:tc>
                  <a:txBody>
                    <a:bodyPr/>
                    <a:lstStyle/>
                    <a:p>
                      <a:r>
                        <a:rPr lang="en-GB" sz="1200" dirty="0">
                          <a:solidFill>
                            <a:schemeClr val="tx1">
                              <a:lumMod val="75000"/>
                              <a:lumOff val="25000"/>
                            </a:schemeClr>
                          </a:solidFill>
                        </a:rPr>
                        <a:t>Some good but most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07458">
                <a:tc>
                  <a:txBody>
                    <a:bodyPr/>
                    <a:lstStyle/>
                    <a:p>
                      <a:r>
                        <a:rPr lang="en-GB" sz="1200" dirty="0">
                          <a:solidFill>
                            <a:schemeClr val="tx1">
                              <a:lumMod val="75000"/>
                              <a:lumOff val="25000"/>
                            </a:schemeClr>
                          </a:solidFill>
                        </a:rPr>
                        <a:t>All bad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72862718"/>
                  </a:ext>
                </a:extLst>
              </a:tr>
            </a:tbl>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spTree>
    <p:extLst>
      <p:ext uri="{BB962C8B-B14F-4D97-AF65-F5344CB8AC3E}">
        <p14:creationId xmlns:p14="http://schemas.microsoft.com/office/powerpoint/2010/main" val="25423651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0488"/>
            <a:ext cx="11615404" cy="900000"/>
          </a:xfrm>
        </p:spPr>
        <p:txBody>
          <a:bodyPr vert="horz" lIns="91440" tIns="45720" rIns="91440" bIns="45720" rtlCol="0" anchor="t" anchorCtr="0">
            <a:normAutofit/>
          </a:bodyPr>
          <a:lstStyle/>
          <a:p>
            <a:r>
              <a:rPr lang="en-GB" sz="1600" dirty="0"/>
              <a:t>The majority of pupils do not receive help with this survey.</a:t>
            </a:r>
          </a:p>
        </p:txBody>
      </p:sp>
      <p:sp>
        <p:nvSpPr>
          <p:cNvPr id="9" name="TextBox 8"/>
          <p:cNvSpPr txBox="1"/>
          <p:nvPr/>
        </p:nvSpPr>
        <p:spPr>
          <a:xfrm>
            <a:off x="183019" y="6614772"/>
            <a:ext cx="7072546"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Did someone help you fill in this questionnaire?</a:t>
            </a:r>
          </a:p>
        </p:txBody>
      </p:sp>
      <p:graphicFrame>
        <p:nvGraphicFramePr>
          <p:cNvPr id="10" name="Table 9"/>
          <p:cNvGraphicFramePr>
            <a:graphicFrameLocks noGrp="1"/>
          </p:cNvGraphicFramePr>
          <p:nvPr>
            <p:extLst>
              <p:ext uri="{D42A27DB-BD31-4B8C-83A1-F6EECF244321}">
                <p14:modId xmlns:p14="http://schemas.microsoft.com/office/powerpoint/2010/main" val="242707617"/>
              </p:ext>
            </p:extLst>
          </p:nvPr>
        </p:nvGraphicFramePr>
        <p:xfrm>
          <a:off x="5216590" y="1194784"/>
          <a:ext cx="6282265" cy="155448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471973"/>
                  </a:ext>
                </a:extLst>
              </a:tr>
              <a:tr h="207458">
                <a:tc>
                  <a:txBody>
                    <a:bodyPr/>
                    <a:lstStyle/>
                    <a:p>
                      <a:r>
                        <a:rPr lang="en-GB" sz="1200" dirty="0">
                          <a:solidFill>
                            <a:schemeClr val="tx1">
                              <a:lumMod val="75000"/>
                              <a:lumOff val="25000"/>
                            </a:schemeClr>
                          </a:solidFill>
                        </a:rPr>
                        <a:t>I 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29099168"/>
              </p:ext>
            </p:extLst>
          </p:nvPr>
        </p:nvGraphicFramePr>
        <p:xfrm>
          <a:off x="5216590" y="3244348"/>
          <a:ext cx="6282265" cy="173736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07458">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07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rPr>
                        <a:t>Yes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347980187"/>
                  </a:ext>
                </a:extLst>
              </a:tr>
              <a:tr h="207458">
                <a:tc>
                  <a:txBody>
                    <a:bodyPr/>
                    <a:lstStyle/>
                    <a:p>
                      <a:r>
                        <a:rPr lang="en-GB" sz="1200" dirty="0">
                          <a:solidFill>
                            <a:schemeClr val="tx1">
                              <a:lumMod val="75000"/>
                              <a:lumOff val="25000"/>
                            </a:schemeClr>
                          </a:solidFill>
                        </a:rPr>
                        <a:t>I 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Rectangle 12">
            <a:extLst>
              <a:ext uri="{FF2B5EF4-FFF2-40B4-BE49-F238E27FC236}">
                <a16:creationId xmlns:a16="http://schemas.microsoft.com/office/drawing/2014/main" id="{219A9D8B-C260-46D0-E949-7914BAAA790C}"/>
              </a:ext>
            </a:extLst>
          </p:cNvPr>
          <p:cNvSpPr/>
          <p:nvPr/>
        </p:nvSpPr>
        <p:spPr>
          <a:xfrm>
            <a:off x="9946640" y="6368627"/>
            <a:ext cx="1686560"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Technology and being online</a:t>
            </a:r>
          </a:p>
        </p:txBody>
      </p:sp>
      <p:graphicFrame>
        <p:nvGraphicFramePr>
          <p:cNvPr id="3" name="Chart 2">
            <a:extLst>
              <a:ext uri="{FF2B5EF4-FFF2-40B4-BE49-F238E27FC236}">
                <a16:creationId xmlns:a16="http://schemas.microsoft.com/office/drawing/2014/main" id="{F1B56B83-66CE-1B01-7DF7-945950615F60}"/>
              </a:ext>
            </a:extLst>
          </p:cNvPr>
          <p:cNvGraphicFramePr/>
          <p:nvPr>
            <p:extLst>
              <p:ext uri="{D42A27DB-BD31-4B8C-83A1-F6EECF244321}">
                <p14:modId xmlns:p14="http://schemas.microsoft.com/office/powerpoint/2010/main" val="1222454312"/>
              </p:ext>
            </p:extLst>
          </p:nvPr>
        </p:nvGraphicFramePr>
        <p:xfrm>
          <a:off x="183019" y="1786009"/>
          <a:ext cx="4895876" cy="2916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76757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368425" y="2504661"/>
            <a:ext cx="9619161" cy="1878154"/>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Medium" panose="020B0604020101020102" pitchFamily="34" charset="0"/>
              </a:rPr>
              <a:t>Conclusions </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Tree>
    <p:extLst>
      <p:ext uri="{BB962C8B-B14F-4D97-AF65-F5344CB8AC3E}">
        <p14:creationId xmlns:p14="http://schemas.microsoft.com/office/powerpoint/2010/main" val="15539704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(1)</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400" dirty="0">
                <a:solidFill>
                  <a:schemeClr val="tx1">
                    <a:lumMod val="65000"/>
                    <a:lumOff val="35000"/>
                  </a:schemeClr>
                </a:solidFill>
              </a:rPr>
              <a:t>The sample comprised 1156 pupils from Year 4 (47%) and 1297 from Year 6 (53%).</a:t>
            </a:r>
          </a:p>
          <a:p>
            <a:pPr marL="0" indent="0">
              <a:lnSpc>
                <a:spcPct val="100000"/>
              </a:lnSpc>
              <a:spcBef>
                <a:spcPts val="600"/>
              </a:spcBef>
              <a:spcAft>
                <a:spcPts val="600"/>
              </a:spcAft>
              <a:buNone/>
            </a:pPr>
            <a:r>
              <a:rPr lang="en-GB" sz="1400" dirty="0">
                <a:solidFill>
                  <a:srgbClr val="404040"/>
                </a:solidFill>
              </a:rPr>
              <a:t>There are both subtle and profound differences comparing data of Year 4s and Year 6s. Although some of those differences will likely reflect natural development and maturity, for example Year 6’s increased use of technology, being able to express their thoughts and be heard, other findings are less easily explained; for example, why 19% of pupils across Year 4 have a take away ‘most days/everyday’ compared to ‘only’ 11% in Year 6. This section highlights some interesting similarities and stand-out differences between the two year groups, but in absence of causality, does not attempt to explain those differences.     </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rgbClr val="404040"/>
                </a:solidFill>
              </a:rPr>
              <a:t>Year 6 pupils are more likely to say they have enough time to eat and are able to eat with their friends when eating during the day compared to Year 4s. A greater proportion of Year 6s say they are able to choose what they eat (45%) compared to Year 4s (38%.)</a:t>
            </a:r>
          </a:p>
          <a:p>
            <a:pPr>
              <a:lnSpc>
                <a:spcPct val="100000"/>
              </a:lnSpc>
              <a:spcBef>
                <a:spcPts val="600"/>
              </a:spcBef>
              <a:spcAft>
                <a:spcPts val="600"/>
              </a:spcAft>
            </a:pPr>
            <a:r>
              <a:rPr lang="en-GB" sz="1400" dirty="0">
                <a:solidFill>
                  <a:srgbClr val="404040"/>
                </a:solidFill>
              </a:rPr>
              <a:t>Year 4s are more likely to go food shopping than Year 6s (29% vs. 20%), however Year 6s are more likely to have the food they like chosen on the food shop than Year 4’s.</a:t>
            </a:r>
          </a:p>
          <a:p>
            <a:pPr>
              <a:lnSpc>
                <a:spcPct val="100000"/>
              </a:lnSpc>
              <a:spcBef>
                <a:spcPts val="600"/>
              </a:spcBef>
              <a:spcAft>
                <a:spcPts val="600"/>
              </a:spcAft>
            </a:pPr>
            <a:r>
              <a:rPr lang="en-GB" sz="1400" dirty="0">
                <a:solidFill>
                  <a:srgbClr val="404040"/>
                </a:solidFill>
              </a:rPr>
              <a:t>When asked to consider mealtimes at home, Year 6s had a greater propensity to say they enjoyed their mealtimes (51% compared to 38% of Year 4s that said the same). Year 6s also felt they were given more choice over what they eat and how much they decide to eat.</a:t>
            </a:r>
          </a:p>
          <a:p>
            <a:pPr>
              <a:lnSpc>
                <a:spcPct val="100000"/>
              </a:lnSpc>
              <a:spcBef>
                <a:spcPts val="600"/>
              </a:spcBef>
              <a:spcAft>
                <a:spcPts val="600"/>
              </a:spcAft>
            </a:pPr>
            <a:r>
              <a:rPr lang="en-GB" sz="1400" dirty="0">
                <a:solidFill>
                  <a:srgbClr val="404040"/>
                </a:solidFill>
              </a:rPr>
              <a:t>Aside from use of technology at the dinner table, Year 4s are more likely than Year 6s to have rules in place at home around food and eating. In total 18% of Year 6 have no rules at all compared to 12% of Year 4.</a:t>
            </a:r>
          </a:p>
          <a:p>
            <a:pPr>
              <a:lnSpc>
                <a:spcPct val="100000"/>
              </a:lnSpc>
              <a:spcBef>
                <a:spcPts val="600"/>
              </a:spcBef>
              <a:spcAft>
                <a:spcPts val="600"/>
              </a:spcAft>
            </a:pPr>
            <a:r>
              <a:rPr lang="en-GB" sz="1400" dirty="0">
                <a:solidFill>
                  <a:srgbClr val="404040"/>
                </a:solidFill>
              </a:rPr>
              <a:t>A fifth of pupils from Year 4 say they have takeaway style meals daily/most days, compared to 11% of Year 6s that say the same.</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rgbClr val="404040"/>
                </a:solidFill>
              </a:rPr>
              <a:t>Overall, Year 4s and Year 6 have equally good dental hygiene but Year 6s are more likely to visit the dentist annually (49% of Year 6 and 36% of Year 4 pupils.)</a:t>
            </a:r>
          </a:p>
          <a:p>
            <a:pPr>
              <a:lnSpc>
                <a:spcPct val="100000"/>
              </a:lnSpc>
              <a:spcBef>
                <a:spcPts val="600"/>
              </a:spcBef>
              <a:spcAft>
                <a:spcPts val="600"/>
              </a:spcAft>
            </a:pPr>
            <a:r>
              <a:rPr lang="en-GB" sz="1400" dirty="0">
                <a:solidFill>
                  <a:srgbClr val="404040"/>
                </a:solidFill>
              </a:rPr>
              <a:t>A greater proportion of Year 6 pupils could remember being weighed and measured when they were younger (84%) than Year 4s (18%.)</a:t>
            </a:r>
          </a:p>
        </p:txBody>
      </p:sp>
    </p:spTree>
    <p:extLst>
      <p:ext uri="{BB962C8B-B14F-4D97-AF65-F5344CB8AC3E}">
        <p14:creationId xmlns:p14="http://schemas.microsoft.com/office/powerpoint/2010/main" val="20017074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(2)</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chemeClr val="accent2"/>
                </a:solidFill>
              </a:rPr>
              <a:t>Physical activity </a:t>
            </a:r>
          </a:p>
          <a:p>
            <a:pPr>
              <a:lnSpc>
                <a:spcPct val="100000"/>
              </a:lnSpc>
              <a:spcBef>
                <a:spcPts val="600"/>
              </a:spcBef>
              <a:spcAft>
                <a:spcPts val="600"/>
              </a:spcAft>
            </a:pPr>
            <a:r>
              <a:rPr lang="en-GB" sz="1400" dirty="0">
                <a:solidFill>
                  <a:srgbClr val="404040"/>
                </a:solidFill>
              </a:rPr>
              <a:t>53% of Year 6 pupils exercised five days or more in the last week, higher than Year 4s who had 42% of pupils claiming to do so. Only 4% of Year 4s and 3% of Year 6s say they do not partake in any physical activity at all.</a:t>
            </a:r>
          </a:p>
          <a:p>
            <a:pPr>
              <a:lnSpc>
                <a:spcPct val="100000"/>
              </a:lnSpc>
              <a:spcBef>
                <a:spcPts val="600"/>
              </a:spcBef>
              <a:spcAft>
                <a:spcPts val="600"/>
              </a:spcAft>
            </a:pPr>
            <a:r>
              <a:rPr lang="en-GB" sz="1400" dirty="0">
                <a:solidFill>
                  <a:srgbClr val="404040"/>
                </a:solidFill>
              </a:rPr>
              <a:t>Year 6s are much more likely to do their physical activity in school time than Year 4s (71% compared to 58%). When asked who they do physical activities with, Year 6s said they exercised with friends after school (50%) and out of school clubs (34%), compared to 42% and 28% of Year 4s that said the same. Year 4s were more likely to exercise in school clubs (24% vs 17% for Year 6.)</a:t>
            </a:r>
          </a:p>
          <a:p>
            <a:pPr>
              <a:lnSpc>
                <a:spcPct val="100000"/>
              </a:lnSpc>
              <a:spcBef>
                <a:spcPts val="600"/>
              </a:spcBef>
              <a:spcAft>
                <a:spcPts val="600"/>
              </a:spcAft>
            </a:pPr>
            <a:r>
              <a:rPr lang="en-GB" sz="1400" dirty="0">
                <a:solidFill>
                  <a:srgbClr val="404040"/>
                </a:solidFill>
              </a:rPr>
              <a:t>Year 6s are more likely to exercise for longer than Year 4 pupils, with 81% of Year 6s saying they exercise for over 30 minutes a day – 68% of Year 4s say the same. Of the pupils that don’t enjoy physical activity, the proportion of Year 6 pupils (34%) feeling shy about their body is far greater than in Year 4s (21%). Year 6s are also more likely to prefer to do other things than physical activity compared to Year 4s. Ability and weather are also greater factors of concern for Year 6.</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78% of Year 4 pupils feel they are able to get love and support from people at home, a figure that increases to 81% in Year 6s.</a:t>
            </a:r>
          </a:p>
          <a:p>
            <a:pPr>
              <a:lnSpc>
                <a:spcPct val="100000"/>
              </a:lnSpc>
              <a:spcBef>
                <a:spcPts val="600"/>
              </a:spcBef>
              <a:spcAft>
                <a:spcPts val="600"/>
              </a:spcAft>
            </a:pPr>
            <a:r>
              <a:rPr lang="en-GB" sz="1400" dirty="0">
                <a:solidFill>
                  <a:srgbClr val="404040"/>
                </a:solidFill>
              </a:rPr>
              <a:t>31% of Year 4 pupils say they have been bullied at or near school in the past 12 months and 18% say they have been bullied online. For Year 6s, the proportion of pupils that say they have been bullied is lower; 26% that have, say it is at or near school and 14% online. In most incidences bullying has been by a child they know (47% of Year 4s and 55% of Year 6s) but can sometimes be by a child they don’t know (24% of Year 4s say this and 21% of Year 6s.)</a:t>
            </a:r>
          </a:p>
          <a:p>
            <a:pPr>
              <a:lnSpc>
                <a:spcPct val="100000"/>
              </a:lnSpc>
              <a:spcBef>
                <a:spcPts val="600"/>
              </a:spcBef>
              <a:spcAft>
                <a:spcPts val="600"/>
              </a:spcAft>
            </a:pPr>
            <a:r>
              <a:rPr lang="en-GB" sz="1400" dirty="0">
                <a:solidFill>
                  <a:srgbClr val="404040"/>
                </a:solidFill>
              </a:rPr>
              <a:t>Of those that were bullied, the top 4 reasons are the same for both Year 4 and Year 6 pupils (appearance, size/weight, the friends they have and ability) Across all these more Year 6 pupils agree with each of these reasons than Year 4s. </a:t>
            </a:r>
            <a:endParaRPr lang="en-GB" sz="1400" dirty="0"/>
          </a:p>
        </p:txBody>
      </p:sp>
    </p:spTree>
    <p:extLst>
      <p:ext uri="{BB962C8B-B14F-4D97-AF65-F5344CB8AC3E}">
        <p14:creationId xmlns:p14="http://schemas.microsoft.com/office/powerpoint/2010/main" val="41622355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(3)</a:t>
            </a:r>
          </a:p>
        </p:txBody>
      </p:sp>
      <p:sp>
        <p:nvSpPr>
          <p:cNvPr id="6" name="Content Placeholder 2"/>
          <p:cNvSpPr>
            <a:spLocks noGrp="1"/>
          </p:cNvSpPr>
          <p:nvPr>
            <p:ph idx="1"/>
          </p:nvPr>
        </p:nvSpPr>
        <p:spPr>
          <a:xfrm>
            <a:off x="183018" y="834244"/>
            <a:ext cx="10599281" cy="5678068"/>
          </a:xfrm>
        </p:spPr>
        <p:txBody>
          <a:bodyPr>
            <a:noAutofit/>
          </a:bodyPr>
          <a:lstStyle/>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Worries about exams and tests are more common for Year 6s (34%) than Years 4s (28%). A great worry for Year 4s is their friends being bullied (22% compared to 12% of Year 6s.)</a:t>
            </a:r>
          </a:p>
          <a:p>
            <a:pPr>
              <a:lnSpc>
                <a:spcPct val="100000"/>
              </a:lnSpc>
              <a:spcBef>
                <a:spcPts val="600"/>
              </a:spcBef>
              <a:spcAft>
                <a:spcPts val="600"/>
              </a:spcAft>
            </a:pPr>
            <a:r>
              <a:rPr lang="en-GB" sz="1400" dirty="0">
                <a:solidFill>
                  <a:srgbClr val="404040"/>
                </a:solidFill>
              </a:rPr>
              <a:t>Year 4s appear more resilient than Year 6s, with 60% scoring above 23 (Medium-High) compared to 50% of Year 6s that did so. </a:t>
            </a:r>
          </a:p>
          <a:p>
            <a:pPr>
              <a:lnSpc>
                <a:spcPct val="100000"/>
              </a:lnSpc>
              <a:spcBef>
                <a:spcPts val="600"/>
              </a:spcBef>
              <a:spcAft>
                <a:spcPts val="600"/>
              </a:spcAft>
            </a:pPr>
            <a:r>
              <a:rPr lang="en-GB" sz="1400" dirty="0">
                <a:solidFill>
                  <a:srgbClr val="404040"/>
                </a:solidFill>
              </a:rPr>
              <a:t>83% in Year 6 say </a:t>
            </a:r>
            <a:r>
              <a:rPr lang="en-US" sz="1400" dirty="0">
                <a:solidFill>
                  <a:srgbClr val="404040"/>
                </a:solidFill>
              </a:rPr>
              <a:t>they are ‘sometimes’ or ‘always’ listened to when people are making decisions about them, compared to 73% of Year 4s. </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Overall pupils in both year groups felt safe, 87% of Year 4 pupils feel safe when they are at home, and 92% of Year 6 pupil say the same.</a:t>
            </a:r>
          </a:p>
          <a:p>
            <a:pPr>
              <a:lnSpc>
                <a:spcPct val="100000"/>
              </a:lnSpc>
              <a:spcBef>
                <a:spcPts val="600"/>
              </a:spcBef>
              <a:spcAft>
                <a:spcPts val="600"/>
              </a:spcAft>
            </a:pPr>
            <a:r>
              <a:rPr lang="en-GB" sz="1400" dirty="0">
                <a:solidFill>
                  <a:srgbClr val="404040"/>
                </a:solidFill>
              </a:rPr>
              <a:t>Around a fifth of both Year 4, and Year 6 pupils have seen knives used as a threat (17% and 20% respectively.)</a:t>
            </a:r>
          </a:p>
          <a:p>
            <a:pPr>
              <a:lnSpc>
                <a:spcPct val="100000"/>
              </a:lnSpc>
              <a:spcBef>
                <a:spcPts val="600"/>
              </a:spcBef>
              <a:spcAft>
                <a:spcPts val="600"/>
              </a:spcAft>
            </a:pPr>
            <a:r>
              <a:rPr lang="en-GB" sz="1400" dirty="0">
                <a:solidFill>
                  <a:srgbClr val="404040"/>
                </a:solidFill>
              </a:rPr>
              <a:t>Pupils across both year groups responded similarly in regard to how safe they felt in settings around school and during the day (with around 80% and above answering they felt safe in these settings). After dark this number drops with 37% in Year 4 and 35% in Year 6 feeling safe. </a:t>
            </a:r>
          </a:p>
          <a:p>
            <a:pPr>
              <a:lnSpc>
                <a:spcPct val="100000"/>
              </a:lnSpc>
              <a:spcBef>
                <a:spcPts val="600"/>
              </a:spcBef>
              <a:spcAft>
                <a:spcPts val="600"/>
              </a:spcAft>
            </a:pPr>
            <a:r>
              <a:rPr lang="en-GB" sz="1400" dirty="0">
                <a:solidFill>
                  <a:srgbClr val="404040"/>
                </a:solidFill>
              </a:rPr>
              <a:t>68% of those in Year 4 feel they can get involved in their community. This figures increases to 75% across Year 6. </a:t>
            </a:r>
          </a:p>
          <a:p>
            <a:pPr marL="0" indent="0">
              <a:lnSpc>
                <a:spcPct val="100000"/>
              </a:lnSpc>
              <a:spcBef>
                <a:spcPts val="600"/>
              </a:spcBef>
              <a:spcAft>
                <a:spcPts val="600"/>
              </a:spcAft>
              <a:buNone/>
            </a:pPr>
            <a:r>
              <a:rPr lang="en-GB" sz="16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8% of Year 6 pupils have had an alcoholic drink in the last 7 days. 2% of Year 6 pupils have tried smoking and 8% have tried or regularly use e-cigarettes.</a:t>
            </a:r>
          </a:p>
          <a:p>
            <a:pPr>
              <a:lnSpc>
                <a:spcPct val="100000"/>
              </a:lnSpc>
              <a:spcBef>
                <a:spcPts val="600"/>
              </a:spcBef>
              <a:spcAft>
                <a:spcPts val="600"/>
              </a:spcAft>
            </a:pPr>
            <a:r>
              <a:rPr lang="en-GB" sz="1400" dirty="0">
                <a:solidFill>
                  <a:srgbClr val="404040"/>
                </a:solidFill>
              </a:rPr>
              <a:t>Fewer Year 4s than Year 6s notice their parents/carers drink alcohol (37% vs 55% respectively). However, Year 4s are more likely than Year 6s to notice or perceive impacts when their parents/carers drink (39% vs 26% respectively.)</a:t>
            </a:r>
          </a:p>
          <a:p>
            <a:pPr>
              <a:lnSpc>
                <a:spcPct val="100000"/>
              </a:lnSpc>
              <a:spcBef>
                <a:spcPts val="600"/>
              </a:spcBef>
              <a:spcAft>
                <a:spcPts val="600"/>
              </a:spcAft>
            </a:pPr>
            <a:r>
              <a:rPr lang="en-GB" sz="1400" dirty="0">
                <a:solidFill>
                  <a:srgbClr val="404040"/>
                </a:solidFill>
              </a:rPr>
              <a:t>96% of pupils have never been offered drugs; 7% of Year 4s and 5% of Year 6 pupils know someone who takes drugs.</a:t>
            </a:r>
          </a:p>
        </p:txBody>
      </p:sp>
    </p:spTree>
    <p:extLst>
      <p:ext uri="{BB962C8B-B14F-4D97-AF65-F5344CB8AC3E}">
        <p14:creationId xmlns:p14="http://schemas.microsoft.com/office/powerpoint/2010/main" val="37618537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Year 4 vs Year 6 (4)</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Parents and carers are the most popular choice for finding out about growing up and body changes, more so in Year 6s than Year 4s (68% vs 61%). More Year 4s than Year 6s talk to their doctors (28% vs 20%) or their teachers (23% vs 16%.)</a:t>
            </a:r>
          </a:p>
          <a:p>
            <a:pPr>
              <a:lnSpc>
                <a:spcPct val="100000"/>
              </a:lnSpc>
              <a:spcBef>
                <a:spcPts val="600"/>
              </a:spcBef>
              <a:spcAft>
                <a:spcPts val="600"/>
              </a:spcAft>
            </a:pPr>
            <a:r>
              <a:rPr lang="en-GB" sz="1400" dirty="0">
                <a:solidFill>
                  <a:srgbClr val="404040"/>
                </a:solidFill>
              </a:rPr>
              <a:t>Year 6 pupils are more confident that they know enough about their bodies, with 76% saying that they do know enough. Year 4 students have less confidence, with 53% saying ‘yes’ when asked. </a:t>
            </a:r>
          </a:p>
          <a:p>
            <a:pPr>
              <a:lnSpc>
                <a:spcPct val="100000"/>
              </a:lnSpc>
              <a:spcBef>
                <a:spcPts val="600"/>
              </a:spcBef>
              <a:spcAft>
                <a:spcPts val="600"/>
              </a:spcAft>
            </a:pPr>
            <a:r>
              <a:rPr lang="en-GB" sz="1400" dirty="0">
                <a:solidFill>
                  <a:srgbClr val="404040"/>
                </a:solidFill>
              </a:rPr>
              <a:t>Pupils across Year 6 feel more able to undertake activities which are important to them and have space to relax and do activities (88% and 92% respectively) compared to their younger counterparts in Year 4 (80% and 86% respectively.) </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The amount of time pupils spend looking at screens increases with age – 89% of pupils in Year 6 spend at least 1 hour looking at a screen everyday, compared to 72% of Year 4 pupils that say the same. </a:t>
            </a:r>
          </a:p>
          <a:p>
            <a:pPr>
              <a:lnSpc>
                <a:spcPct val="100000"/>
              </a:lnSpc>
              <a:spcBef>
                <a:spcPts val="600"/>
              </a:spcBef>
              <a:spcAft>
                <a:spcPts val="600"/>
              </a:spcAft>
            </a:pPr>
            <a:r>
              <a:rPr lang="en-GB" sz="1400" dirty="0">
                <a:solidFill>
                  <a:srgbClr val="404040"/>
                </a:solidFill>
              </a:rPr>
              <a:t>Year 4 pupils are more likely to encounter rules at home about the length of time they are allowed to be online and at certain times compared to their older counterparts. Year 6s are however more likely to receive guidance from parents/carers about which sites are appropriate/inappropriate or discuss what you can do online compared to Year 4s.</a:t>
            </a:r>
          </a:p>
          <a:p>
            <a:pPr>
              <a:lnSpc>
                <a:spcPct val="100000"/>
              </a:lnSpc>
              <a:spcBef>
                <a:spcPts val="600"/>
              </a:spcBef>
              <a:spcAft>
                <a:spcPts val="600"/>
              </a:spcAft>
            </a:pPr>
            <a:r>
              <a:rPr lang="en-GB" sz="1400" dirty="0">
                <a:solidFill>
                  <a:srgbClr val="404040"/>
                </a:solidFill>
              </a:rPr>
              <a:t>95% of Year 4s have some sort of social media account compared to 97% of Year 6s. More Year 6s than Year 4s have accounts on every social media listed, significantly so with WhatsApp (70% vs 32%) and TikTok (57% vs 33%.)</a:t>
            </a:r>
          </a:p>
          <a:p>
            <a:pPr>
              <a:lnSpc>
                <a:spcPct val="100000"/>
              </a:lnSpc>
              <a:spcBef>
                <a:spcPts val="600"/>
              </a:spcBef>
              <a:spcAft>
                <a:spcPts val="600"/>
              </a:spcAft>
            </a:pPr>
            <a:r>
              <a:rPr lang="en-GB" sz="1400" dirty="0">
                <a:solidFill>
                  <a:srgbClr val="404040"/>
                </a:solidFill>
              </a:rPr>
              <a:t>Online safety varies across the age groups. 94% of Year 6s have been told how to stay safe when being online, this figure decrease to  89% for Year 4s pupils. 69% Year 4s and 67% Year 6s follow advice they’ve been given about staying safe online.</a:t>
            </a:r>
          </a:p>
          <a:p>
            <a:pPr>
              <a:lnSpc>
                <a:spcPct val="100000"/>
              </a:lnSpc>
              <a:spcBef>
                <a:spcPts val="600"/>
              </a:spcBef>
              <a:spcAft>
                <a:spcPts val="600"/>
              </a:spcAft>
            </a:pPr>
            <a:r>
              <a:rPr lang="en-GB" sz="1400" dirty="0">
                <a:solidFill>
                  <a:srgbClr val="404040"/>
                </a:solidFill>
              </a:rPr>
              <a:t>Year 4s and Year 6s are equally as likely to have seen upsetting content online and whereas 41% of Year 6 pupils have lied about their age online to access age restricted contents, ‘only’ 26% of Year 4s say they have done so. </a:t>
            </a:r>
          </a:p>
          <a:p>
            <a:pPr>
              <a:lnSpc>
                <a:spcPct val="100000"/>
              </a:lnSpc>
              <a:spcBef>
                <a:spcPts val="600"/>
              </a:spcBef>
              <a:spcAft>
                <a:spcPts val="600"/>
              </a:spcAft>
            </a:pPr>
            <a:r>
              <a:rPr lang="en-GB" sz="1400" dirty="0">
                <a:solidFill>
                  <a:srgbClr val="404040"/>
                </a:solidFill>
              </a:rPr>
              <a:t>19% of Year 4  and 16% of Year 6 have accessed services for young people in Doncaster. </a:t>
            </a:r>
          </a:p>
          <a:p>
            <a:pPr>
              <a:lnSpc>
                <a:spcPct val="100000"/>
              </a:lnSpc>
              <a:spcBef>
                <a:spcPts val="600"/>
              </a:spcBef>
              <a:spcAft>
                <a:spcPts val="600"/>
              </a:spcAft>
            </a:pPr>
            <a:endParaRPr lang="en-GB" sz="1400" dirty="0"/>
          </a:p>
        </p:txBody>
      </p:sp>
    </p:spTree>
    <p:extLst>
      <p:ext uri="{BB962C8B-B14F-4D97-AF65-F5344CB8AC3E}">
        <p14:creationId xmlns:p14="http://schemas.microsoft.com/office/powerpoint/2010/main" val="34878454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(1)</a:t>
            </a:r>
          </a:p>
        </p:txBody>
      </p:sp>
      <p:sp>
        <p:nvSpPr>
          <p:cNvPr id="6" name="Content Placeholder 2"/>
          <p:cNvSpPr>
            <a:spLocks noGrp="1"/>
          </p:cNvSpPr>
          <p:nvPr>
            <p:ph idx="1"/>
          </p:nvPr>
        </p:nvSpPr>
        <p:spPr>
          <a:xfrm>
            <a:off x="183600" y="835200"/>
            <a:ext cx="10569776" cy="5894642"/>
          </a:xfrm>
        </p:spPr>
        <p:txBody>
          <a:bodyPr>
            <a:noAutofit/>
          </a:bodyPr>
          <a:lstStyle/>
          <a:p>
            <a:pPr marL="0" indent="0">
              <a:lnSpc>
                <a:spcPct val="110000"/>
              </a:lnSpc>
              <a:buNone/>
            </a:pPr>
            <a:r>
              <a:rPr lang="en-GB" sz="1400" dirty="0">
                <a:solidFill>
                  <a:schemeClr val="tx1">
                    <a:lumMod val="65000"/>
                    <a:lumOff val="35000"/>
                  </a:schemeClr>
                </a:solidFill>
              </a:rPr>
              <a:t>The sample comprised 1174 girls (48%) and 1193 boys (49%). 1</a:t>
            </a:r>
            <a:r>
              <a:rPr lang="en-GB" sz="1400" dirty="0">
                <a:solidFill>
                  <a:srgbClr val="404040"/>
                </a:solidFill>
              </a:rPr>
              <a:t>% described themselves differently and 2% preferred not to answer.</a:t>
            </a:r>
            <a:endParaRPr lang="en-GB" sz="1400" dirty="0">
              <a:solidFill>
                <a:schemeClr val="tx1">
                  <a:lumMod val="65000"/>
                  <a:lumOff val="35000"/>
                </a:schemeClr>
              </a:solidFill>
            </a:endParaRPr>
          </a:p>
          <a:p>
            <a:pPr marL="0" indent="0">
              <a:lnSpc>
                <a:spcPct val="100000"/>
              </a:lnSpc>
              <a:spcBef>
                <a:spcPts val="600"/>
              </a:spcBef>
              <a:spcAft>
                <a:spcPts val="600"/>
              </a:spcAft>
              <a:buNone/>
            </a:pPr>
            <a:r>
              <a:rPr lang="en-GB" sz="1400" dirty="0">
                <a:solidFill>
                  <a:srgbClr val="404040"/>
                </a:solidFill>
              </a:rPr>
              <a:t>Overall the data suggests no major differences between the way girls and boys have answered the questions. However, there are some subtle differences which are listed below.  Some of the findings would appear to be aligned with gender stereotypes, though in absence of causality (i.e. understanding of nature vs nurture, etc.) explanations, or generalisations, have not been attempted.</a:t>
            </a:r>
          </a:p>
          <a:p>
            <a:pPr marL="0" indent="0">
              <a:lnSpc>
                <a:spcPct val="100000"/>
              </a:lnSpc>
              <a:spcBef>
                <a:spcPts val="600"/>
              </a:spcBef>
              <a:spcAft>
                <a:spcPts val="600"/>
              </a:spcAft>
              <a:buNone/>
            </a:pPr>
            <a:r>
              <a:rPr lang="en-GB" sz="1600" b="1" dirty="0">
                <a:solidFill>
                  <a:srgbClr val="00A79B"/>
                </a:solidFill>
              </a:rPr>
              <a:t>Healthy eating </a:t>
            </a:r>
          </a:p>
          <a:p>
            <a:pPr>
              <a:lnSpc>
                <a:spcPct val="100000"/>
              </a:lnSpc>
              <a:spcBef>
                <a:spcPts val="600"/>
              </a:spcBef>
              <a:spcAft>
                <a:spcPts val="600"/>
              </a:spcAft>
            </a:pPr>
            <a:r>
              <a:rPr lang="en-GB" sz="1400" dirty="0">
                <a:solidFill>
                  <a:srgbClr val="404040"/>
                </a:solidFill>
              </a:rPr>
              <a:t>Girls are given more choice about what foods they are eating at home (44% v. 39% for boys) and how much they want to eat than boys (38% v. 33% for boys). When it comes to rules around food and eating in the home, girls encounter less of the rules suggested than boys, such as ‘you must clear your plate’ and ‘having dessert after finishing a meal’. </a:t>
            </a:r>
          </a:p>
          <a:p>
            <a:pPr>
              <a:lnSpc>
                <a:spcPct val="100000"/>
              </a:lnSpc>
              <a:spcBef>
                <a:spcPts val="600"/>
              </a:spcBef>
              <a:spcAft>
                <a:spcPts val="600"/>
              </a:spcAft>
            </a:pPr>
            <a:r>
              <a:rPr lang="en-GB" sz="1400" dirty="0">
                <a:solidFill>
                  <a:srgbClr val="404040"/>
                </a:solidFill>
              </a:rPr>
              <a:t>Girls are more likely to eat fruit and vegetables either most or every day, with 74% doing so, compared to 62% of boys. At 43% boys are more likely to consume ‘other’ drinks (like sports or fizzy drinks) than girls (36%.)</a:t>
            </a:r>
          </a:p>
          <a:p>
            <a:pPr marL="0" indent="0">
              <a:lnSpc>
                <a:spcPct val="100000"/>
              </a:lnSpc>
              <a:spcBef>
                <a:spcPts val="600"/>
              </a:spcBef>
              <a:spcAft>
                <a:spcPts val="600"/>
              </a:spcAft>
              <a:buNone/>
            </a:pPr>
            <a:r>
              <a:rPr lang="en-GB" sz="1600" b="1" dirty="0">
                <a:solidFill>
                  <a:srgbClr val="92D050"/>
                </a:solidFill>
              </a:rPr>
              <a:t>Wellbeing</a:t>
            </a:r>
            <a:endParaRPr lang="en-GB" sz="1400" b="1" dirty="0">
              <a:solidFill>
                <a:srgbClr val="92D050"/>
              </a:solidFill>
            </a:endParaRPr>
          </a:p>
          <a:p>
            <a:pPr>
              <a:lnSpc>
                <a:spcPct val="100000"/>
              </a:lnSpc>
              <a:spcBef>
                <a:spcPts val="600"/>
              </a:spcBef>
              <a:spcAft>
                <a:spcPts val="600"/>
              </a:spcAft>
            </a:pPr>
            <a:r>
              <a:rPr lang="en-GB" sz="1400" dirty="0">
                <a:solidFill>
                  <a:srgbClr val="404040"/>
                </a:solidFill>
              </a:rPr>
              <a:t>With oral health strong across all participants, girls outperform boys in taking care of their teeth, with 80% cleaning their teeth at least twice a day compared to 71% of boys who do so. </a:t>
            </a:r>
          </a:p>
          <a:p>
            <a:pPr marL="0" indent="0">
              <a:lnSpc>
                <a:spcPct val="100000"/>
              </a:lnSpc>
              <a:spcBef>
                <a:spcPts val="600"/>
              </a:spcBef>
              <a:spcAft>
                <a:spcPts val="600"/>
              </a:spcAft>
              <a:buNone/>
            </a:pPr>
            <a:r>
              <a:rPr lang="en-GB" sz="1600" b="1" dirty="0">
                <a:solidFill>
                  <a:schemeClr val="accent2"/>
                </a:solidFill>
              </a:rPr>
              <a:t>Physical activity </a:t>
            </a:r>
          </a:p>
          <a:p>
            <a:pPr>
              <a:lnSpc>
                <a:spcPct val="100000"/>
              </a:lnSpc>
              <a:spcBef>
                <a:spcPts val="600"/>
              </a:spcBef>
              <a:spcAft>
                <a:spcPts val="600"/>
              </a:spcAft>
            </a:pPr>
            <a:r>
              <a:rPr lang="en-GB" sz="1400" dirty="0">
                <a:solidFill>
                  <a:srgbClr val="404040"/>
                </a:solidFill>
              </a:rPr>
              <a:t>Boys show a slightly greater propensity to do physical activities with 54% of boys doing some form of physical activity on 5 days or more, compared to the 42% of girls that say the same. Boys will also exercise for longer - 49% of boys are exercising for more than 1 hour each day; the figure decreases to 36% amongst girls.</a:t>
            </a:r>
          </a:p>
          <a:p>
            <a:pPr>
              <a:lnSpc>
                <a:spcPct val="100000"/>
              </a:lnSpc>
              <a:spcBef>
                <a:spcPts val="600"/>
              </a:spcBef>
              <a:spcAft>
                <a:spcPts val="600"/>
              </a:spcAft>
            </a:pPr>
            <a:r>
              <a:rPr lang="en-GB" sz="1400" dirty="0">
                <a:solidFill>
                  <a:srgbClr val="404040"/>
                </a:solidFill>
              </a:rPr>
              <a:t>Boys are more likely to show exercise to a point of showing physical signs (54% compared to 49% of girls.)</a:t>
            </a:r>
          </a:p>
          <a:p>
            <a:pPr>
              <a:lnSpc>
                <a:spcPct val="100000"/>
              </a:lnSpc>
              <a:spcBef>
                <a:spcPts val="600"/>
              </a:spcBef>
              <a:spcAft>
                <a:spcPts val="600"/>
              </a:spcAft>
            </a:pPr>
            <a:r>
              <a:rPr lang="en-GB" sz="1400" dirty="0">
                <a:solidFill>
                  <a:srgbClr val="404040"/>
                </a:solidFill>
              </a:rPr>
              <a:t>Of those that do not enjoy physical activity, more girls are concerned about all reasons (apart from getting changed) but the most significant difference is that 35% of girls say they feel shy about their bodies during physical activities, compared to 16% of boys. </a:t>
            </a:r>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9451880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(2)</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64% of girls think that their school takes bullying seriously, compared to 58% of boys.</a:t>
            </a:r>
          </a:p>
          <a:p>
            <a:pPr>
              <a:lnSpc>
                <a:spcPct val="100000"/>
              </a:lnSpc>
              <a:spcBef>
                <a:spcPts val="600"/>
              </a:spcBef>
              <a:spcAft>
                <a:spcPts val="600"/>
              </a:spcAft>
            </a:pPr>
            <a:r>
              <a:rPr lang="en-GB" sz="1400" dirty="0">
                <a:solidFill>
                  <a:srgbClr val="404040"/>
                </a:solidFill>
              </a:rPr>
              <a:t>Of the pupils that say they have been bullied in the last 12 months, girls are slightly more likely to be bullied for their physical appearance: ‘the way you look’ (34% girls vs. 24% boys) and ‘your size and weight’ (26% girls vs. 23% of boys) and ‘what you wear’ (15% of girls and 13% of boys), however these differences are less significant than 2022. </a:t>
            </a:r>
          </a:p>
          <a:p>
            <a:pPr>
              <a:lnSpc>
                <a:spcPct val="100000"/>
              </a:lnSpc>
              <a:spcBef>
                <a:spcPts val="600"/>
              </a:spcBef>
              <a:spcAft>
                <a:spcPts val="600"/>
              </a:spcAft>
            </a:pPr>
            <a:r>
              <a:rPr lang="en-GB" sz="1400" dirty="0">
                <a:solidFill>
                  <a:srgbClr val="404040"/>
                </a:solidFill>
              </a:rPr>
              <a:t>Girls are more likely to tell someone about being bullied, than boys (80% compared to 76% of boys.)</a:t>
            </a:r>
          </a:p>
          <a:p>
            <a:pPr>
              <a:lnSpc>
                <a:spcPct val="100000"/>
              </a:lnSpc>
              <a:spcBef>
                <a:spcPts val="600"/>
              </a:spcBef>
              <a:spcAft>
                <a:spcPts val="600"/>
              </a:spcAft>
            </a:pPr>
            <a:r>
              <a:rPr lang="en-GB" sz="1400" dirty="0">
                <a:solidFill>
                  <a:srgbClr val="404040"/>
                </a:solidFill>
              </a:rPr>
              <a:t>Boys are twice as likely to say they have deliberately hurt someone in the past 12 months, 25% say they have compared to ‘only’ 12% of girls.</a:t>
            </a:r>
          </a:p>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A similar proportion of boys and girls say that they are ‘happy/very happy’ with life at the moment (73% and 71% respectively.)</a:t>
            </a:r>
          </a:p>
          <a:p>
            <a:pPr>
              <a:lnSpc>
                <a:spcPct val="100000"/>
              </a:lnSpc>
              <a:spcBef>
                <a:spcPts val="600"/>
              </a:spcBef>
              <a:spcAft>
                <a:spcPts val="600"/>
              </a:spcAft>
            </a:pPr>
            <a:r>
              <a:rPr lang="en-GB" sz="1400" dirty="0">
                <a:solidFill>
                  <a:srgbClr val="404040"/>
                </a:solidFill>
              </a:rPr>
              <a:t>Girls are more likely to worry about exams and tests than boys (36% vs 27%), more about the way they look (27% vs 12%), family problems (20% compared to 15% of boys) and about problems with friends (21% compared to 8% of boys.)</a:t>
            </a:r>
          </a:p>
          <a:p>
            <a:pPr>
              <a:lnSpc>
                <a:spcPct val="100000"/>
              </a:lnSpc>
              <a:spcBef>
                <a:spcPts val="600"/>
              </a:spcBef>
              <a:spcAft>
                <a:spcPts val="600"/>
              </a:spcAft>
            </a:pPr>
            <a:r>
              <a:rPr lang="en-GB" sz="1400" dirty="0">
                <a:solidFill>
                  <a:srgbClr val="404040"/>
                </a:solidFill>
              </a:rPr>
              <a:t>Girls are more likely to ‘get upset and feel bad for ages’ if something goes wrong compared to boys (27% and 18% respectively). Boys are more likely than girls to persevere with something if they don’t succeed however girls are more likely to ask for help.</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In general during the day, going to and from school and at school. girls feel safer. At school 88% of girls feel safe compared to 83% of boys, the situation reverses when going out after dark, where 40% of boys feel safe/very safe compared to 32% of girls.</a:t>
            </a:r>
          </a:p>
          <a:p>
            <a:pPr>
              <a:lnSpc>
                <a:spcPct val="100000"/>
              </a:lnSpc>
              <a:spcBef>
                <a:spcPts val="600"/>
              </a:spcBef>
              <a:spcAft>
                <a:spcPts val="600"/>
              </a:spcAft>
            </a:pPr>
            <a:r>
              <a:rPr lang="en-GB" sz="1400" dirty="0">
                <a:solidFill>
                  <a:srgbClr val="404040"/>
                </a:solidFill>
              </a:rPr>
              <a:t>Boys are more likely to have come into contact with knives. 22% have seen knives being used in their area compared to 15% of girls. Overall, 6% of boys have seen someone using a knife </a:t>
            </a:r>
            <a:r>
              <a:rPr lang="en-GB" sz="1400" u="sng" dirty="0">
                <a:solidFill>
                  <a:srgbClr val="404040"/>
                </a:solidFill>
              </a:rPr>
              <a:t>and </a:t>
            </a:r>
            <a:r>
              <a:rPr lang="en-GB" sz="1400" dirty="0">
                <a:solidFill>
                  <a:srgbClr val="404040"/>
                </a:solidFill>
              </a:rPr>
              <a:t>have carried/know someone who carried one. The comparable figure for girls is 3%. </a:t>
            </a: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264892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(9)</a:t>
            </a:r>
          </a:p>
        </p:txBody>
      </p:sp>
      <p:sp>
        <p:nvSpPr>
          <p:cNvPr id="3" name="Content Placeholder 2"/>
          <p:cNvSpPr>
            <a:spLocks noGrp="1"/>
          </p:cNvSpPr>
          <p:nvPr>
            <p:ph idx="1"/>
          </p:nvPr>
        </p:nvSpPr>
        <p:spPr>
          <a:xfrm>
            <a:off x="183019" y="850286"/>
            <a:ext cx="10569776" cy="5678068"/>
          </a:xfrm>
        </p:spPr>
        <p:txBody>
          <a:bodyPr>
            <a:noAutofit/>
          </a:bodyPr>
          <a:lstStyle/>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US" sz="1400" dirty="0">
                <a:solidFill>
                  <a:srgbClr val="404040"/>
                </a:solidFill>
              </a:rPr>
              <a:t>Children who are ‘very happy’ with their life has increased again since 2021. Overall, 72% of pupils are ‘happy’ or ‘very happy’ with their life at the moment. Those notably lower are SEN (61%), and young carers (56%.)</a:t>
            </a:r>
          </a:p>
          <a:p>
            <a:pPr>
              <a:lnSpc>
                <a:spcPct val="100000"/>
              </a:lnSpc>
              <a:spcBef>
                <a:spcPts val="600"/>
              </a:spcBef>
              <a:spcAft>
                <a:spcPts val="600"/>
              </a:spcAft>
            </a:pPr>
            <a:r>
              <a:rPr lang="en-GB" sz="1400" dirty="0">
                <a:solidFill>
                  <a:srgbClr val="404040"/>
                </a:solidFill>
              </a:rPr>
              <a:t>86% of primary pupils say they worry about something. The greatest worry is exams and tests, especially by pupils in Year 6 and girls (34% and 36% respectively). Girls (27%) worry about the way they look more than any other group and worry more in general, with only 8% saying they don’t worry about anything compared to 14% overall. SEN worry the most about school work (28% v. 23% </a:t>
            </a:r>
            <a:r>
              <a:rPr lang="en-GB" sz="1400" dirty="0" err="1">
                <a:solidFill>
                  <a:srgbClr val="404040"/>
                </a:solidFill>
              </a:rPr>
              <a:t>avg</a:t>
            </a:r>
            <a:r>
              <a:rPr lang="en-GB" sz="1400" dirty="0">
                <a:solidFill>
                  <a:srgbClr val="404040"/>
                </a:solidFill>
              </a:rPr>
              <a:t>). </a:t>
            </a:r>
          </a:p>
          <a:p>
            <a:pPr>
              <a:lnSpc>
                <a:spcPct val="100000"/>
              </a:lnSpc>
              <a:spcBef>
                <a:spcPts val="600"/>
              </a:spcBef>
              <a:spcAft>
                <a:spcPts val="600"/>
              </a:spcAft>
            </a:pPr>
            <a:r>
              <a:rPr lang="en-GB" sz="1400" dirty="0">
                <a:solidFill>
                  <a:srgbClr val="404040"/>
                </a:solidFill>
              </a:rPr>
              <a:t>Pupils generally feel that they learn from things when they go wrong, 58% say usually or always. Young carers are the most likely pupils to get upset and feel bad for ages (34% compared to 23% average).</a:t>
            </a:r>
          </a:p>
          <a:p>
            <a:pPr>
              <a:lnSpc>
                <a:spcPct val="100000"/>
              </a:lnSpc>
              <a:spcBef>
                <a:spcPts val="600"/>
              </a:spcBef>
              <a:spcAft>
                <a:spcPts val="600"/>
              </a:spcAft>
            </a:pPr>
            <a:r>
              <a:rPr lang="en-GB" sz="1400" dirty="0">
                <a:solidFill>
                  <a:srgbClr val="404040"/>
                </a:solidFill>
              </a:rPr>
              <a:t>Pupils will mostly persevere with tasks when they don’t succeed. 67% say they usually/always keep trying until they do succeed and 67% have another go. Boys are slightly more likely to do this than girls however girls are more likely to ask for help than boys (and any other cohort). </a:t>
            </a:r>
          </a:p>
          <a:p>
            <a:pPr>
              <a:lnSpc>
                <a:spcPct val="100000"/>
              </a:lnSpc>
              <a:spcBef>
                <a:spcPts val="600"/>
              </a:spcBef>
              <a:spcAft>
                <a:spcPts val="600"/>
              </a:spcAft>
            </a:pPr>
            <a:r>
              <a:rPr lang="en-GB" sz="1400" dirty="0">
                <a:solidFill>
                  <a:srgbClr val="404040"/>
                </a:solidFill>
              </a:rPr>
              <a:t>55% of pupils scored medium/high-high (23+) in their resilience scores, similar to last year. </a:t>
            </a:r>
            <a:r>
              <a:rPr lang="en-US" sz="1400" dirty="0">
                <a:solidFill>
                  <a:srgbClr val="404040"/>
                </a:solidFill>
              </a:rPr>
              <a:t>Year 4s appear more resilient than Year 6s (60% scoring higher than 23 compared to 50% of Year 6s). SEN pupils appear the least resilient with 39% scoring </a:t>
            </a:r>
            <a:r>
              <a:rPr lang="en-GB" sz="1400" dirty="0">
                <a:solidFill>
                  <a:srgbClr val="404040"/>
                </a:solidFill>
              </a:rPr>
              <a:t>medium/high-high (23+).</a:t>
            </a:r>
          </a:p>
          <a:p>
            <a:pPr>
              <a:lnSpc>
                <a:spcPct val="100000"/>
              </a:lnSpc>
              <a:spcBef>
                <a:spcPts val="600"/>
              </a:spcBef>
              <a:spcAft>
                <a:spcPts val="600"/>
              </a:spcAft>
            </a:pPr>
            <a:r>
              <a:rPr lang="en-US" sz="1400" dirty="0">
                <a:solidFill>
                  <a:srgbClr val="404040"/>
                </a:solidFill>
              </a:rPr>
              <a:t>78% of pupils feel they are ‘sometimes’ or ‘always’ listened to when people are making decisions about them. This is lower for Year 4s (73%) with Year 6s the most listened to group (83%). </a:t>
            </a:r>
            <a:endParaRPr lang="en-GB" sz="1400" dirty="0"/>
          </a:p>
        </p:txBody>
      </p:sp>
    </p:spTree>
    <p:extLst>
      <p:ext uri="{BB962C8B-B14F-4D97-AF65-F5344CB8AC3E}">
        <p14:creationId xmlns:p14="http://schemas.microsoft.com/office/powerpoint/2010/main" val="26857452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(3)</a:t>
            </a:r>
          </a:p>
        </p:txBody>
      </p:sp>
      <p:sp>
        <p:nvSpPr>
          <p:cNvPr id="6" name="Content Placeholder 2"/>
          <p:cNvSpPr>
            <a:spLocks noGrp="1"/>
          </p:cNvSpPr>
          <p:nvPr>
            <p:ph idx="1"/>
          </p:nvPr>
        </p:nvSpPr>
        <p:spPr>
          <a:xfrm>
            <a:off x="183018" y="834244"/>
            <a:ext cx="11323181" cy="5678068"/>
          </a:xfrm>
        </p:spPr>
        <p:txBody>
          <a:bodyPr>
            <a:noAutofit/>
          </a:bodyPr>
          <a:lstStyle/>
          <a:p>
            <a:pPr marL="0" indent="0">
              <a:lnSpc>
                <a:spcPct val="100000"/>
              </a:lnSpc>
              <a:spcBef>
                <a:spcPts val="600"/>
              </a:spcBef>
              <a:spcAft>
                <a:spcPts val="600"/>
              </a:spcAft>
              <a:buNone/>
            </a:pPr>
            <a:r>
              <a:rPr lang="en-GB" sz="16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45% of girls and 48% of boys say their parents drink alcohol. Boys are more likely than girls to see their parents' behaviour change when drinking (34% and 27% respectively.) </a:t>
            </a:r>
          </a:p>
          <a:p>
            <a:pPr>
              <a:lnSpc>
                <a:spcPct val="100000"/>
              </a:lnSpc>
              <a:spcBef>
                <a:spcPts val="600"/>
              </a:spcBef>
              <a:spcAft>
                <a:spcPts val="600"/>
              </a:spcAft>
            </a:pPr>
            <a:r>
              <a:rPr lang="en-GB" sz="1400" dirty="0">
                <a:solidFill>
                  <a:srgbClr val="404040"/>
                </a:solidFill>
              </a:rPr>
              <a:t>11% of Year 6 boys have had a drink in the last 7 days, compared to 4% of girls.</a:t>
            </a:r>
          </a:p>
          <a:p>
            <a:pPr>
              <a:lnSpc>
                <a:spcPct val="100000"/>
              </a:lnSpc>
              <a:spcBef>
                <a:spcPts val="600"/>
              </a:spcBef>
              <a:spcAft>
                <a:spcPts val="600"/>
              </a:spcAft>
            </a:pPr>
            <a:r>
              <a:rPr lang="en-GB" sz="1400" dirty="0">
                <a:solidFill>
                  <a:srgbClr val="404040"/>
                </a:solidFill>
              </a:rPr>
              <a:t>Amongst Year 6, 2% of girls and 3% of boys have tried smoking, with 7% of girls and 9% of boys having tried or are using e-cigarettes. 7% of boys and 5% of girls know someone who takes drugs with 5% of boys and 2% of girls having been offered some.</a:t>
            </a:r>
          </a:p>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Whilst both sexes feel they know enough about their body changes and growing up, girls appear less happy (40%) than boys (61%) when asked how they feel about it. Girls are more likely to look to their parents/carers for advice about growing up at 71%, compared to 59% of boys that say the same. 28% of boys don’t know who to tell compared to 19% of girls. </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82% of boys and 80% of girls spend at least 1 hour a day looking at technology screens on a normal school day.</a:t>
            </a:r>
          </a:p>
          <a:p>
            <a:pPr>
              <a:lnSpc>
                <a:spcPct val="100000"/>
              </a:lnSpc>
              <a:spcBef>
                <a:spcPts val="600"/>
              </a:spcBef>
              <a:spcAft>
                <a:spcPts val="600"/>
              </a:spcAft>
            </a:pPr>
            <a:r>
              <a:rPr lang="en-GB" sz="1400" dirty="0">
                <a:solidFill>
                  <a:srgbClr val="404040"/>
                </a:solidFill>
              </a:rPr>
              <a:t>Girls are more likely to go online using have their own mobile phone (72% v. 67% for boys), and their own tablet (58% v. 46% for boys), whereas boys are twice as likely as girls (72% vs 32%) to have a games console for going online at home.</a:t>
            </a:r>
          </a:p>
          <a:p>
            <a:pPr>
              <a:lnSpc>
                <a:spcPct val="100000"/>
              </a:lnSpc>
              <a:spcBef>
                <a:spcPts val="600"/>
              </a:spcBef>
              <a:spcAft>
                <a:spcPts val="600"/>
              </a:spcAft>
            </a:pPr>
            <a:r>
              <a:rPr lang="en-GB" sz="1400" dirty="0">
                <a:solidFill>
                  <a:srgbClr val="404040"/>
                </a:solidFill>
              </a:rPr>
              <a:t>When something bothers them online, girls are more likely to receive help from parents/carers than boys (84% of girls say this compared to 77% of boys) and have parents watch what they’re doing (47% for girls v. 52% for boys.)</a:t>
            </a:r>
          </a:p>
        </p:txBody>
      </p:sp>
    </p:spTree>
    <p:extLst>
      <p:ext uri="{BB962C8B-B14F-4D97-AF65-F5344CB8AC3E}">
        <p14:creationId xmlns:p14="http://schemas.microsoft.com/office/powerpoint/2010/main" val="21946140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Girls vs Boys (4)</a:t>
            </a:r>
          </a:p>
        </p:txBody>
      </p:sp>
      <p:sp>
        <p:nvSpPr>
          <p:cNvPr id="6" name="Content Placeholder 2"/>
          <p:cNvSpPr>
            <a:spLocks noGrp="1"/>
          </p:cNvSpPr>
          <p:nvPr>
            <p:ph idx="1"/>
          </p:nvPr>
        </p:nvSpPr>
        <p:spPr>
          <a:xfrm>
            <a:off x="183018" y="834244"/>
            <a:ext cx="11323181" cy="5678068"/>
          </a:xfrm>
        </p:spPr>
        <p:txBody>
          <a:bodyPr>
            <a:noAutofit/>
          </a:bodyPr>
          <a:lstStyle/>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Accounts on gaming consoles are far more popular with boys (72% compared to 43% of girls), unsurprisingly given that more boys have access to one at home. Girls use Roblox and Snapchat more than boys, with 80% and 48% having an account or profile respectively, compared to 70% and 35%. </a:t>
            </a:r>
          </a:p>
          <a:p>
            <a:pPr>
              <a:lnSpc>
                <a:spcPct val="100000"/>
              </a:lnSpc>
              <a:spcBef>
                <a:spcPts val="600"/>
              </a:spcBef>
              <a:spcAft>
                <a:spcPts val="600"/>
              </a:spcAft>
            </a:pPr>
            <a:r>
              <a:rPr lang="en-GB" sz="1400" dirty="0">
                <a:solidFill>
                  <a:srgbClr val="404040"/>
                </a:solidFill>
              </a:rPr>
              <a:t>Twitch, Twitter and Reddit are new additions for this year and boys are more likely to have accounts than girls across all three sites.</a:t>
            </a:r>
          </a:p>
          <a:p>
            <a:pPr>
              <a:lnSpc>
                <a:spcPct val="100000"/>
              </a:lnSpc>
              <a:spcBef>
                <a:spcPts val="600"/>
              </a:spcBef>
              <a:spcAft>
                <a:spcPts val="600"/>
              </a:spcAft>
            </a:pPr>
            <a:r>
              <a:rPr lang="en-GB" sz="1400" dirty="0">
                <a:solidFill>
                  <a:srgbClr val="404040"/>
                </a:solidFill>
              </a:rPr>
              <a:t>A greater proportion of girls have been given advice about being online than boys (94% and 89% respectively) and they are also more likely to always follow the advice they have been given (72% vs 63% of boys say this.)</a:t>
            </a:r>
          </a:p>
          <a:p>
            <a:pPr>
              <a:lnSpc>
                <a:spcPct val="100000"/>
              </a:lnSpc>
              <a:spcBef>
                <a:spcPts val="600"/>
              </a:spcBef>
              <a:spcAft>
                <a:spcPts val="600"/>
              </a:spcAft>
            </a:pPr>
            <a:r>
              <a:rPr lang="en-GB" sz="1400" dirty="0">
                <a:solidFill>
                  <a:srgbClr val="404040"/>
                </a:solidFill>
              </a:rPr>
              <a:t>74% of girls have parents that e</a:t>
            </a:r>
            <a:r>
              <a:rPr lang="en-GB" sz="1400" dirty="0">
                <a:solidFill>
                  <a:schemeClr val="tx1">
                    <a:lumMod val="75000"/>
                    <a:lumOff val="25000"/>
                  </a:schemeClr>
                </a:solidFill>
              </a:rPr>
              <a:t>xplain why some sites or apps are appropriate/inappropriate, this figure is lower for boys at 68%. </a:t>
            </a:r>
            <a:r>
              <a:rPr lang="en-GB" sz="1400" dirty="0">
                <a:solidFill>
                  <a:srgbClr val="404040"/>
                </a:solidFill>
              </a:rPr>
              <a:t>38% of boys lie about their age in order to access websites, higher than girls at 30%.</a:t>
            </a:r>
          </a:p>
          <a:p>
            <a:pPr>
              <a:lnSpc>
                <a:spcPct val="100000"/>
              </a:lnSpc>
              <a:spcBef>
                <a:spcPts val="600"/>
              </a:spcBef>
              <a:spcAft>
                <a:spcPts val="600"/>
              </a:spcAft>
            </a:pPr>
            <a:r>
              <a:rPr lang="en-GB" sz="1400" dirty="0">
                <a:solidFill>
                  <a:srgbClr val="404040"/>
                </a:solidFill>
              </a:rPr>
              <a:t>19% of boys and 16% of girls have accessed services for young people in Doncaster. 5% of boys and girls were not satisfied with their experience.</a:t>
            </a: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37338039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(1)</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10000"/>
              </a:lnSpc>
              <a:buNone/>
            </a:pPr>
            <a:r>
              <a:rPr lang="en-GB" sz="1400" dirty="0">
                <a:solidFill>
                  <a:srgbClr val="404040"/>
                </a:solidFill>
              </a:rPr>
              <a:t>Analysing the data by different cohorts, pupils declaring they have special educational needs (SEN) have shown some noticeable differences against the overall sample. 11% (281) of pupils said they have special educational needs. Very often those differences are not favourable for the SEN pupils; for example, less likely to engage with and enjoy physical activity, experience a higher rate of being bullied as well as expressing a higher propensity of deliberately hurting someone else at school. These and other key differences are described below and, as in the previous sections, in the absence of causality it has not been attempted to explain reasons for those differences.</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tx1">
                    <a:lumMod val="75000"/>
                    <a:lumOff val="25000"/>
                  </a:schemeClr>
                </a:solidFill>
              </a:rPr>
              <a:t>SEN pupils are less likely to say that they can eat with their friends during the day (64% compared to 72% average) and are also less likely to be able to choose what they eat (39% compared to 42% average.)</a:t>
            </a:r>
          </a:p>
          <a:p>
            <a:pPr>
              <a:lnSpc>
                <a:spcPct val="100000"/>
              </a:lnSpc>
              <a:spcBef>
                <a:spcPts val="600"/>
              </a:spcBef>
              <a:spcAft>
                <a:spcPts val="600"/>
              </a:spcAft>
            </a:pPr>
            <a:r>
              <a:rPr lang="en-GB" sz="1400" dirty="0">
                <a:solidFill>
                  <a:schemeClr val="tx1">
                    <a:lumMod val="75000"/>
                    <a:lumOff val="25000"/>
                  </a:schemeClr>
                </a:solidFill>
              </a:rPr>
              <a:t>Although SEN are more likely to go food shopping (29% v. 24%) they are less likely to choose food they like (32% v. 36%.)</a:t>
            </a:r>
          </a:p>
          <a:p>
            <a:pPr>
              <a:lnSpc>
                <a:spcPct val="100000"/>
              </a:lnSpc>
              <a:spcBef>
                <a:spcPts val="600"/>
              </a:spcBef>
              <a:spcAft>
                <a:spcPts val="600"/>
              </a:spcAft>
            </a:pPr>
            <a:r>
              <a:rPr lang="en-GB" sz="1400" dirty="0">
                <a:solidFill>
                  <a:schemeClr val="tx1">
                    <a:lumMod val="75000"/>
                    <a:lumOff val="25000"/>
                  </a:schemeClr>
                </a:solidFill>
              </a:rPr>
              <a:t>SEN pupils are less likely to eat at the table (51% vs. 59% average) and with family/their household (61% v. 69%), be given a choice of what to eat (36% vs. 41% average) and are less likely to say that mealtimes are enjoyable (36% vs. 45% average.)</a:t>
            </a:r>
          </a:p>
          <a:p>
            <a:pPr>
              <a:lnSpc>
                <a:spcPct val="100000"/>
              </a:lnSpc>
              <a:spcBef>
                <a:spcPts val="600"/>
              </a:spcBef>
              <a:spcAft>
                <a:spcPts val="600"/>
              </a:spcAft>
            </a:pPr>
            <a:r>
              <a:rPr lang="en-GB" sz="1400" dirty="0">
                <a:solidFill>
                  <a:schemeClr val="tx1">
                    <a:lumMod val="75000"/>
                    <a:lumOff val="25000"/>
                  </a:schemeClr>
                </a:solidFill>
              </a:rPr>
              <a:t>In general SEN pupils do not have rules enforced any more than all pupils, although they do encounter slightly higher incidences of getting a reward for finishing certain foods but are less likely to be asked not to use their phones/devices at the table or have to ask permission before getting a snack.</a:t>
            </a:r>
          </a:p>
          <a:p>
            <a:pPr>
              <a:lnSpc>
                <a:spcPct val="100000"/>
              </a:lnSpc>
              <a:spcBef>
                <a:spcPts val="600"/>
              </a:spcBef>
              <a:spcAft>
                <a:spcPts val="600"/>
              </a:spcAft>
            </a:pPr>
            <a:r>
              <a:rPr lang="en-GB" sz="1400" dirty="0">
                <a:solidFill>
                  <a:schemeClr val="tx1">
                    <a:lumMod val="75000"/>
                    <a:lumOff val="25000"/>
                  </a:schemeClr>
                </a:solidFill>
              </a:rPr>
              <a:t>SEN pupils are the cohort most likely to drink fruit juice/smoothies most/every day (49% v. 42%) and the group most likely to consume take-aways most/every day (23% v. 15%.) </a:t>
            </a:r>
          </a:p>
          <a:p>
            <a:pPr marL="0" indent="0">
              <a:lnSpc>
                <a:spcPct val="100000"/>
              </a:lnSpc>
              <a:spcBef>
                <a:spcPts val="600"/>
              </a:spcBef>
              <a:spcAft>
                <a:spcPts val="600"/>
              </a:spcAft>
              <a:buNone/>
            </a:pPr>
            <a:r>
              <a:rPr lang="en-GB" sz="1600" b="1" dirty="0">
                <a:solidFill>
                  <a:srgbClr val="92D050"/>
                </a:solidFill>
              </a:rPr>
              <a:t>Wellbeing</a:t>
            </a:r>
            <a:endParaRPr lang="en-GB" sz="1400" b="1" dirty="0">
              <a:solidFill>
                <a:srgbClr val="92D050"/>
              </a:solidFill>
            </a:endParaRPr>
          </a:p>
          <a:p>
            <a:pPr>
              <a:lnSpc>
                <a:spcPct val="100000"/>
              </a:lnSpc>
              <a:spcBef>
                <a:spcPts val="600"/>
              </a:spcBef>
              <a:spcAft>
                <a:spcPts val="600"/>
              </a:spcAft>
            </a:pPr>
            <a:r>
              <a:rPr lang="en-GB" sz="1400" dirty="0">
                <a:solidFill>
                  <a:schemeClr val="tx1">
                    <a:lumMod val="75000"/>
                    <a:lumOff val="25000"/>
                  </a:schemeClr>
                </a:solidFill>
              </a:rPr>
              <a:t>Dental hygiene is less apparent in SEN pupils than pupils overall. 75% of all pupils say they clean their teeth at least twice a day, which decreases to 65% for SEN pupils, the lowest score amongst all cohorts.</a:t>
            </a:r>
          </a:p>
          <a:p>
            <a:pPr>
              <a:lnSpc>
                <a:spcPct val="100000"/>
              </a:lnSpc>
              <a:spcBef>
                <a:spcPts val="600"/>
              </a:spcBef>
              <a:spcAft>
                <a:spcPts val="600"/>
              </a:spcAft>
            </a:pPr>
            <a:r>
              <a:rPr lang="en-GB" sz="1400" dirty="0">
                <a:solidFill>
                  <a:schemeClr val="tx1">
                    <a:lumMod val="75000"/>
                    <a:lumOff val="25000"/>
                  </a:schemeClr>
                </a:solidFill>
              </a:rPr>
              <a:t>Of the children that remember being weighed, 20%  say that they are not happy/not at all happy about it (v. 13% overall.)</a:t>
            </a:r>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5483704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(2)</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chemeClr val="accent2"/>
                </a:solidFill>
              </a:rPr>
              <a:t>Physical activity </a:t>
            </a:r>
          </a:p>
          <a:p>
            <a:pPr>
              <a:lnSpc>
                <a:spcPct val="100000"/>
              </a:lnSpc>
              <a:spcBef>
                <a:spcPts val="600"/>
              </a:spcBef>
              <a:spcAft>
                <a:spcPts val="600"/>
              </a:spcAft>
            </a:pPr>
            <a:r>
              <a:rPr lang="en-GB" sz="1400" dirty="0">
                <a:solidFill>
                  <a:srgbClr val="404040"/>
                </a:solidFill>
              </a:rPr>
              <a:t>SEN pupils are the group least likely to walk to school (38% v. 46% of all pupils) but most likely to cycle (11% v. 6% overall.) </a:t>
            </a:r>
          </a:p>
          <a:p>
            <a:pPr>
              <a:lnSpc>
                <a:spcPct val="100000"/>
              </a:lnSpc>
              <a:spcBef>
                <a:spcPts val="600"/>
              </a:spcBef>
              <a:spcAft>
                <a:spcPts val="600"/>
              </a:spcAft>
            </a:pPr>
            <a:r>
              <a:rPr lang="en-GB" sz="1400" dirty="0">
                <a:solidFill>
                  <a:srgbClr val="404040"/>
                </a:solidFill>
              </a:rPr>
              <a:t>Although SEN pupils engage in physical activity, they are the group least likely to do so. The amount of time they spend doing physical activity is lower than the primary average (13% of SEN pupils say they spend less than 30 minutes doing physical activity a day, compared to only 9% of pupils overall that say the same.)</a:t>
            </a:r>
          </a:p>
          <a:p>
            <a:pPr>
              <a:lnSpc>
                <a:spcPct val="100000"/>
              </a:lnSpc>
              <a:spcBef>
                <a:spcPts val="600"/>
              </a:spcBef>
              <a:spcAft>
                <a:spcPts val="600"/>
              </a:spcAft>
            </a:pPr>
            <a:r>
              <a:rPr lang="en-GB" sz="1400" dirty="0">
                <a:solidFill>
                  <a:srgbClr val="404040"/>
                </a:solidFill>
              </a:rPr>
              <a:t>Of those that do participate in physical activity, SEN pupils are less likely than other students to exercise with family (44% compared to 51% overall.)</a:t>
            </a:r>
          </a:p>
          <a:p>
            <a:pPr>
              <a:lnSpc>
                <a:spcPct val="100000"/>
              </a:lnSpc>
              <a:spcBef>
                <a:spcPts val="600"/>
              </a:spcBef>
              <a:spcAft>
                <a:spcPts val="600"/>
              </a:spcAft>
            </a:pPr>
            <a:r>
              <a:rPr lang="en-GB" sz="1400" dirty="0">
                <a:solidFill>
                  <a:srgbClr val="404040"/>
                </a:solidFill>
              </a:rPr>
              <a:t>27% of pupils with SEN said they enjoyed physical activity only a little/not at all, compared to 17% overall. </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9% of pupils with SEN say they don’t get the love and support from people at home when they are upset or worried about something (compared to 4% overall.)</a:t>
            </a:r>
          </a:p>
          <a:p>
            <a:pPr>
              <a:lnSpc>
                <a:spcPct val="100000"/>
              </a:lnSpc>
              <a:spcBef>
                <a:spcPts val="600"/>
              </a:spcBef>
              <a:spcAft>
                <a:spcPts val="600"/>
              </a:spcAft>
            </a:pPr>
            <a:r>
              <a:rPr lang="en-GB" sz="1400" dirty="0">
                <a:solidFill>
                  <a:srgbClr val="404040"/>
                </a:solidFill>
              </a:rPr>
              <a:t>36% of pupils in the SEN cohort say they have been bullied at or near to school in the last 12 months, compared to 29% overall. 20% say they have been bullied online (16% overall), 16% say they get bullied at home (8% overall) and 22% say they get bullied near home (13% overall). 54% of SEN pupils think their school takes bullying seriously, less than pupils overall at 61%.</a:t>
            </a:r>
          </a:p>
          <a:p>
            <a:pPr>
              <a:lnSpc>
                <a:spcPct val="100000"/>
              </a:lnSpc>
              <a:spcBef>
                <a:spcPts val="600"/>
              </a:spcBef>
              <a:spcAft>
                <a:spcPts val="600"/>
              </a:spcAft>
            </a:pPr>
            <a:r>
              <a:rPr lang="en-GB" sz="1400" dirty="0">
                <a:solidFill>
                  <a:srgbClr val="404040"/>
                </a:solidFill>
              </a:rPr>
              <a:t>14% of SEN pupils have been bullied by an adult, compared to 8% overall.</a:t>
            </a:r>
          </a:p>
          <a:p>
            <a:pPr>
              <a:lnSpc>
                <a:spcPct val="100000"/>
              </a:lnSpc>
              <a:spcBef>
                <a:spcPts val="600"/>
              </a:spcBef>
              <a:spcAft>
                <a:spcPts val="600"/>
              </a:spcAft>
            </a:pPr>
            <a:r>
              <a:rPr lang="en-GB" sz="1400" dirty="0">
                <a:solidFill>
                  <a:srgbClr val="404040"/>
                </a:solidFill>
              </a:rPr>
              <a:t>SEN pupils are more likely to be bullied being LGBT, for their family background, and for their ability than the average primary pupil.</a:t>
            </a:r>
          </a:p>
          <a:p>
            <a:pPr>
              <a:lnSpc>
                <a:spcPct val="100000"/>
              </a:lnSpc>
              <a:spcBef>
                <a:spcPts val="600"/>
              </a:spcBef>
              <a:spcAft>
                <a:spcPts val="600"/>
              </a:spcAft>
            </a:pPr>
            <a:r>
              <a:rPr lang="en-GB" sz="1400" dirty="0">
                <a:solidFill>
                  <a:srgbClr val="404040"/>
                </a:solidFill>
              </a:rPr>
              <a:t>SEN pupils are less likely to confide in their parent/carer than all pupils (45% v. 52%.)</a:t>
            </a:r>
          </a:p>
          <a:p>
            <a:pPr>
              <a:lnSpc>
                <a:spcPct val="100000"/>
              </a:lnSpc>
              <a:spcBef>
                <a:spcPts val="600"/>
              </a:spcBef>
              <a:spcAft>
                <a:spcPts val="600"/>
              </a:spcAft>
            </a:pPr>
            <a:r>
              <a:rPr lang="en-GB" sz="1400" dirty="0">
                <a:solidFill>
                  <a:srgbClr val="404040"/>
                </a:solidFill>
              </a:rPr>
              <a:t>30% of pupils with SEN say they have deliberately hurt someone else at school in the last 12 months, higher than the 19% overall, and the cohort most likely to answer yes to this question.</a:t>
            </a:r>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16141731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(3)</a:t>
            </a:r>
          </a:p>
        </p:txBody>
      </p:sp>
      <p:sp>
        <p:nvSpPr>
          <p:cNvPr id="6" name="Content Placeholder 2"/>
          <p:cNvSpPr>
            <a:spLocks noGrp="1"/>
          </p:cNvSpPr>
          <p:nvPr>
            <p:ph idx="1"/>
          </p:nvPr>
        </p:nvSpPr>
        <p:spPr>
          <a:xfrm>
            <a:off x="183019" y="834244"/>
            <a:ext cx="10569776" cy="5678068"/>
          </a:xfrm>
        </p:spPr>
        <p:txBody>
          <a:bodyPr>
            <a:noAutofit/>
          </a:bodyPr>
          <a:lstStyle/>
          <a:p>
            <a:pPr>
              <a:lnSpc>
                <a:spcPct val="110000"/>
              </a:lnSpc>
            </a:pPr>
            <a:r>
              <a:rPr lang="en-GB" sz="1400" dirty="0">
                <a:solidFill>
                  <a:schemeClr val="bg2">
                    <a:lumMod val="25000"/>
                  </a:schemeClr>
                </a:solidFill>
              </a:rPr>
              <a:t>66% of SEN pupils feel able to share their ideas to make things better for people at school, less than the 73% of pupils overall that say this.</a:t>
            </a:r>
          </a:p>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72% of pupils say they are very happy/happy with their life at the moment which drops to 61% of SEN pupils. SEN pupils more likely to worry about their mental health and are more likely to worry about school work than any other cohort. </a:t>
            </a:r>
          </a:p>
          <a:p>
            <a:pPr>
              <a:lnSpc>
                <a:spcPct val="100000"/>
              </a:lnSpc>
              <a:spcBef>
                <a:spcPts val="600"/>
              </a:spcBef>
              <a:spcAft>
                <a:spcPts val="600"/>
              </a:spcAft>
            </a:pPr>
            <a:r>
              <a:rPr lang="en-GB" sz="1400" dirty="0">
                <a:solidFill>
                  <a:srgbClr val="404040"/>
                </a:solidFill>
              </a:rPr>
              <a:t>44% say they would learn from it if something goes wrong, lower than the 58% of pupils on average that say the same. They are also less likely to persevere with something if they don’t succeed, with 23% saying that they would give up (14% overall.) SEN pupils are the least resilient cohort, with 40% scoring low (below 19) on their resilience scores, compared to all pupils scoring 25%.</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9% of pupils with SEN say they are not able to play in a nice, safe place at home or near home. This is compared to 5% overall. </a:t>
            </a:r>
          </a:p>
          <a:p>
            <a:pPr>
              <a:lnSpc>
                <a:spcPct val="100000"/>
              </a:lnSpc>
              <a:spcBef>
                <a:spcPts val="600"/>
              </a:spcBef>
              <a:spcAft>
                <a:spcPts val="600"/>
              </a:spcAft>
            </a:pPr>
            <a:r>
              <a:rPr lang="en-GB" sz="1400" dirty="0">
                <a:solidFill>
                  <a:srgbClr val="404040"/>
                </a:solidFill>
              </a:rPr>
              <a:t>Overall, SEN pupils report feeling less safe than other cohorts when out and about in the day. Whilst 71% feel safe on their way to school, this compares to 80% overall for all primary pupils. 74% feel safe at school (85% overall) and 76% feel safe out during the day (85% overall.)</a:t>
            </a:r>
          </a:p>
          <a:p>
            <a:pPr>
              <a:lnSpc>
                <a:spcPct val="100000"/>
              </a:lnSpc>
              <a:spcBef>
                <a:spcPts val="600"/>
              </a:spcBef>
              <a:spcAft>
                <a:spcPts val="600"/>
              </a:spcAft>
            </a:pPr>
            <a:r>
              <a:rPr lang="en-GB" sz="1400" dirty="0">
                <a:solidFill>
                  <a:srgbClr val="404040"/>
                </a:solidFill>
              </a:rPr>
              <a:t>11% of pupils with SEN have come into contact with knives, in terms of having seen a knife used to fight or threaten someone, as well as themselves (or someone they know) having carried a knife for the purpose of protection. This is over double the pupils average of 5% that say the same.</a:t>
            </a:r>
          </a:p>
          <a:p>
            <a:pPr>
              <a:lnSpc>
                <a:spcPct val="100000"/>
              </a:lnSpc>
              <a:spcBef>
                <a:spcPts val="600"/>
              </a:spcBef>
              <a:spcAft>
                <a:spcPts val="600"/>
              </a:spcAft>
            </a:pPr>
            <a:r>
              <a:rPr lang="en-GB" sz="1400" dirty="0">
                <a:solidFill>
                  <a:srgbClr val="404040"/>
                </a:solidFill>
              </a:rPr>
              <a:t>Compared to 72% overall, 68% of pupils with SEN feel they are able to get involved in their community.  </a:t>
            </a: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5788649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(4)</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14% of SEN pupils have had a drink in the last 7 days (v. 8% overall.)</a:t>
            </a:r>
          </a:p>
          <a:p>
            <a:pPr>
              <a:lnSpc>
                <a:spcPct val="100000"/>
              </a:lnSpc>
              <a:spcBef>
                <a:spcPts val="600"/>
              </a:spcBef>
              <a:spcAft>
                <a:spcPts val="600"/>
              </a:spcAft>
            </a:pPr>
            <a:r>
              <a:rPr lang="en-GB" sz="1400" dirty="0">
                <a:solidFill>
                  <a:srgbClr val="404040"/>
                </a:solidFill>
              </a:rPr>
              <a:t>SEN pupils are more likely across all statements to notice things when their parents/carers drink, for example 23% say they notice a change in their parents/carers behaviour when they drink, higher than the 17% overall.</a:t>
            </a:r>
          </a:p>
          <a:p>
            <a:pPr>
              <a:lnSpc>
                <a:spcPct val="100000"/>
              </a:lnSpc>
              <a:spcBef>
                <a:spcPts val="600"/>
              </a:spcBef>
              <a:spcAft>
                <a:spcPts val="600"/>
              </a:spcAft>
            </a:pPr>
            <a:r>
              <a:rPr lang="en-GB" sz="1400" dirty="0">
                <a:solidFill>
                  <a:srgbClr val="404040"/>
                </a:solidFill>
              </a:rPr>
              <a:t>42% of SEN pupils say their parents/carers smoke (35% overall). 12% of pupils with SEN are exposed to smoking at home indoors and during car journeys. For the overall sample the comparable figure is 8% and the only other group with such a higher exposure is young carers (also 12%.)</a:t>
            </a:r>
          </a:p>
          <a:p>
            <a:pPr>
              <a:lnSpc>
                <a:spcPct val="100000"/>
              </a:lnSpc>
              <a:spcBef>
                <a:spcPts val="600"/>
              </a:spcBef>
              <a:spcAft>
                <a:spcPts val="600"/>
              </a:spcAft>
            </a:pPr>
            <a:r>
              <a:rPr lang="en-GB" sz="1400" dirty="0">
                <a:solidFill>
                  <a:srgbClr val="404040"/>
                </a:solidFill>
              </a:rPr>
              <a:t>Higher than the overall figure of 6%, 12% of pupils with SEN know someone who they think has taken drugs to get high. </a:t>
            </a:r>
          </a:p>
          <a:p>
            <a:pPr>
              <a:lnSpc>
                <a:spcPct val="100000"/>
              </a:lnSpc>
              <a:spcBef>
                <a:spcPts val="600"/>
              </a:spcBef>
              <a:spcAft>
                <a:spcPts val="600"/>
              </a:spcAft>
            </a:pPr>
            <a:r>
              <a:rPr lang="en-GB" sz="1400" dirty="0">
                <a:solidFill>
                  <a:srgbClr val="404040"/>
                </a:solidFill>
              </a:rPr>
              <a:t>9% of Year 6 SEN pupils have been offered drugs, compared to 4% overall.</a:t>
            </a:r>
          </a:p>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Whereas 65% of pupils overall would like their parents/carers to tell them about growing up and body changes, 54% of pupils with SEN would like this. </a:t>
            </a:r>
            <a:r>
              <a:rPr lang="en-GB" sz="1400" dirty="0">
                <a:solidFill>
                  <a:srgbClr val="404040"/>
                </a:solidFill>
                <a:effectLst/>
                <a:latin typeface="Calibri" panose="020F0502020204030204" pitchFamily="34" charset="0"/>
                <a:ea typeface="MS Mincho" panose="02020609040205080304" pitchFamily="49" charset="-128"/>
                <a:cs typeface="Calibri" panose="020F0502020204030204" pitchFamily="34" charset="0"/>
              </a:rPr>
              <a:t>However, SEN pupils are more likely to be told by a school nurse and visitors to the school.</a:t>
            </a:r>
          </a:p>
          <a:p>
            <a:pPr>
              <a:lnSpc>
                <a:spcPct val="100000"/>
              </a:lnSpc>
              <a:spcBef>
                <a:spcPts val="600"/>
              </a:spcBef>
              <a:spcAft>
                <a:spcPts val="600"/>
              </a:spcAft>
            </a:pPr>
            <a:r>
              <a:rPr lang="en-GB" sz="1400" dirty="0">
                <a:solidFill>
                  <a:srgbClr val="404040"/>
                </a:solidFill>
              </a:rPr>
              <a:t>Compared to the overall sample, pupils with SEN feel less able to take part in activities important to them (75% saying ‘Yes, I can’, compared to 85% overall) or have space to relax and do activities (79% saying ‘Yes, I can’, compared to 89% overall.) </a:t>
            </a:r>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400"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0092443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Special Educational Needs (SEN) pupils (5)</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Pupils with SEN are having more on-screen time, with 49% spending more than 3 hours using technology on a normal school day, compared to 44% overall. However, 6% say they spend no time looking at any type of screen, compared to 3% overall. </a:t>
            </a:r>
          </a:p>
          <a:p>
            <a:pPr>
              <a:lnSpc>
                <a:spcPct val="100000"/>
              </a:lnSpc>
              <a:spcBef>
                <a:spcPts val="600"/>
              </a:spcBef>
              <a:spcAft>
                <a:spcPts val="600"/>
              </a:spcAft>
            </a:pPr>
            <a:r>
              <a:rPr lang="en-GB" sz="1400" dirty="0">
                <a:solidFill>
                  <a:srgbClr val="404040"/>
                </a:solidFill>
              </a:rPr>
              <a:t>When it comes to being online, parents/carers of SEN pupils appear less likely to help when something bothers them (75% of SEN pupils say this compared to 80% overall), they are less likely to know the passwords to sites/apps that SEN pupils use (76% v. 80% overall)  and more likely to watch what they are doing online (54% v. 49%. Overall.)</a:t>
            </a:r>
          </a:p>
          <a:p>
            <a:pPr>
              <a:lnSpc>
                <a:spcPct val="100000"/>
              </a:lnSpc>
              <a:spcBef>
                <a:spcPts val="600"/>
              </a:spcBef>
              <a:spcAft>
                <a:spcPts val="600"/>
              </a:spcAft>
            </a:pPr>
            <a:r>
              <a:rPr lang="en-GB" sz="1400" dirty="0">
                <a:solidFill>
                  <a:srgbClr val="404040"/>
                </a:solidFill>
              </a:rPr>
              <a:t>Pupils in this cohort are less likely to have been told how to stay safe while being online (88% compared to 91% overall) and less likely to always follow the advice they have been given (61% compared to 68% overall.)</a:t>
            </a:r>
          </a:p>
          <a:p>
            <a:pPr>
              <a:lnSpc>
                <a:spcPct val="100000"/>
              </a:lnSpc>
              <a:spcBef>
                <a:spcPts val="600"/>
              </a:spcBef>
              <a:spcAft>
                <a:spcPts val="600"/>
              </a:spcAft>
            </a:pPr>
            <a:r>
              <a:rPr lang="en-US" sz="1400" dirty="0">
                <a:solidFill>
                  <a:srgbClr val="404040"/>
                </a:solidFill>
              </a:rPr>
              <a:t>27% of SEN pupils have used services for young people in Doncaster and are the most likely cohort to have used them. </a:t>
            </a:r>
            <a:endParaRPr lang="en-GB" sz="1400" dirty="0">
              <a:solidFill>
                <a:srgbClr val="404040"/>
              </a:solidFill>
            </a:endParaRPr>
          </a:p>
          <a:p>
            <a:pPr>
              <a:lnSpc>
                <a:spcPct val="100000"/>
              </a:lnSpc>
              <a:spcBef>
                <a:spcPts val="600"/>
              </a:spcBef>
              <a:spcAft>
                <a:spcPts val="600"/>
              </a:spcAft>
            </a:pPr>
            <a:endParaRPr lang="en-GB" sz="1400" dirty="0">
              <a:solidFill>
                <a:srgbClr val="404040"/>
              </a:solidFill>
            </a:endParaRPr>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4465144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(1)</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400" dirty="0">
                <a:solidFill>
                  <a:srgbClr val="404040"/>
                </a:solidFill>
              </a:rPr>
              <a:t>Analysing the data by different cohorts, pupils who are young carers have shown some interesting differences against the overall sample. 7% (163) identified themselves as young carers. As with those pupils with SEN, those differences are not always favourable for the young carers. For example, this cohort has a higher exposure to being bullied, including online, at home and at school, and by children they don’t know. This and other key differences have been listed below and, as in the previous sections, in the absence of causality it has not been attempted to explain the reasons for those differences.</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bg2">
                    <a:lumMod val="25000"/>
                  </a:schemeClr>
                </a:solidFill>
              </a:rPr>
              <a:t>Young carers are the most likely cohort to have no breakfast options available at home (11% v. 4% of all pupils) and they are the cohort the least likely to agree with positive statements about eating meals, for example being able to eat with friends (61% of young carers vs. 72% overall) and having a nice space to eat (22% v. 31% overall.)</a:t>
            </a:r>
          </a:p>
          <a:p>
            <a:pPr>
              <a:lnSpc>
                <a:spcPct val="100000"/>
              </a:lnSpc>
              <a:spcBef>
                <a:spcPts val="600"/>
              </a:spcBef>
              <a:spcAft>
                <a:spcPts val="600"/>
              </a:spcAft>
            </a:pPr>
            <a:r>
              <a:rPr lang="en-GB" sz="1400" dirty="0">
                <a:solidFill>
                  <a:schemeClr val="bg2">
                    <a:lumMod val="25000"/>
                  </a:schemeClr>
                </a:solidFill>
              </a:rPr>
              <a:t>Young carers are the cohort most likely to go food shopping (33% v. 24% overall.)</a:t>
            </a:r>
          </a:p>
          <a:p>
            <a:pPr>
              <a:lnSpc>
                <a:spcPct val="100000"/>
              </a:lnSpc>
              <a:spcBef>
                <a:spcPts val="600"/>
              </a:spcBef>
              <a:spcAft>
                <a:spcPts val="600"/>
              </a:spcAft>
            </a:pPr>
            <a:r>
              <a:rPr lang="en-GB" sz="1400" dirty="0">
                <a:solidFill>
                  <a:schemeClr val="bg2">
                    <a:lumMod val="25000"/>
                  </a:schemeClr>
                </a:solidFill>
              </a:rPr>
              <a:t>During mealtimes at home, young carers are less likely to find mealtimes enjoyable than average (36% compared to 45% average). 58% of young carers eat with family/people in their house, lower than all pupils 69% and the lowest response overall.</a:t>
            </a:r>
          </a:p>
          <a:p>
            <a:pPr>
              <a:lnSpc>
                <a:spcPct val="100000"/>
              </a:lnSpc>
              <a:spcBef>
                <a:spcPts val="600"/>
              </a:spcBef>
              <a:spcAft>
                <a:spcPts val="600"/>
              </a:spcAft>
            </a:pPr>
            <a:r>
              <a:rPr lang="en-GB" sz="1400" dirty="0">
                <a:solidFill>
                  <a:schemeClr val="bg2">
                    <a:lumMod val="25000"/>
                  </a:schemeClr>
                </a:solidFill>
              </a:rPr>
              <a:t>Young carers are the group most likely to have to clear their plate, but also to have a reward for eating certain foods or finishing their meal.</a:t>
            </a:r>
          </a:p>
          <a:p>
            <a:pPr>
              <a:lnSpc>
                <a:spcPct val="100000"/>
              </a:lnSpc>
              <a:spcBef>
                <a:spcPts val="600"/>
              </a:spcBef>
              <a:spcAft>
                <a:spcPts val="600"/>
              </a:spcAft>
            </a:pPr>
            <a:r>
              <a:rPr lang="en-GB" sz="1400" dirty="0">
                <a:solidFill>
                  <a:schemeClr val="bg2">
                    <a:lumMod val="25000"/>
                  </a:schemeClr>
                </a:solidFill>
              </a:rPr>
              <a:t>Young carers appear to have similar food habits to the rest of primary pupils, with the exception that they are more likely to consume takeaway-style meals everyday/most days than average (20% compared to 15% overall).</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chemeClr val="bg2">
                    <a:lumMod val="25000"/>
                  </a:schemeClr>
                </a:solidFill>
              </a:rPr>
              <a:t>Although 93% of young carers feel warm and comfortable at home, this is the lowest score amongst all cohorts.</a:t>
            </a:r>
          </a:p>
          <a:p>
            <a:pPr>
              <a:lnSpc>
                <a:spcPct val="100000"/>
              </a:lnSpc>
              <a:spcBef>
                <a:spcPts val="600"/>
              </a:spcBef>
              <a:spcAft>
                <a:spcPts val="600"/>
              </a:spcAft>
            </a:pPr>
            <a:r>
              <a:rPr lang="en-GB" sz="1400" dirty="0">
                <a:solidFill>
                  <a:schemeClr val="bg2">
                    <a:lumMod val="25000"/>
                  </a:schemeClr>
                </a:solidFill>
              </a:rPr>
              <a:t>36% of young carers have visited the dentist in the last year, compared to 43% overall. </a:t>
            </a:r>
          </a:p>
          <a:p>
            <a:pPr marL="0" indent="0">
              <a:lnSpc>
                <a:spcPct val="100000"/>
              </a:lnSpc>
              <a:spcBef>
                <a:spcPts val="600"/>
              </a:spcBef>
              <a:spcAft>
                <a:spcPts val="600"/>
              </a:spcAft>
              <a:buNone/>
            </a:pPr>
            <a:endParaRPr lang="en-GB" sz="1400" dirty="0"/>
          </a:p>
          <a:p>
            <a:pPr marL="0" indent="0">
              <a:lnSpc>
                <a:spcPct val="100000"/>
              </a:lnSpc>
              <a:spcBef>
                <a:spcPts val="600"/>
              </a:spcBef>
              <a:spcAft>
                <a:spcPts val="600"/>
              </a:spcAft>
              <a:buNone/>
            </a:pPr>
            <a:endParaRPr lang="en-GB" sz="1400" b="1"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9832199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(2)</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800" b="1" dirty="0">
                <a:solidFill>
                  <a:srgbClr val="F2851F"/>
                </a:solidFill>
              </a:rPr>
              <a:t>Physical activity</a:t>
            </a:r>
          </a:p>
          <a:p>
            <a:pPr>
              <a:lnSpc>
                <a:spcPct val="100000"/>
              </a:lnSpc>
              <a:spcBef>
                <a:spcPts val="600"/>
              </a:spcBef>
              <a:spcAft>
                <a:spcPts val="600"/>
              </a:spcAft>
            </a:pPr>
            <a:r>
              <a:rPr lang="en-GB" sz="1400" dirty="0">
                <a:solidFill>
                  <a:schemeClr val="bg2">
                    <a:lumMod val="25000"/>
                  </a:schemeClr>
                </a:solidFill>
              </a:rPr>
              <a:t>Young carers are the group most likely to walk to school (50%.)</a:t>
            </a:r>
          </a:p>
          <a:p>
            <a:pPr>
              <a:lnSpc>
                <a:spcPct val="100000"/>
              </a:lnSpc>
              <a:spcBef>
                <a:spcPts val="600"/>
              </a:spcBef>
              <a:spcAft>
                <a:spcPts val="600"/>
              </a:spcAft>
            </a:pPr>
            <a:r>
              <a:rPr lang="en-GB" sz="1400" dirty="0">
                <a:solidFill>
                  <a:schemeClr val="bg2">
                    <a:lumMod val="25000"/>
                  </a:schemeClr>
                </a:solidFill>
              </a:rPr>
              <a:t>Young carers are active and do their exercise the most either by themselves or with friends during school.</a:t>
            </a:r>
          </a:p>
          <a:p>
            <a:pPr>
              <a:lnSpc>
                <a:spcPct val="100000"/>
              </a:lnSpc>
              <a:spcBef>
                <a:spcPts val="600"/>
              </a:spcBef>
              <a:spcAft>
                <a:spcPts val="600"/>
              </a:spcAft>
            </a:pPr>
            <a:r>
              <a:rPr lang="en-GB" sz="1400" dirty="0">
                <a:solidFill>
                  <a:schemeClr val="bg2">
                    <a:lumMod val="25000"/>
                  </a:schemeClr>
                </a:solidFill>
              </a:rPr>
              <a:t>49% of young carers do more than 1 hour of exercise on average each day, more than pupils overall (42%.)</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66% of young carers said that yes, they feel love and support at home, this is the lowest score amongst all cohorts (80% for all pupils.)</a:t>
            </a:r>
          </a:p>
          <a:p>
            <a:pPr>
              <a:lnSpc>
                <a:spcPct val="100000"/>
              </a:lnSpc>
              <a:spcBef>
                <a:spcPts val="600"/>
              </a:spcBef>
              <a:spcAft>
                <a:spcPts val="600"/>
              </a:spcAft>
            </a:pPr>
            <a:r>
              <a:rPr lang="en-GB" sz="1400" dirty="0">
                <a:solidFill>
                  <a:srgbClr val="404040"/>
                </a:solidFill>
              </a:rPr>
              <a:t>The proportion of all primary pupils saying they have been bullied at or near school over the last 12 months is 29% this year, whereas the comparable figure for young carers is 47%. </a:t>
            </a:r>
          </a:p>
          <a:p>
            <a:pPr>
              <a:lnSpc>
                <a:spcPct val="100000"/>
              </a:lnSpc>
              <a:spcBef>
                <a:spcPts val="600"/>
              </a:spcBef>
              <a:spcAft>
                <a:spcPts val="600"/>
              </a:spcAft>
            </a:pPr>
            <a:r>
              <a:rPr lang="en-GB" sz="1400" dirty="0">
                <a:solidFill>
                  <a:srgbClr val="404040"/>
                </a:solidFill>
              </a:rPr>
              <a:t>Young carers are more likely to be bullied online (29% v. 16% overall), near home (31% v. 13% overall), in town (15% v. 5% overall) and at home (15% v. 8% overall.) They are also more likely to be bullied by an adult they know, and an adult they don’t know (both 11% v. 4% overall.)</a:t>
            </a:r>
          </a:p>
          <a:p>
            <a:pPr>
              <a:lnSpc>
                <a:spcPct val="100000"/>
              </a:lnSpc>
              <a:spcBef>
                <a:spcPts val="600"/>
              </a:spcBef>
              <a:spcAft>
                <a:spcPts val="600"/>
              </a:spcAft>
            </a:pPr>
            <a:r>
              <a:rPr lang="en-GB" sz="1400" dirty="0">
                <a:solidFill>
                  <a:srgbClr val="404040"/>
                </a:solidFill>
              </a:rPr>
              <a:t>‘The way you look’ is the most cited cause for young carers being bullied with 42% saying this is the reason, compared to 29% overall. Across all reasons for bullying , more young carers  agree with each statement than pupils overall and out of the 11 reasons offered, young carers are highest scoring in 9. </a:t>
            </a:r>
          </a:p>
          <a:p>
            <a:pPr>
              <a:lnSpc>
                <a:spcPct val="100000"/>
              </a:lnSpc>
              <a:spcBef>
                <a:spcPts val="600"/>
              </a:spcBef>
              <a:spcAft>
                <a:spcPts val="600"/>
              </a:spcAft>
            </a:pPr>
            <a:r>
              <a:rPr lang="en-GB" sz="1400" dirty="0">
                <a:solidFill>
                  <a:srgbClr val="404040"/>
                </a:solidFill>
              </a:rPr>
              <a:t>Young carers are more likely to confide in an ‘other person’ (not a parent or a teacher) when talking about being bullied, and the group most likely to not tell anyone. </a:t>
            </a:r>
          </a:p>
          <a:p>
            <a:pPr>
              <a:lnSpc>
                <a:spcPct val="100000"/>
              </a:lnSpc>
              <a:spcBef>
                <a:spcPts val="600"/>
              </a:spcBef>
              <a:spcAft>
                <a:spcPts val="600"/>
              </a:spcAft>
            </a:pPr>
            <a:r>
              <a:rPr lang="en-GB" sz="1400" dirty="0">
                <a:solidFill>
                  <a:srgbClr val="404040"/>
                </a:solidFill>
              </a:rPr>
              <a:t>26% of young carers said they have deliberately upset or hurt someone else at school in the last 12 months, compared to 19% overall. </a:t>
            </a:r>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400" b="1"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8637125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(3)</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800" b="1" dirty="0">
                <a:solidFill>
                  <a:srgbClr val="7030A0"/>
                </a:solidFill>
              </a:rPr>
              <a:t>Emotional wellbeing</a:t>
            </a:r>
          </a:p>
          <a:p>
            <a:pPr>
              <a:lnSpc>
                <a:spcPct val="100000"/>
              </a:lnSpc>
              <a:spcBef>
                <a:spcPts val="600"/>
              </a:spcBef>
              <a:spcAft>
                <a:spcPts val="600"/>
              </a:spcAft>
            </a:pPr>
            <a:r>
              <a:rPr lang="en-GB" sz="1400" dirty="0">
                <a:solidFill>
                  <a:srgbClr val="404040"/>
                </a:solidFill>
              </a:rPr>
              <a:t>56% of young carers describe themselves as happy/very happy, the lowest score amongst all cohorts (72% amongst all pupils.)</a:t>
            </a:r>
          </a:p>
          <a:p>
            <a:pPr>
              <a:lnSpc>
                <a:spcPct val="100000"/>
              </a:lnSpc>
              <a:spcBef>
                <a:spcPts val="600"/>
              </a:spcBef>
              <a:spcAft>
                <a:spcPts val="600"/>
              </a:spcAft>
            </a:pPr>
            <a:r>
              <a:rPr lang="en-GB" sz="1400" dirty="0">
                <a:solidFill>
                  <a:srgbClr val="404040"/>
                </a:solidFill>
              </a:rPr>
              <a:t>Young carers are less likely than other students to worry about exams and tests (26% compared to 31% overall), but are the group most  likely to worry about being bullied (25%), and money problems/family finances (19%.)</a:t>
            </a:r>
          </a:p>
          <a:p>
            <a:pPr>
              <a:lnSpc>
                <a:spcPct val="100000"/>
              </a:lnSpc>
              <a:spcBef>
                <a:spcPts val="600"/>
              </a:spcBef>
              <a:spcAft>
                <a:spcPts val="600"/>
              </a:spcAft>
            </a:pPr>
            <a:r>
              <a:rPr lang="en-GB" sz="1400" dirty="0">
                <a:solidFill>
                  <a:srgbClr val="404040"/>
                </a:solidFill>
              </a:rPr>
              <a:t>When something goes wrong, 34% of young carers say the ‘get upset and feel bad for ages’ compared to 23% of pupils overall and more than any other cohort. 28% of young carers give up if they don’t succeed, again the highest figure amongst all cohorts and double the figure for pupils overall (14%.)</a:t>
            </a:r>
          </a:p>
          <a:p>
            <a:pPr>
              <a:lnSpc>
                <a:spcPct val="100000"/>
              </a:lnSpc>
              <a:spcBef>
                <a:spcPts val="600"/>
              </a:spcBef>
              <a:spcAft>
                <a:spcPts val="600"/>
              </a:spcAft>
            </a:pPr>
            <a:r>
              <a:rPr lang="en-GB" sz="1400" dirty="0">
                <a:solidFill>
                  <a:srgbClr val="404040"/>
                </a:solidFill>
              </a:rPr>
              <a:t>24% of young carers have a high resilience score, compared to 30% of all pupils. </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The majority of pupils feel safe at home (89%), this figure drops to 74% for young carers. </a:t>
            </a:r>
          </a:p>
          <a:p>
            <a:pPr>
              <a:lnSpc>
                <a:spcPct val="100000"/>
              </a:lnSpc>
              <a:spcBef>
                <a:spcPts val="600"/>
              </a:spcBef>
              <a:spcAft>
                <a:spcPts val="600"/>
              </a:spcAft>
            </a:pPr>
            <a:r>
              <a:rPr lang="en-GB" sz="1400" dirty="0">
                <a:solidFill>
                  <a:srgbClr val="404040"/>
                </a:solidFill>
              </a:rPr>
              <a:t>78% of young carers are able to play in a nice, safe place at home or near the home, and this is the lowest figure amongst all cohorts (86% of pupils are able to do so.) </a:t>
            </a:r>
            <a:endParaRPr lang="en-GB" sz="1400" dirty="0">
              <a:solidFill>
                <a:srgbClr val="404040"/>
              </a:solidFill>
              <a:highlight>
                <a:srgbClr val="FFFF00"/>
              </a:highlight>
            </a:endParaRPr>
          </a:p>
          <a:p>
            <a:pPr>
              <a:lnSpc>
                <a:spcPct val="100000"/>
              </a:lnSpc>
              <a:spcBef>
                <a:spcPts val="600"/>
              </a:spcBef>
              <a:spcAft>
                <a:spcPts val="600"/>
              </a:spcAft>
            </a:pPr>
            <a:r>
              <a:rPr lang="en-GB" sz="1400" dirty="0">
                <a:solidFill>
                  <a:srgbClr val="404040"/>
                </a:solidFill>
              </a:rPr>
              <a:t>Young carers score the lowest across all statements regarding feeling safe in their environment. 76% feels safe when going out during the day (85% overall), 69% feel safe/very safe when going to and from school (80% overall) and 72% feel safe at school (85% overall). ‘Only’ 32% of young carers feel that way when going out after dark (36% overall.)</a:t>
            </a:r>
          </a:p>
          <a:p>
            <a:pPr>
              <a:lnSpc>
                <a:spcPct val="100000"/>
              </a:lnSpc>
              <a:spcBef>
                <a:spcPts val="600"/>
              </a:spcBef>
              <a:spcAft>
                <a:spcPts val="600"/>
              </a:spcAft>
            </a:pPr>
            <a:r>
              <a:rPr lang="en-GB" sz="1400" dirty="0">
                <a:solidFill>
                  <a:srgbClr val="404040"/>
                </a:solidFill>
              </a:rPr>
              <a:t>Young carers are more likely to come into contact with knives than pupils overall. 35% have seen someone in their local area use knives to fight or threaten someone else (19% overall) and 18% have, or know someone who has, carried a knife outside of their home for the purpose of protection (8% overall.)</a:t>
            </a:r>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339140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(10)</a:t>
            </a:r>
          </a:p>
        </p:txBody>
      </p:sp>
      <p:sp>
        <p:nvSpPr>
          <p:cNvPr id="3"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The majority of pupils feel safe at home (89%). This proportion is lower for young carers (74%).</a:t>
            </a:r>
          </a:p>
          <a:p>
            <a:pPr>
              <a:lnSpc>
                <a:spcPct val="100000"/>
              </a:lnSpc>
              <a:spcBef>
                <a:spcPts val="600"/>
              </a:spcBef>
              <a:spcAft>
                <a:spcPts val="600"/>
              </a:spcAft>
            </a:pPr>
            <a:r>
              <a:rPr lang="en-GB" sz="1400" dirty="0">
                <a:solidFill>
                  <a:srgbClr val="404040"/>
                </a:solidFill>
              </a:rPr>
              <a:t>86% of pupils are able to play in nice, safe places at home or near the home. This proportion is lower for the young carers cohort (78%).</a:t>
            </a:r>
          </a:p>
          <a:p>
            <a:pPr>
              <a:lnSpc>
                <a:spcPct val="100000"/>
              </a:lnSpc>
              <a:spcBef>
                <a:spcPts val="600"/>
              </a:spcBef>
              <a:spcAft>
                <a:spcPts val="600"/>
              </a:spcAft>
            </a:pPr>
            <a:r>
              <a:rPr lang="en-GB" sz="1400" dirty="0">
                <a:solidFill>
                  <a:srgbClr val="404040"/>
                </a:solidFill>
              </a:rPr>
              <a:t>The majority of pupils feel safe/very safe in their area during the day, when going to and from school and when they are at school. However, only 36% say the same when going out after dark. Furthermore, 19% of pupils say they have seen knives used as a threat in their local area, and 8% say they have seen or have themselves carried a knife for protection. Young carers are the most likely overall to have encountered knives being used either as a threat or being carried for protection and boys are more likely than girls to have encountered this.</a:t>
            </a:r>
          </a:p>
          <a:p>
            <a:pPr>
              <a:lnSpc>
                <a:spcPct val="100000"/>
              </a:lnSpc>
              <a:spcBef>
                <a:spcPts val="600"/>
              </a:spcBef>
              <a:spcAft>
                <a:spcPts val="600"/>
              </a:spcAft>
            </a:pPr>
            <a:r>
              <a:rPr lang="en-GB" sz="1400" dirty="0">
                <a:solidFill>
                  <a:srgbClr val="404040"/>
                </a:solidFill>
              </a:rPr>
              <a:t>72% of pupils feel able to get involved in their community, with Year 6s more likely to say ‘yes’ than Year 4s (75% compared to 68%). </a:t>
            </a:r>
          </a:p>
          <a:p>
            <a:pPr marL="0" indent="0">
              <a:lnSpc>
                <a:spcPct val="100000"/>
              </a:lnSpc>
              <a:spcBef>
                <a:spcPts val="600"/>
              </a:spcBef>
              <a:spcAft>
                <a:spcPts val="600"/>
              </a:spcAft>
              <a:buNone/>
            </a:pPr>
            <a:r>
              <a:rPr lang="en-GB" sz="1600" b="1" dirty="0">
                <a:solidFill>
                  <a:srgbClr val="C00000"/>
                </a:solidFill>
              </a:rPr>
              <a:t>Experiences with alcohol, cigarettes and drugs</a:t>
            </a:r>
          </a:p>
          <a:p>
            <a:pPr>
              <a:lnSpc>
                <a:spcPct val="100000"/>
              </a:lnSpc>
              <a:spcBef>
                <a:spcPts val="600"/>
              </a:spcBef>
              <a:spcAft>
                <a:spcPts val="600"/>
              </a:spcAft>
            </a:pPr>
            <a:r>
              <a:rPr lang="en-US" sz="1400" dirty="0">
                <a:solidFill>
                  <a:srgbClr val="404040"/>
                </a:solidFill>
              </a:rPr>
              <a:t>8% of Year 6 pupils overall say they have had a drink containing alcohol that was more than just a sip. </a:t>
            </a:r>
          </a:p>
          <a:p>
            <a:pPr>
              <a:lnSpc>
                <a:spcPct val="100000"/>
              </a:lnSpc>
              <a:spcBef>
                <a:spcPts val="600"/>
              </a:spcBef>
              <a:spcAft>
                <a:spcPts val="600"/>
              </a:spcAft>
            </a:pPr>
            <a:r>
              <a:rPr lang="en-GB" sz="1400" dirty="0">
                <a:solidFill>
                  <a:srgbClr val="404040"/>
                </a:solidFill>
              </a:rPr>
              <a:t>2% of Year 6 pupils say they have tried smoking and 8% of Year 6 pupils that have tried or occasionally used e-cigarettes. </a:t>
            </a:r>
          </a:p>
          <a:p>
            <a:pPr>
              <a:lnSpc>
                <a:spcPct val="100000"/>
              </a:lnSpc>
              <a:spcBef>
                <a:spcPts val="600"/>
              </a:spcBef>
              <a:spcAft>
                <a:spcPts val="600"/>
              </a:spcAft>
            </a:pPr>
            <a:r>
              <a:rPr lang="en-GB" sz="1400" dirty="0">
                <a:solidFill>
                  <a:srgbClr val="404040"/>
                </a:solidFill>
              </a:rPr>
              <a:t>1% of Year 6 pupils have been offered cannabis, 1% have been offered nitrous oxide and 2% have been offered other drugs.</a:t>
            </a:r>
            <a:endParaRPr lang="en-US" sz="1400" dirty="0">
              <a:solidFill>
                <a:srgbClr val="404040"/>
              </a:solidFill>
            </a:endParaRPr>
          </a:p>
          <a:p>
            <a:pPr>
              <a:lnSpc>
                <a:spcPct val="100000"/>
              </a:lnSpc>
              <a:spcBef>
                <a:spcPts val="600"/>
              </a:spcBef>
              <a:spcAft>
                <a:spcPts val="600"/>
              </a:spcAft>
            </a:pPr>
            <a:r>
              <a:rPr lang="en-US" sz="1400" dirty="0">
                <a:solidFill>
                  <a:srgbClr val="404040"/>
                </a:solidFill>
              </a:rPr>
              <a:t>46% of students have said their parents drink alcohol. </a:t>
            </a:r>
            <a:r>
              <a:rPr lang="en-GB" sz="1400" dirty="0">
                <a:solidFill>
                  <a:srgbClr val="404040"/>
                </a:solidFill>
              </a:rPr>
              <a:t>Of the 46%, a third noticed one or more changes within their parents/carers when they drink.</a:t>
            </a:r>
          </a:p>
          <a:p>
            <a:pPr>
              <a:lnSpc>
                <a:spcPct val="100000"/>
              </a:lnSpc>
              <a:spcBef>
                <a:spcPts val="600"/>
              </a:spcBef>
              <a:spcAft>
                <a:spcPts val="600"/>
              </a:spcAft>
            </a:pPr>
            <a:r>
              <a:rPr lang="en-GB" sz="1400" dirty="0">
                <a:solidFill>
                  <a:srgbClr val="404040"/>
                </a:solidFill>
              </a:rPr>
              <a:t>35% of pupils live in a household where someone smokes and 15% use rooms at home which are also used for smoking. 17% sometimes travel in a car when someone is smoking. </a:t>
            </a:r>
            <a:r>
              <a:rPr lang="en-US" sz="1400" dirty="0">
                <a:solidFill>
                  <a:srgbClr val="404040"/>
                </a:solidFill>
              </a:rPr>
              <a:t>SEN and Young Carers are most likely to be exposed to smoking at home, indoors and in the car (both 12% v. 8% overall). </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6% of pupils know someone who takes drugs, with the percentage increasing the most amongst SEN and Young Carers, (12% and 16% respectively). </a:t>
            </a:r>
          </a:p>
        </p:txBody>
      </p:sp>
    </p:spTree>
    <p:extLst>
      <p:ext uri="{BB962C8B-B14F-4D97-AF65-F5344CB8AC3E}">
        <p14:creationId xmlns:p14="http://schemas.microsoft.com/office/powerpoint/2010/main" val="42732190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Young carers (4)</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800" b="1" dirty="0">
                <a:solidFill>
                  <a:srgbClr val="C00000"/>
                </a:solidFill>
              </a:rPr>
              <a:t>Staying safe: Experiences with alcohol, cigarettes and drugs</a:t>
            </a:r>
          </a:p>
          <a:p>
            <a:pPr>
              <a:lnSpc>
                <a:spcPct val="100000"/>
              </a:lnSpc>
              <a:spcBef>
                <a:spcPts val="600"/>
              </a:spcBef>
              <a:spcAft>
                <a:spcPts val="600"/>
              </a:spcAft>
            </a:pPr>
            <a:r>
              <a:rPr lang="en-GB" sz="1400" dirty="0">
                <a:solidFill>
                  <a:srgbClr val="404040"/>
                </a:solidFill>
              </a:rPr>
              <a:t>Young carers are more likely to notice things about their parents/carers when they drink. 31% of pupils overall notice an impact when their parents/carers drink (such as behavioural changes, drinking in secret), amongst the young carer cohort this is 48%.</a:t>
            </a:r>
          </a:p>
          <a:p>
            <a:pPr>
              <a:lnSpc>
                <a:spcPct val="100000"/>
              </a:lnSpc>
              <a:spcBef>
                <a:spcPts val="600"/>
              </a:spcBef>
              <a:spcAft>
                <a:spcPts val="600"/>
              </a:spcAft>
            </a:pPr>
            <a:r>
              <a:rPr lang="en-GB" sz="1400" dirty="0">
                <a:solidFill>
                  <a:srgbClr val="404040"/>
                </a:solidFill>
              </a:rPr>
              <a:t>Young carers are more likely than average to be exposed to smoking. 45% of the young carers group say someone at home smokes, compared to 35% overall; 23% say someone smokes in rooms they use (15% overall) and 25% sometimes travel in a car with at least one person smoking (17% overall.)</a:t>
            </a:r>
          </a:p>
          <a:p>
            <a:pPr>
              <a:lnSpc>
                <a:spcPct val="100000"/>
              </a:lnSpc>
              <a:spcBef>
                <a:spcPts val="600"/>
              </a:spcBef>
              <a:spcAft>
                <a:spcPts val="600"/>
              </a:spcAft>
            </a:pPr>
            <a:r>
              <a:rPr lang="en-GB" sz="1400" dirty="0">
                <a:solidFill>
                  <a:srgbClr val="404040"/>
                </a:solidFill>
              </a:rPr>
              <a:t>Young carers are also more likely to know someone who takes drugs to get high. 16% said they know someone, compared to 6% overall, higher than any other cohort. </a:t>
            </a:r>
          </a:p>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Young carers are less likely to speak to parents/carers about their body changes and growing up than pupils overall (58% and 65% respectively) and are the cohort who are most worried about these changes (23% were worried compared to 13% of pupils overall.)</a:t>
            </a:r>
          </a:p>
          <a:p>
            <a:pPr>
              <a:lnSpc>
                <a:spcPct val="100000"/>
              </a:lnSpc>
              <a:spcBef>
                <a:spcPts val="600"/>
              </a:spcBef>
              <a:spcAft>
                <a:spcPts val="600"/>
              </a:spcAft>
            </a:pPr>
            <a:r>
              <a:rPr lang="en-GB" sz="1400" dirty="0">
                <a:solidFill>
                  <a:srgbClr val="404040"/>
                </a:solidFill>
              </a:rPr>
              <a:t>75% of young carers feel they are able to take part in activities that are important to them, lower than the 85% overall. 77% of young carers feel they have space to relax and do the activities they want, compared to 89% overall. These scores are the lowest amongst all cohorts.</a:t>
            </a:r>
            <a:endParaRPr lang="en-GB" sz="1400" dirty="0"/>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Young carers are more likely to be encouraged to learn things online than pupils overall (58% compared to 50% respectively) but less likely to have appropriate/inappropriate sites explained to them (61% v. 71% across all pupils.)</a:t>
            </a:r>
          </a:p>
          <a:p>
            <a:pPr>
              <a:lnSpc>
                <a:spcPct val="100000"/>
              </a:lnSpc>
              <a:spcBef>
                <a:spcPts val="600"/>
              </a:spcBef>
              <a:spcAft>
                <a:spcPts val="600"/>
              </a:spcAft>
            </a:pPr>
            <a:r>
              <a:rPr lang="en-GB" sz="1400" dirty="0">
                <a:solidFill>
                  <a:srgbClr val="404040"/>
                </a:solidFill>
              </a:rPr>
              <a:t>86% of young carers have been told how to stay safe whilst being online (lower than the primary average 91%) and 56% ‘always’ follow the advice they have been given (compared to 68% overall). A greater proportion of young carers than pupils overall have lied about their age to access a site/game (39% v. 34%) and seen pictures that have upset them (44% v. 32% overall.)</a:t>
            </a:r>
            <a:endParaRPr lang="en-GB" sz="1400" dirty="0"/>
          </a:p>
          <a:p>
            <a:pPr>
              <a:lnSpc>
                <a:spcPct val="100000"/>
              </a:lnSpc>
              <a:spcBef>
                <a:spcPts val="600"/>
              </a:spcBef>
              <a:spcAft>
                <a:spcPts val="600"/>
              </a:spcAft>
            </a:pPr>
            <a:endParaRPr lang="en-GB" sz="1400" dirty="0">
              <a:solidFill>
                <a:srgbClr val="404040"/>
              </a:solidFill>
            </a:endParaRPr>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14988877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(1)</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400" dirty="0">
                <a:solidFill>
                  <a:srgbClr val="404040"/>
                </a:solidFill>
              </a:rPr>
              <a:t>19% (454) of the sample identified as being in receipt of free school meals (FSM). There are fewer differences in the data compared to those with pupils with SEN and young carers, though some of those differences are worth noting and are therefore highlighted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rgbClr val="404040"/>
                </a:solidFill>
              </a:rPr>
              <a:t>Whereas overall 8% of pupils said they don’t eat breakfast in the mornings and 6% only have a drink, these figures increase to 10% and 8% amongst those pupils on free school meals. However, when asked why they don’t have breakfast, only 6% of FSM pupils say it is because there are no breakfast options at home, and this is slightly higher than pupils overall (4%.)</a:t>
            </a:r>
          </a:p>
          <a:p>
            <a:pPr>
              <a:lnSpc>
                <a:spcPct val="100000"/>
              </a:lnSpc>
              <a:spcBef>
                <a:spcPts val="600"/>
              </a:spcBef>
              <a:spcAft>
                <a:spcPts val="600"/>
              </a:spcAft>
            </a:pPr>
            <a:r>
              <a:rPr lang="en-GB" sz="1400" dirty="0">
                <a:solidFill>
                  <a:srgbClr val="404040"/>
                </a:solidFill>
              </a:rPr>
              <a:t>39% of FSM pupils say that the food they like is chosen when their parent/carer goes food shopping, 3% higher than average.</a:t>
            </a:r>
          </a:p>
          <a:p>
            <a:pPr>
              <a:lnSpc>
                <a:spcPct val="100000"/>
              </a:lnSpc>
              <a:spcBef>
                <a:spcPts val="600"/>
              </a:spcBef>
              <a:spcAft>
                <a:spcPts val="600"/>
              </a:spcAft>
            </a:pPr>
            <a:r>
              <a:rPr lang="en-GB" sz="1400" dirty="0">
                <a:solidFill>
                  <a:srgbClr val="404040"/>
                </a:solidFill>
              </a:rPr>
              <a:t>Pupils were asked to think about their mealtimes at home. For FSM pupils, 48% say that they eat around the table, lower than the average of 59% of pupils that say the same. They are also less likely to say that mealtimes are enjoyable (36% v. 45% overall.)</a:t>
            </a:r>
          </a:p>
          <a:p>
            <a:pPr>
              <a:lnSpc>
                <a:spcPct val="100000"/>
              </a:lnSpc>
              <a:spcBef>
                <a:spcPts val="600"/>
              </a:spcBef>
              <a:spcAft>
                <a:spcPts val="600"/>
              </a:spcAft>
            </a:pPr>
            <a:r>
              <a:rPr lang="en-GB" sz="1400" dirty="0">
                <a:solidFill>
                  <a:srgbClr val="404040"/>
                </a:solidFill>
              </a:rPr>
              <a:t>Eating takeaway-style food ‘most days’ or ‘every day’ is higher amongst the FSM cohort than average (21% vs 15% overall), similarly consuming other drinks (such as fizzy drinks, tea, sports drinks) everyday/most days is higher in FSM pupils (46% vs. 39% overall.)</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rgbClr val="404040"/>
                </a:solidFill>
              </a:rPr>
              <a:t>Pupils on FSM have less rigid dental hygiene. Two thirds (69%) clean their teeth at least twice a day, compared to 75% overall and 34% have visited a dentist in the last year (v. 43% overall.)</a:t>
            </a: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16879158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(2)</a:t>
            </a:r>
          </a:p>
        </p:txBody>
      </p:sp>
      <p:sp>
        <p:nvSpPr>
          <p:cNvPr id="6" name="Content Placeholder 2"/>
          <p:cNvSpPr>
            <a:spLocks noGrp="1"/>
          </p:cNvSpPr>
          <p:nvPr>
            <p:ph idx="1"/>
          </p:nvPr>
        </p:nvSpPr>
        <p:spPr>
          <a:xfrm>
            <a:off x="183018" y="834244"/>
            <a:ext cx="11153765" cy="5678068"/>
          </a:xfrm>
        </p:spPr>
        <p:txBody>
          <a:bodyPr>
            <a:noAutofit/>
          </a:bodyPr>
          <a:lstStyle/>
          <a:p>
            <a:pPr marL="0" indent="0">
              <a:lnSpc>
                <a:spcPct val="100000"/>
              </a:lnSpc>
              <a:spcBef>
                <a:spcPts val="600"/>
              </a:spcBef>
              <a:spcAft>
                <a:spcPts val="600"/>
              </a:spcAft>
              <a:buNone/>
            </a:pPr>
            <a:r>
              <a:rPr lang="en-GB" sz="1600" b="1" dirty="0">
                <a:solidFill>
                  <a:schemeClr val="accent2"/>
                </a:solidFill>
              </a:rPr>
              <a:t>Physical activity</a:t>
            </a:r>
          </a:p>
          <a:p>
            <a:pPr>
              <a:lnSpc>
                <a:spcPct val="100000"/>
              </a:lnSpc>
              <a:spcBef>
                <a:spcPts val="600"/>
              </a:spcBef>
              <a:spcAft>
                <a:spcPts val="600"/>
              </a:spcAft>
            </a:pPr>
            <a:r>
              <a:rPr lang="en-GB" sz="1400" dirty="0">
                <a:solidFill>
                  <a:srgbClr val="404040"/>
                </a:solidFill>
              </a:rPr>
              <a:t>Pupils that receive FSM are less likely to be driven by car to school (33% v. 40% </a:t>
            </a:r>
            <a:r>
              <a:rPr lang="en-GB" sz="1400" dirty="0" err="1">
                <a:solidFill>
                  <a:srgbClr val="404040"/>
                </a:solidFill>
              </a:rPr>
              <a:t>avg</a:t>
            </a:r>
            <a:r>
              <a:rPr lang="en-GB" sz="1400" dirty="0">
                <a:solidFill>
                  <a:srgbClr val="404040"/>
                </a:solidFill>
              </a:rPr>
              <a:t>) and slightly more likely to walk (48% v. 46% overall.)</a:t>
            </a:r>
          </a:p>
          <a:p>
            <a:pPr>
              <a:lnSpc>
                <a:spcPct val="100000"/>
              </a:lnSpc>
              <a:spcBef>
                <a:spcPts val="600"/>
              </a:spcBef>
              <a:spcAft>
                <a:spcPts val="600"/>
              </a:spcAft>
            </a:pPr>
            <a:r>
              <a:rPr lang="en-GB" sz="1400" dirty="0">
                <a:solidFill>
                  <a:srgbClr val="404040"/>
                </a:solidFill>
              </a:rPr>
              <a:t>FSM pupils are as active as Primary school pupils overall, enjoying physical activity with friends and families. However, FSM pupils are less likely to engage in activities associated with out of school clubs (21% v. 31% overall.)</a:t>
            </a:r>
          </a:p>
          <a:p>
            <a:pPr marL="0" indent="0">
              <a:lnSpc>
                <a:spcPct val="100000"/>
              </a:lnSpc>
              <a:spcBef>
                <a:spcPts val="600"/>
              </a:spcBef>
              <a:spcAft>
                <a:spcPts val="600"/>
              </a:spcAft>
              <a:buNone/>
            </a:pPr>
            <a:r>
              <a:rPr lang="en-GB" sz="1600" b="1" dirty="0">
                <a:solidFill>
                  <a:srgbClr val="00A8D1"/>
                </a:solidFill>
              </a:rPr>
              <a:t>Relationships</a:t>
            </a:r>
          </a:p>
          <a:p>
            <a:pPr>
              <a:lnSpc>
                <a:spcPct val="100000"/>
              </a:lnSpc>
              <a:spcBef>
                <a:spcPts val="600"/>
              </a:spcBef>
              <a:spcAft>
                <a:spcPts val="600"/>
              </a:spcAft>
            </a:pPr>
            <a:r>
              <a:rPr lang="en-GB" sz="1400" dirty="0">
                <a:solidFill>
                  <a:srgbClr val="404040"/>
                </a:solidFill>
              </a:rPr>
              <a:t>35% of pupils on FSM said they had been bullied within the last 12 months, compared to 29% overall. 23% have been bullied online (16% overall), 21% have been bullied near home (13% overall.) </a:t>
            </a:r>
          </a:p>
          <a:p>
            <a:pPr>
              <a:lnSpc>
                <a:spcPct val="100000"/>
              </a:lnSpc>
              <a:spcBef>
                <a:spcPts val="600"/>
              </a:spcBef>
              <a:spcAft>
                <a:spcPts val="600"/>
              </a:spcAft>
            </a:pPr>
            <a:r>
              <a:rPr lang="en-GB" sz="1400" dirty="0">
                <a:solidFill>
                  <a:srgbClr val="404040"/>
                </a:solidFill>
              </a:rPr>
              <a:t>FSM pupils are bullied for their size and weight (27%) and for their family background (9%) slightly greater than average (25% and 7% respectively.)</a:t>
            </a:r>
          </a:p>
          <a:p>
            <a:pPr>
              <a:lnSpc>
                <a:spcPct val="100000"/>
              </a:lnSpc>
              <a:spcBef>
                <a:spcPts val="600"/>
              </a:spcBef>
              <a:spcAft>
                <a:spcPts val="600"/>
              </a:spcAft>
            </a:pPr>
            <a:r>
              <a:rPr lang="en-GB" sz="1400" dirty="0">
                <a:solidFill>
                  <a:srgbClr val="404040"/>
                </a:solidFill>
              </a:rPr>
              <a:t>43% of pupils that receive free school meals say the bullying stopped after they told someone, higher than 40% of pupils overall.</a:t>
            </a:r>
          </a:p>
          <a:p>
            <a:pPr>
              <a:lnSpc>
                <a:spcPct val="100000"/>
              </a:lnSpc>
              <a:spcBef>
                <a:spcPts val="600"/>
              </a:spcBef>
              <a:spcAft>
                <a:spcPts val="600"/>
              </a:spcAft>
            </a:pPr>
            <a:r>
              <a:rPr lang="en-GB" sz="1400" dirty="0">
                <a:solidFill>
                  <a:srgbClr val="404040"/>
                </a:solidFill>
              </a:rPr>
              <a:t>Whereas 19% of pupils say they have deliberately hurt/upset someone at school in the last 12 months, the proportion of FSM students that say the same is higher at 21%.</a:t>
            </a:r>
          </a:p>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FSM pupils are less likely to say that they are happy/very happy with their life at the moment (69% compared to 72% overall.)</a:t>
            </a:r>
          </a:p>
          <a:p>
            <a:pPr>
              <a:lnSpc>
                <a:spcPct val="100000"/>
              </a:lnSpc>
              <a:spcBef>
                <a:spcPts val="600"/>
              </a:spcBef>
              <a:spcAft>
                <a:spcPts val="600"/>
              </a:spcAft>
            </a:pPr>
            <a:r>
              <a:rPr lang="en-GB" sz="1400" dirty="0">
                <a:solidFill>
                  <a:srgbClr val="404040"/>
                </a:solidFill>
              </a:rPr>
              <a:t>FSM pupils are more likely than pupils overall, to worry about money and family finances (15% v. 10% overall.)</a:t>
            </a:r>
          </a:p>
          <a:p>
            <a:pPr>
              <a:lnSpc>
                <a:spcPct val="100000"/>
              </a:lnSpc>
              <a:spcBef>
                <a:spcPts val="600"/>
              </a:spcBef>
              <a:spcAft>
                <a:spcPts val="600"/>
              </a:spcAft>
            </a:pPr>
            <a:r>
              <a:rPr lang="en-GB" sz="1400" dirty="0">
                <a:solidFill>
                  <a:srgbClr val="404040"/>
                </a:solidFill>
              </a:rPr>
              <a:t>Pupils on free school meals are slightly less resilient than pupils overall, with less propensity to persevere when things go wrong. 32% of FSM pupils scored low (0-19) on their resilience score, compared to 25% overall. </a:t>
            </a:r>
          </a:p>
          <a:p>
            <a:pPr>
              <a:lnSpc>
                <a:spcPct val="100000"/>
              </a:lnSpc>
              <a:spcBef>
                <a:spcPts val="600"/>
              </a:spcBef>
              <a:spcAft>
                <a:spcPts val="600"/>
              </a:spcAft>
            </a:pPr>
            <a:r>
              <a:rPr lang="en-GB" sz="1400" dirty="0">
                <a:solidFill>
                  <a:srgbClr val="404040"/>
                </a:solidFill>
              </a:rPr>
              <a:t>15% of FSM pupils answered ‘no, never’ when asked if they felt listened to by adults, this is compared to 11% overall and is the highest score amongst any cohort.</a:t>
            </a:r>
          </a:p>
        </p:txBody>
      </p:sp>
    </p:spTree>
    <p:extLst>
      <p:ext uri="{BB962C8B-B14F-4D97-AF65-F5344CB8AC3E}">
        <p14:creationId xmlns:p14="http://schemas.microsoft.com/office/powerpoint/2010/main" val="30422682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(3)</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Pupils on FSM are more likely to come into contact with knives than pupils overall. 26% have seen someone in their local area use knives to fight or threaten someone else (19% overall) and 11% have, or know someone who has, carried a knife outside of their home for the purpose of protection (8% overall.)</a:t>
            </a:r>
          </a:p>
          <a:p>
            <a:pPr>
              <a:lnSpc>
                <a:spcPct val="100000"/>
              </a:lnSpc>
              <a:spcBef>
                <a:spcPts val="600"/>
              </a:spcBef>
              <a:spcAft>
                <a:spcPts val="600"/>
              </a:spcAft>
            </a:pPr>
            <a:r>
              <a:rPr lang="en-GB" sz="1400" dirty="0">
                <a:solidFill>
                  <a:srgbClr val="404040"/>
                </a:solidFill>
              </a:rPr>
              <a:t>Pupils with free school meals feel less safe going out in the day and at night than pupils overall.</a:t>
            </a:r>
          </a:p>
          <a:p>
            <a:pPr>
              <a:lnSpc>
                <a:spcPct val="100000"/>
              </a:lnSpc>
              <a:spcBef>
                <a:spcPts val="600"/>
              </a:spcBef>
              <a:spcAft>
                <a:spcPts val="600"/>
              </a:spcAft>
            </a:pPr>
            <a:r>
              <a:rPr lang="en-GB" sz="1400" dirty="0">
                <a:solidFill>
                  <a:srgbClr val="404040"/>
                </a:solidFill>
              </a:rPr>
              <a:t>72% of pupils overall feel able to get involved in their community outside of school, 68% of pupils on FSM say the same.</a:t>
            </a:r>
          </a:p>
          <a:p>
            <a:pPr marL="0" indent="0">
              <a:lnSpc>
                <a:spcPct val="100000"/>
              </a:lnSpc>
              <a:spcBef>
                <a:spcPts val="600"/>
              </a:spcBef>
              <a:spcAft>
                <a:spcPts val="600"/>
              </a:spcAft>
              <a:buNone/>
            </a:pPr>
            <a:r>
              <a:rPr lang="en-GB" sz="1600" b="1" dirty="0">
                <a:solidFill>
                  <a:srgbClr val="C00000"/>
                </a:solidFill>
              </a:rPr>
              <a:t>Staying safe: Experiences with alcohol, cigarettes and being online</a:t>
            </a:r>
          </a:p>
          <a:p>
            <a:pPr>
              <a:lnSpc>
                <a:spcPct val="100000"/>
              </a:lnSpc>
              <a:spcBef>
                <a:spcPts val="600"/>
              </a:spcBef>
              <a:spcAft>
                <a:spcPts val="600"/>
              </a:spcAft>
            </a:pPr>
            <a:r>
              <a:rPr lang="en-GB" sz="1400" dirty="0">
                <a:solidFill>
                  <a:srgbClr val="404040"/>
                </a:solidFill>
              </a:rPr>
              <a:t>The overall figure of pupils on FSM whose parents/carers drink alcohol is lower than those of pupils overall (39% and 46% respectively). Of those who say their parents/carers drink, 42% of the FSM group notice things happening that are related to alcohol consumption compared to  31% of pupils overall. 22% notice behaviour changes in their parents/carers under the influence of alcohol compared to 17% overall and 15% of the FSM cohort pupils say that their parents/carers are unable to control how much they drink, compared to 11% of pupils overall. </a:t>
            </a:r>
          </a:p>
          <a:p>
            <a:pPr>
              <a:lnSpc>
                <a:spcPct val="100000"/>
              </a:lnSpc>
              <a:spcBef>
                <a:spcPts val="600"/>
              </a:spcBef>
              <a:spcAft>
                <a:spcPts val="600"/>
              </a:spcAft>
            </a:pPr>
            <a:r>
              <a:rPr lang="en-GB" sz="1400" dirty="0">
                <a:solidFill>
                  <a:srgbClr val="404040"/>
                </a:solidFill>
              </a:rPr>
              <a:t>11% of year 6 FSM pupils have tried or use e-cigarettes compared to 8% overall. </a:t>
            </a:r>
          </a:p>
          <a:p>
            <a:pPr>
              <a:lnSpc>
                <a:spcPct val="100000"/>
              </a:lnSpc>
              <a:spcBef>
                <a:spcPts val="600"/>
              </a:spcBef>
              <a:spcAft>
                <a:spcPts val="600"/>
              </a:spcAft>
            </a:pPr>
            <a:r>
              <a:rPr lang="en-GB" sz="1400" dirty="0">
                <a:solidFill>
                  <a:srgbClr val="404040"/>
                </a:solidFill>
              </a:rPr>
              <a:t>Pupils on FSM are more likely to be exposed to smoking than pupils overall. 48% live in a home where at least one person smokes (compared to 35% overall) and for 19% smoking occurs inside the home, in rooms they use (compared to 15% overall.) 22% of FSM pupils sometimes travel in cars with smokers, compared to 17% overall. </a:t>
            </a:r>
          </a:p>
          <a:p>
            <a:pPr>
              <a:lnSpc>
                <a:spcPct val="100000"/>
              </a:lnSpc>
              <a:spcBef>
                <a:spcPts val="600"/>
              </a:spcBef>
              <a:spcAft>
                <a:spcPts val="600"/>
              </a:spcAft>
            </a:pPr>
            <a:r>
              <a:rPr lang="en-GB" sz="1400" dirty="0">
                <a:solidFill>
                  <a:srgbClr val="404040"/>
                </a:solidFill>
              </a:rPr>
              <a:t>9% of FSM pupils say they know someone who take drugs, a greater proportion than the 6% average.</a:t>
            </a:r>
          </a:p>
          <a:p>
            <a:pPr>
              <a:lnSpc>
                <a:spcPct val="100000"/>
              </a:lnSpc>
              <a:spcBef>
                <a:spcPts val="600"/>
              </a:spcBef>
              <a:spcAft>
                <a:spcPts val="600"/>
              </a:spcAft>
            </a:pPr>
            <a:r>
              <a:rPr lang="en-GB" sz="1400" dirty="0">
                <a:solidFill>
                  <a:srgbClr val="404040"/>
                </a:solidFill>
              </a:rPr>
              <a:t>7% of year 6 FSM pupils have been offered drugs, compared to 4% overall.  </a:t>
            </a:r>
          </a:p>
          <a:p>
            <a:pPr marL="0" indent="0">
              <a:lnSpc>
                <a:spcPct val="100000"/>
              </a:lnSpc>
              <a:spcBef>
                <a:spcPts val="600"/>
              </a:spcBef>
              <a:spcAft>
                <a:spcPts val="600"/>
              </a:spcAft>
              <a:buNone/>
            </a:pPr>
            <a:r>
              <a:rPr lang="en-GB" sz="1600" dirty="0"/>
              <a:t> </a:t>
            </a:r>
            <a:endParaRPr lang="en-GB" sz="1600" b="1" dirty="0">
              <a:solidFill>
                <a:srgbClr val="404040"/>
              </a:solidFill>
            </a:endParaRPr>
          </a:p>
        </p:txBody>
      </p:sp>
    </p:spTree>
    <p:extLst>
      <p:ext uri="{BB962C8B-B14F-4D97-AF65-F5344CB8AC3E}">
        <p14:creationId xmlns:p14="http://schemas.microsoft.com/office/powerpoint/2010/main" val="6211832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free school meals (FSM) (4)</a:t>
            </a:r>
          </a:p>
        </p:txBody>
      </p:sp>
      <p:sp>
        <p:nvSpPr>
          <p:cNvPr id="6" name="Content Placeholder 2"/>
          <p:cNvSpPr>
            <a:spLocks noGrp="1"/>
          </p:cNvSpPr>
          <p:nvPr>
            <p:ph idx="1"/>
          </p:nvPr>
        </p:nvSpPr>
        <p:spPr>
          <a:xfrm>
            <a:off x="180000" y="843121"/>
            <a:ext cx="10569776" cy="5678068"/>
          </a:xfrm>
        </p:spPr>
        <p:txBody>
          <a:bodyPr>
            <a:noAutofit/>
          </a:bodyPr>
          <a:lstStyle/>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Pupils on FSM are less likely to talk to their parents/carers about growing up and body changes than pupils overall (60% and 65% respectively). They are slightly more likely to talk to a nurse (15% v. 12% overall.)</a:t>
            </a:r>
          </a:p>
          <a:p>
            <a:pPr>
              <a:lnSpc>
                <a:spcPct val="100000"/>
              </a:lnSpc>
              <a:spcBef>
                <a:spcPts val="600"/>
              </a:spcBef>
              <a:spcAft>
                <a:spcPts val="600"/>
              </a:spcAft>
            </a:pPr>
            <a:r>
              <a:rPr lang="en-GB" sz="1400" dirty="0">
                <a:solidFill>
                  <a:srgbClr val="404040"/>
                </a:solidFill>
              </a:rPr>
              <a:t>65% of FSM pupils feel they know enough about their body changes, the same as pupils overall, with 49% feeling happy about this, only slightly below all pupils (51%.)</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FSM pupils are more likely to spend over 3 hours on a screen each day (51% v. 44% overall.)</a:t>
            </a:r>
          </a:p>
          <a:p>
            <a:pPr>
              <a:lnSpc>
                <a:spcPct val="100000"/>
              </a:lnSpc>
              <a:spcBef>
                <a:spcPts val="600"/>
              </a:spcBef>
              <a:spcAft>
                <a:spcPts val="600"/>
              </a:spcAft>
            </a:pPr>
            <a:r>
              <a:rPr lang="en-GB" sz="1400" dirty="0">
                <a:solidFill>
                  <a:srgbClr val="404040"/>
                </a:solidFill>
              </a:rPr>
              <a:t>Although FSM pupils have access to devices, they are less likely than all pupils to have a smart TV, games console or their own tablet.</a:t>
            </a:r>
          </a:p>
          <a:p>
            <a:pPr>
              <a:lnSpc>
                <a:spcPct val="100000"/>
              </a:lnSpc>
              <a:spcBef>
                <a:spcPts val="600"/>
              </a:spcBef>
              <a:spcAft>
                <a:spcPts val="600"/>
              </a:spcAft>
            </a:pPr>
            <a:r>
              <a:rPr lang="en-GB" sz="1400" dirty="0">
                <a:solidFill>
                  <a:srgbClr val="404040"/>
                </a:solidFill>
              </a:rPr>
              <a:t>FSM pupils are less likely to have rules about length of screen time (48% v. 53%) but more likely to learn things on the internet (54% v. 50%.)</a:t>
            </a:r>
          </a:p>
          <a:p>
            <a:pPr>
              <a:lnSpc>
                <a:spcPct val="100000"/>
              </a:lnSpc>
              <a:spcBef>
                <a:spcPts val="600"/>
              </a:spcBef>
              <a:spcAft>
                <a:spcPts val="600"/>
              </a:spcAft>
            </a:pPr>
            <a:r>
              <a:rPr lang="en-GB" sz="1400" dirty="0">
                <a:solidFill>
                  <a:srgbClr val="404040"/>
                </a:solidFill>
              </a:rPr>
              <a:t>FSM pupils are the cohort most likely to have a YouTube account (71% v. 65% overall.)</a:t>
            </a:r>
          </a:p>
          <a:p>
            <a:pPr>
              <a:lnSpc>
                <a:spcPct val="100000"/>
              </a:lnSpc>
              <a:spcBef>
                <a:spcPts val="600"/>
              </a:spcBef>
              <a:spcAft>
                <a:spcPts val="600"/>
              </a:spcAft>
            </a:pPr>
            <a:r>
              <a:rPr lang="en-GB" sz="1400" dirty="0">
                <a:solidFill>
                  <a:srgbClr val="404040"/>
                </a:solidFill>
              </a:rPr>
              <a:t>FSM pupils are more likely to have lied about their age online (38%) compared to average (34%), as well as seen something online that upset them (37% compared to 32% average.)</a:t>
            </a:r>
            <a:endParaRPr lang="en-GB" sz="1400" dirty="0"/>
          </a:p>
          <a:p>
            <a:pPr>
              <a:lnSpc>
                <a:spcPct val="100000"/>
              </a:lnSpc>
              <a:spcBef>
                <a:spcPts val="600"/>
              </a:spcBef>
              <a:spcAft>
                <a:spcPts val="600"/>
              </a:spcAft>
            </a:pPr>
            <a:endParaRPr lang="en-GB" sz="1600" dirty="0">
              <a:solidFill>
                <a:srgbClr val="404040"/>
              </a:solidFill>
            </a:endParaRPr>
          </a:p>
        </p:txBody>
      </p:sp>
    </p:spTree>
    <p:extLst>
      <p:ext uri="{BB962C8B-B14F-4D97-AF65-F5344CB8AC3E}">
        <p14:creationId xmlns:p14="http://schemas.microsoft.com/office/powerpoint/2010/main" val="24747871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disabilities and/or long standing illness (1) </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400" dirty="0">
                <a:solidFill>
                  <a:srgbClr val="404040"/>
                </a:solidFill>
              </a:rPr>
              <a:t>11% (280) of pupils stated that they have a long standing illness and 7% (182) have a disability; together 17% (409) identified with one or both of these categories. Looking into the data concerning pupils with disabilities and/or long standing illnesses, a few differences have been observed and have been listed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bg2">
                    <a:lumMod val="25000"/>
                  </a:schemeClr>
                </a:solidFill>
              </a:rPr>
              <a:t>In general, pupils with disabilities/long standing illnesses have similar attitudes and habits when it comes to eating healthy, to pupils overall. 41% of pupils with disabilities/long standing illnesses enjoy mealtimes, less than pupils overall (45%) however not as low as other cohorts.</a:t>
            </a:r>
          </a:p>
          <a:p>
            <a:pPr>
              <a:lnSpc>
                <a:spcPct val="100000"/>
              </a:lnSpc>
              <a:spcBef>
                <a:spcPts val="600"/>
              </a:spcBef>
              <a:spcAft>
                <a:spcPts val="600"/>
              </a:spcAft>
            </a:pPr>
            <a:r>
              <a:rPr lang="en-GB" sz="1400" dirty="0">
                <a:solidFill>
                  <a:schemeClr val="bg2">
                    <a:lumMod val="25000"/>
                  </a:schemeClr>
                </a:solidFill>
              </a:rPr>
              <a:t>Pupils with a disability/long standing illnesses are  more likely to have the rule that they must clear </a:t>
            </a:r>
            <a:r>
              <a:rPr lang="en-GB" sz="1400" dirty="0" err="1">
                <a:solidFill>
                  <a:schemeClr val="bg2">
                    <a:lumMod val="25000"/>
                  </a:schemeClr>
                </a:solidFill>
              </a:rPr>
              <a:t>thier</a:t>
            </a:r>
            <a:r>
              <a:rPr lang="en-GB" sz="1400" dirty="0">
                <a:solidFill>
                  <a:schemeClr val="bg2">
                    <a:lumMod val="25000"/>
                  </a:schemeClr>
                </a:solidFill>
              </a:rPr>
              <a:t> plate (26% v. 22% overall) and they are more likely to drink other drinks (sports, tea, coffee etc.) at 45% v. 39%.</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chemeClr val="bg2">
                    <a:lumMod val="25000"/>
                  </a:schemeClr>
                </a:solidFill>
              </a:rPr>
              <a:t>39% of pupils with disabilities/long standing illnesses have visited the dentist in the last year, compared to 43% overall with 69% brushing their teeth twice a day (v.75% overall.)</a:t>
            </a:r>
            <a:endParaRPr lang="en-GB" sz="1400" dirty="0">
              <a:solidFill>
                <a:srgbClr val="404040"/>
              </a:solidFill>
            </a:endParaRPr>
          </a:p>
          <a:p>
            <a:pPr marL="0" indent="0">
              <a:lnSpc>
                <a:spcPct val="100000"/>
              </a:lnSpc>
              <a:spcBef>
                <a:spcPts val="600"/>
              </a:spcBef>
              <a:spcAft>
                <a:spcPts val="600"/>
              </a:spcAft>
              <a:buNone/>
            </a:pPr>
            <a:r>
              <a:rPr lang="en-GB" sz="1600" b="1" dirty="0">
                <a:solidFill>
                  <a:schemeClr val="accent2"/>
                </a:solidFill>
              </a:rPr>
              <a:t>Physical activity</a:t>
            </a:r>
            <a:endParaRPr lang="en-GB" sz="1400" b="1" dirty="0">
              <a:solidFill>
                <a:schemeClr val="accent2"/>
              </a:solidFill>
            </a:endParaRPr>
          </a:p>
          <a:p>
            <a:pPr>
              <a:lnSpc>
                <a:spcPct val="100000"/>
              </a:lnSpc>
              <a:spcBef>
                <a:spcPts val="600"/>
              </a:spcBef>
              <a:spcAft>
                <a:spcPts val="600"/>
              </a:spcAft>
            </a:pPr>
            <a:r>
              <a:rPr lang="en-GB" sz="1400" dirty="0">
                <a:solidFill>
                  <a:schemeClr val="tx1">
                    <a:lumMod val="75000"/>
                    <a:lumOff val="25000"/>
                  </a:schemeClr>
                </a:solidFill>
              </a:rPr>
              <a:t>Pupils with a long-standing illness or disability are less likely to walk to school (40% v. 46% overall)but more likely to cycle, get in the car or go via another way.</a:t>
            </a:r>
          </a:p>
          <a:p>
            <a:pPr>
              <a:lnSpc>
                <a:spcPct val="100000"/>
              </a:lnSpc>
              <a:spcBef>
                <a:spcPts val="600"/>
              </a:spcBef>
              <a:spcAft>
                <a:spcPts val="600"/>
              </a:spcAft>
            </a:pPr>
            <a:r>
              <a:rPr lang="en-GB" sz="1400" dirty="0">
                <a:solidFill>
                  <a:schemeClr val="tx1">
                    <a:lumMod val="75000"/>
                    <a:lumOff val="25000"/>
                  </a:schemeClr>
                </a:solidFill>
              </a:rPr>
              <a:t>Pupils with a disability/long-standing illnesses are physically active with 48% doing five or more days of activity each week (the same as pupils overall) with 57% showing physical signs of exercise (more than overall pupils 51%.)</a:t>
            </a:r>
          </a:p>
          <a:p>
            <a:pPr>
              <a:lnSpc>
                <a:spcPct val="100000"/>
              </a:lnSpc>
              <a:spcBef>
                <a:spcPts val="600"/>
              </a:spcBef>
              <a:spcAft>
                <a:spcPts val="600"/>
              </a:spcAft>
            </a:pPr>
            <a:r>
              <a:rPr lang="en-GB" sz="1400" dirty="0">
                <a:solidFill>
                  <a:schemeClr val="tx1">
                    <a:lumMod val="75000"/>
                    <a:lumOff val="25000"/>
                  </a:schemeClr>
                </a:solidFill>
              </a:rPr>
              <a:t>Of those that don’t like exercise, Pupils with a disability/long-standing illnesses are more likely to cite ‘having to be competitive’ (29%) as a reason for disliking exercise, higher than the primary average (25%), and less likely to cite getting hot and tired (48% compared to 51% overall.)</a:t>
            </a:r>
          </a:p>
        </p:txBody>
      </p:sp>
    </p:spTree>
    <p:extLst>
      <p:ext uri="{BB962C8B-B14F-4D97-AF65-F5344CB8AC3E}">
        <p14:creationId xmlns:p14="http://schemas.microsoft.com/office/powerpoint/2010/main" val="42722472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disabilities and/or long standing illness (2) </a:t>
            </a:r>
          </a:p>
        </p:txBody>
      </p:sp>
      <p:sp>
        <p:nvSpPr>
          <p:cNvPr id="6" name="Content Placeholder 2"/>
          <p:cNvSpPr>
            <a:spLocks noGrp="1"/>
          </p:cNvSpPr>
          <p:nvPr>
            <p:ph idx="1"/>
          </p:nvPr>
        </p:nvSpPr>
        <p:spPr>
          <a:xfrm>
            <a:off x="183019" y="834244"/>
            <a:ext cx="10569776" cy="5752987"/>
          </a:xfrm>
        </p:spPr>
        <p:txBody>
          <a:bodyPr>
            <a:noAutofit/>
          </a:bodyPr>
          <a:lstStyle/>
          <a:p>
            <a:pPr marL="0" indent="0">
              <a:lnSpc>
                <a:spcPct val="100000"/>
              </a:lnSpc>
              <a:spcBef>
                <a:spcPts val="600"/>
              </a:spcBef>
              <a:spcAft>
                <a:spcPts val="600"/>
              </a:spcAft>
              <a:buNone/>
            </a:pPr>
            <a:r>
              <a:rPr lang="en-GB" sz="1800" b="1" dirty="0">
                <a:solidFill>
                  <a:srgbClr val="00A8D1"/>
                </a:solidFill>
              </a:rPr>
              <a:t>Relationships</a:t>
            </a:r>
          </a:p>
          <a:p>
            <a:pPr>
              <a:lnSpc>
                <a:spcPct val="100000"/>
              </a:lnSpc>
              <a:spcBef>
                <a:spcPts val="600"/>
              </a:spcBef>
              <a:spcAft>
                <a:spcPts val="600"/>
              </a:spcAft>
            </a:pPr>
            <a:r>
              <a:rPr lang="en-GB" sz="1400" dirty="0">
                <a:solidFill>
                  <a:srgbClr val="404040"/>
                </a:solidFill>
              </a:rPr>
              <a:t>35% of pupils with a disability and/or long standing illness said they had been bullied within the last 12 months, compared to 29% overall. 22% have been bullied online (16% average) and 17% have been bullied near home (13% average.)</a:t>
            </a:r>
          </a:p>
          <a:p>
            <a:pPr>
              <a:lnSpc>
                <a:spcPct val="100000"/>
              </a:lnSpc>
              <a:spcBef>
                <a:spcPts val="600"/>
              </a:spcBef>
              <a:spcAft>
                <a:spcPts val="600"/>
              </a:spcAft>
            </a:pPr>
            <a:r>
              <a:rPr lang="en-GB" sz="1400" dirty="0">
                <a:solidFill>
                  <a:srgbClr val="404040"/>
                </a:solidFill>
              </a:rPr>
              <a:t>Pupils with a disability and/or long standing illness, are twice as likely to be bullied by an adult they don’t know (8% v. 4%) and more likely to be bullied by a child they don’t know (27% v. 22% overall.)</a:t>
            </a:r>
          </a:p>
          <a:p>
            <a:pPr>
              <a:lnSpc>
                <a:spcPct val="100000"/>
              </a:lnSpc>
              <a:spcBef>
                <a:spcPts val="600"/>
              </a:spcBef>
              <a:spcAft>
                <a:spcPts val="600"/>
              </a:spcAft>
            </a:pPr>
            <a:r>
              <a:rPr lang="en-GB" sz="1400" dirty="0">
                <a:solidFill>
                  <a:srgbClr val="404040"/>
                </a:solidFill>
              </a:rPr>
              <a:t>25% of pupils within this cohort have deliberately hurt or upset someone in the last 12 months, higher than 19% of pupils overall.</a:t>
            </a:r>
          </a:p>
          <a:p>
            <a:pPr>
              <a:lnSpc>
                <a:spcPct val="100000"/>
              </a:lnSpc>
              <a:spcBef>
                <a:spcPts val="600"/>
              </a:spcBef>
              <a:spcAft>
                <a:spcPts val="600"/>
              </a:spcAft>
            </a:pPr>
            <a:r>
              <a:rPr lang="en-GB" sz="1400" dirty="0">
                <a:solidFill>
                  <a:srgbClr val="404040"/>
                </a:solidFill>
              </a:rPr>
              <a:t>68% of pupils within this cohort feel able to share ideas about how to make things better for the school (v.73% overall.)</a:t>
            </a:r>
          </a:p>
          <a:p>
            <a:pPr marL="0" indent="0">
              <a:lnSpc>
                <a:spcPct val="100000"/>
              </a:lnSpc>
              <a:spcBef>
                <a:spcPts val="600"/>
              </a:spcBef>
              <a:spcAft>
                <a:spcPts val="600"/>
              </a:spcAft>
              <a:buNone/>
            </a:pPr>
            <a:r>
              <a:rPr lang="en-GB" sz="1600" b="1" dirty="0">
                <a:solidFill>
                  <a:srgbClr val="7030A0"/>
                </a:solidFill>
              </a:rPr>
              <a:t>Emotional wellbeing</a:t>
            </a:r>
          </a:p>
          <a:p>
            <a:pPr>
              <a:lnSpc>
                <a:spcPct val="100000"/>
              </a:lnSpc>
              <a:spcBef>
                <a:spcPts val="600"/>
              </a:spcBef>
              <a:spcAft>
                <a:spcPts val="600"/>
              </a:spcAft>
            </a:pPr>
            <a:r>
              <a:rPr lang="en-GB" sz="1400" dirty="0">
                <a:solidFill>
                  <a:srgbClr val="404040"/>
                </a:solidFill>
              </a:rPr>
              <a:t>11% of pupils with a disability and/or long standing illness say they are not very or not at all happy with their life, compared to 9% overall.</a:t>
            </a:r>
          </a:p>
          <a:p>
            <a:pPr>
              <a:lnSpc>
                <a:spcPct val="100000"/>
              </a:lnSpc>
              <a:spcBef>
                <a:spcPts val="600"/>
              </a:spcBef>
              <a:spcAft>
                <a:spcPts val="600"/>
              </a:spcAft>
            </a:pPr>
            <a:r>
              <a:rPr lang="en-GB" sz="1400" dirty="0">
                <a:solidFill>
                  <a:srgbClr val="404040"/>
                </a:solidFill>
              </a:rPr>
              <a:t>Pupils with a disability share similar worries with pupils overall. They are however more likely to worry about their mental health (18% compared to 13% overall) and the cohort most likely to worry about their physical health (13% compared to 10%) however they are cohort least likely to worry about school work (14% v. 23% overall.)</a:t>
            </a:r>
          </a:p>
          <a:p>
            <a:pPr>
              <a:lnSpc>
                <a:spcPct val="100000"/>
              </a:lnSpc>
              <a:spcBef>
                <a:spcPts val="600"/>
              </a:spcBef>
              <a:spcAft>
                <a:spcPts val="600"/>
              </a:spcAft>
            </a:pPr>
            <a:r>
              <a:rPr lang="en-GB" sz="1400" dirty="0">
                <a:solidFill>
                  <a:srgbClr val="404040"/>
                </a:solidFill>
              </a:rPr>
              <a:t>26% of pupils with a disability and/or long standing illness will get upset and feel bad for ages when things go wrong, compared to 23% overall. Resilience scores overall are lower than pupils overall.</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rgbClr val="404040"/>
                </a:solidFill>
              </a:rPr>
              <a:t>85% of pupils with a long-standing illness or disability feel safe when they are at home and 81% feel they have safe spaces to hang out near home. Each of these are lower than the primary average, (89% and 86% respectively.)</a:t>
            </a:r>
          </a:p>
          <a:p>
            <a:pPr>
              <a:lnSpc>
                <a:spcPct val="100000"/>
              </a:lnSpc>
              <a:spcBef>
                <a:spcPts val="600"/>
              </a:spcBef>
              <a:spcAft>
                <a:spcPts val="600"/>
              </a:spcAft>
            </a:pPr>
            <a:r>
              <a:rPr lang="en-GB" sz="1400" dirty="0">
                <a:solidFill>
                  <a:srgbClr val="404040"/>
                </a:solidFill>
              </a:rPr>
              <a:t>Overall, 9% of pupils with disabilities/long standing illnesses have seen a knife being used as a threat or in a fight and either themselves or witnessed a knife being carried for protection, compared to the primary average of 5%.</a:t>
            </a:r>
          </a:p>
          <a:p>
            <a:pPr>
              <a:lnSpc>
                <a:spcPct val="100000"/>
              </a:lnSpc>
              <a:spcBef>
                <a:spcPts val="600"/>
              </a:spcBef>
              <a:spcAft>
                <a:spcPts val="600"/>
              </a:spcAft>
            </a:pPr>
            <a:endParaRPr lang="en-GB" sz="1400" dirty="0">
              <a:solidFill>
                <a:srgbClr val="404040"/>
              </a:solidFill>
            </a:endParaRPr>
          </a:p>
        </p:txBody>
      </p:sp>
    </p:spTree>
    <p:extLst>
      <p:ext uri="{BB962C8B-B14F-4D97-AF65-F5344CB8AC3E}">
        <p14:creationId xmlns:p14="http://schemas.microsoft.com/office/powerpoint/2010/main" val="6460747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Pupils with disabilities and/or long standing illness (3) </a:t>
            </a:r>
          </a:p>
        </p:txBody>
      </p:sp>
      <p:sp>
        <p:nvSpPr>
          <p:cNvPr id="6" name="Content Placeholder 2"/>
          <p:cNvSpPr>
            <a:spLocks noGrp="1"/>
          </p:cNvSpPr>
          <p:nvPr>
            <p:ph idx="1"/>
          </p:nvPr>
        </p:nvSpPr>
        <p:spPr>
          <a:xfrm>
            <a:off x="183019" y="834244"/>
            <a:ext cx="10569776" cy="5678068"/>
          </a:xfrm>
        </p:spPr>
        <p:txBody>
          <a:bodyPr>
            <a:noAutofit/>
          </a:bodyPr>
          <a:lstStyle/>
          <a:p>
            <a:pPr>
              <a:lnSpc>
                <a:spcPct val="100000"/>
              </a:lnSpc>
              <a:spcBef>
                <a:spcPts val="600"/>
              </a:spcBef>
              <a:spcAft>
                <a:spcPts val="600"/>
              </a:spcAft>
            </a:pPr>
            <a:r>
              <a:rPr lang="en-GB" sz="1400" dirty="0">
                <a:solidFill>
                  <a:srgbClr val="404040"/>
                </a:solidFill>
              </a:rPr>
              <a:t>Pupils with a disability and/or long standing illness overall feel less safe out and about during the day. 75% feel safe going to and from school (80% overall), 80% feel safe at school (85% overall), 80% feel safe out during the day (85% overall.)</a:t>
            </a:r>
          </a:p>
          <a:p>
            <a:pPr marL="0" indent="0">
              <a:lnSpc>
                <a:spcPct val="100000"/>
              </a:lnSpc>
              <a:spcBef>
                <a:spcPts val="600"/>
              </a:spcBef>
              <a:spcAft>
                <a:spcPts val="600"/>
              </a:spcAft>
              <a:buNone/>
            </a:pPr>
            <a:r>
              <a:rPr lang="en-GB" sz="1600" b="1" dirty="0">
                <a:solidFill>
                  <a:srgbClr val="C00000"/>
                </a:solidFill>
              </a:rPr>
              <a:t>Staying safe : Experiences with alcohol, cigarettes and drugs</a:t>
            </a:r>
          </a:p>
          <a:p>
            <a:pPr>
              <a:lnSpc>
                <a:spcPct val="100000"/>
              </a:lnSpc>
              <a:spcBef>
                <a:spcPts val="600"/>
              </a:spcBef>
              <a:spcAft>
                <a:spcPts val="600"/>
              </a:spcAft>
            </a:pPr>
            <a:r>
              <a:rPr lang="en-GB" sz="1400" dirty="0">
                <a:solidFill>
                  <a:srgbClr val="404040"/>
                </a:solidFill>
              </a:rPr>
              <a:t>12% of pupils with disability/long standing illnesses have had a drink containing alcohol in the last 7 days, compared to 8% overall. 11% of pupils with disability/long standing illnesses have tried or used e-cigarettes compared to 8% overall.</a:t>
            </a:r>
          </a:p>
          <a:p>
            <a:pPr>
              <a:lnSpc>
                <a:spcPct val="100000"/>
              </a:lnSpc>
              <a:spcBef>
                <a:spcPts val="600"/>
              </a:spcBef>
              <a:spcAft>
                <a:spcPts val="600"/>
              </a:spcAft>
            </a:pPr>
            <a:r>
              <a:rPr lang="en-GB" sz="1400" dirty="0">
                <a:solidFill>
                  <a:srgbClr val="404040"/>
                </a:solidFill>
              </a:rPr>
              <a:t>Pupils with disability/long standing illness are more likely to be exposed to smoking than pupils overall. 43% live in a home where at least one person smokes (compared to 35% overall) and for 19% smoking occurs inside the home, in rooms they use (compared to 15% overall). 20% sometimes travel in cars with smokers, compared to 17% overall. </a:t>
            </a:r>
          </a:p>
          <a:p>
            <a:pPr>
              <a:lnSpc>
                <a:spcPct val="100000"/>
              </a:lnSpc>
              <a:spcBef>
                <a:spcPts val="600"/>
              </a:spcBef>
              <a:spcAft>
                <a:spcPts val="600"/>
              </a:spcAft>
            </a:pPr>
            <a:r>
              <a:rPr lang="en-GB" sz="1400" dirty="0">
                <a:solidFill>
                  <a:srgbClr val="404040"/>
                </a:solidFill>
              </a:rPr>
              <a:t>9% of pupils in this cohort say they know someone who takes drugs to get high, the figure for pupils overall is 6%.</a:t>
            </a:r>
          </a:p>
          <a:p>
            <a:pPr marL="0" indent="0">
              <a:lnSpc>
                <a:spcPct val="100000"/>
              </a:lnSpc>
              <a:spcBef>
                <a:spcPts val="600"/>
              </a:spcBef>
              <a:spcAft>
                <a:spcPts val="600"/>
              </a:spcAft>
              <a:buNone/>
            </a:pPr>
            <a:r>
              <a:rPr lang="en-GB" sz="1600" b="1" dirty="0">
                <a:solidFill>
                  <a:srgbClr val="FA50E2"/>
                </a:solidFill>
              </a:rPr>
              <a:t>Self awareness</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Pupils with a long-standing illness or disability say that they are happy with the changes to their body as they grow up (54% compared to 51% overall) however there is also a slightly greater proportion saying they are worried about it (15% compared to 13% overall). This cohort are more likely to talk to a nurse about these changes (15% v. 12% overall) but less likely to tell parents (63% v. 65% overall.)</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chemeClr val="tx1">
                    <a:lumMod val="75000"/>
                    <a:lumOff val="25000"/>
                  </a:schemeClr>
                </a:solidFill>
              </a:rPr>
              <a:t>98% in this cohort go online at home. They are more likely to have accounts on 12 out of the 15 social media sites listed, notably games consoles (66% compared to 57% overall), Fortnite (56% compared to 47% overall) and streaming services (42% compared to 38% overall). They are </a:t>
            </a:r>
            <a:r>
              <a:rPr lang="en-GB" sz="1400" dirty="0">
                <a:solidFill>
                  <a:srgbClr val="404040"/>
                </a:solidFill>
              </a:rPr>
              <a:t>more likely to spend 3+ hours looking at a screen each day (51% v. 44% overall.)</a:t>
            </a:r>
            <a:endParaRPr lang="en-GB" sz="1400" dirty="0">
              <a:solidFill>
                <a:schemeClr val="tx1">
                  <a:lumMod val="75000"/>
                  <a:lumOff val="25000"/>
                </a:schemeClr>
              </a:solidFill>
            </a:endParaRPr>
          </a:p>
          <a:p>
            <a:pPr>
              <a:lnSpc>
                <a:spcPct val="100000"/>
              </a:lnSpc>
              <a:spcBef>
                <a:spcPts val="600"/>
              </a:spcBef>
              <a:spcAft>
                <a:spcPts val="600"/>
              </a:spcAft>
            </a:pPr>
            <a:r>
              <a:rPr lang="en-GB" sz="1400" dirty="0">
                <a:solidFill>
                  <a:schemeClr val="tx1">
                    <a:lumMod val="75000"/>
                    <a:lumOff val="25000"/>
                  </a:schemeClr>
                </a:solidFill>
              </a:rPr>
              <a:t>37% of pupils with long-standing illnesses or disabilities lie about their age, more than the primary average 34%.</a:t>
            </a:r>
          </a:p>
          <a:p>
            <a:pPr marL="0" indent="0">
              <a:lnSpc>
                <a:spcPct val="100000"/>
              </a:lnSpc>
              <a:spcBef>
                <a:spcPts val="600"/>
              </a:spcBef>
              <a:spcAft>
                <a:spcPts val="600"/>
              </a:spcAft>
              <a:buNone/>
            </a:pPr>
            <a:endParaRPr lang="en-GB" sz="1600" dirty="0">
              <a:solidFill>
                <a:srgbClr val="7030A0"/>
              </a:solidFill>
            </a:endParaRPr>
          </a:p>
          <a:p>
            <a:pPr marL="0" indent="0">
              <a:lnSpc>
                <a:spcPct val="100000"/>
              </a:lnSpc>
              <a:spcBef>
                <a:spcPts val="600"/>
              </a:spcBef>
              <a:spcAft>
                <a:spcPts val="600"/>
              </a:spcAft>
              <a:buNone/>
            </a:pPr>
            <a:endParaRPr lang="en-GB" sz="1400" b="1" dirty="0"/>
          </a:p>
          <a:p>
            <a:pPr>
              <a:lnSpc>
                <a:spcPct val="100000"/>
              </a:lnSpc>
              <a:spcBef>
                <a:spcPts val="600"/>
              </a:spcBef>
              <a:spcAft>
                <a:spcPts val="600"/>
              </a:spcAft>
            </a:pPr>
            <a:endParaRPr lang="en-GB" sz="1400" dirty="0"/>
          </a:p>
          <a:p>
            <a:pPr marL="0" indent="0">
              <a:lnSpc>
                <a:spcPct val="100000"/>
              </a:lnSpc>
              <a:spcBef>
                <a:spcPts val="600"/>
              </a:spcBef>
              <a:spcAft>
                <a:spcPts val="600"/>
              </a:spcAft>
              <a:buNone/>
            </a:pPr>
            <a:endParaRPr lang="en-GB" sz="1600" b="1" dirty="0"/>
          </a:p>
        </p:txBody>
      </p:sp>
    </p:spTree>
    <p:extLst>
      <p:ext uri="{BB962C8B-B14F-4D97-AF65-F5344CB8AC3E}">
        <p14:creationId xmlns:p14="http://schemas.microsoft.com/office/powerpoint/2010/main" val="14176150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(1)</a:t>
            </a:r>
          </a:p>
        </p:txBody>
      </p:sp>
      <p:sp>
        <p:nvSpPr>
          <p:cNvPr id="6" name="Content Placeholder 2"/>
          <p:cNvSpPr>
            <a:spLocks noGrp="1"/>
          </p:cNvSpPr>
          <p:nvPr>
            <p:ph idx="1"/>
          </p:nvPr>
        </p:nvSpPr>
        <p:spPr>
          <a:xfrm>
            <a:off x="183019" y="834243"/>
            <a:ext cx="10569776" cy="5957173"/>
          </a:xfrm>
        </p:spPr>
        <p:txBody>
          <a:bodyPr>
            <a:noAutofit/>
          </a:bodyPr>
          <a:lstStyle/>
          <a:p>
            <a:pPr marL="0" indent="0">
              <a:lnSpc>
                <a:spcPct val="100000"/>
              </a:lnSpc>
              <a:spcBef>
                <a:spcPts val="600"/>
              </a:spcBef>
              <a:spcAft>
                <a:spcPts val="600"/>
              </a:spcAft>
              <a:buNone/>
            </a:pPr>
            <a:r>
              <a:rPr lang="en-GB" sz="1400" dirty="0">
                <a:solidFill>
                  <a:srgbClr val="404040"/>
                </a:solidFill>
              </a:rPr>
              <a:t>79% (1,933) of pupils identify their ethnicity as White (White British or Irish/ White Lithuanian/Bulgarian/Polish/Romanian/Slovakian/other White background) and 13% (329) identify to Black, Asian and minority ethnic groups (Ethnic Minority Groups). 8% (191) preferred not to say. Looking at the data concerning pupils with an ethnic background that was not described as ‘white’, key differences observed are presented below. As in the previous sections, in the absence of causality it has not been attempted to explain the reasons behind the data.</a:t>
            </a:r>
          </a:p>
          <a:p>
            <a:pPr marL="0" indent="0">
              <a:lnSpc>
                <a:spcPct val="100000"/>
              </a:lnSpc>
              <a:spcBef>
                <a:spcPts val="600"/>
              </a:spcBef>
              <a:spcAft>
                <a:spcPts val="600"/>
              </a:spcAft>
              <a:buNone/>
            </a:pPr>
            <a:r>
              <a:rPr lang="en-GB" sz="1600" b="1" dirty="0">
                <a:solidFill>
                  <a:srgbClr val="00A79B"/>
                </a:solidFill>
              </a:rPr>
              <a:t>Healthy eating</a:t>
            </a:r>
          </a:p>
          <a:p>
            <a:pPr>
              <a:lnSpc>
                <a:spcPct val="100000"/>
              </a:lnSpc>
              <a:spcBef>
                <a:spcPts val="600"/>
              </a:spcBef>
              <a:spcAft>
                <a:spcPts val="600"/>
              </a:spcAft>
            </a:pPr>
            <a:r>
              <a:rPr lang="en-GB" sz="1400" dirty="0">
                <a:solidFill>
                  <a:schemeClr val="tx1">
                    <a:lumMod val="75000"/>
                    <a:lumOff val="25000"/>
                  </a:schemeClr>
                </a:solidFill>
              </a:rPr>
              <a:t>Pupils from ethnic minority groups are less likely to say that they can eat with their friends, have enough time to eat and have a nice place to eat compared to pupils from a white ethnic background.</a:t>
            </a:r>
          </a:p>
          <a:p>
            <a:pPr>
              <a:lnSpc>
                <a:spcPct val="100000"/>
              </a:lnSpc>
              <a:spcBef>
                <a:spcPts val="600"/>
              </a:spcBef>
              <a:spcAft>
                <a:spcPts val="600"/>
              </a:spcAft>
            </a:pPr>
            <a:r>
              <a:rPr lang="en-GB" sz="1400" dirty="0">
                <a:solidFill>
                  <a:schemeClr val="tx1">
                    <a:lumMod val="75000"/>
                    <a:lumOff val="25000"/>
                  </a:schemeClr>
                </a:solidFill>
              </a:rPr>
              <a:t>Pupils from ethnic minority groups are more likely than their white ethnic counterparts to: go food shopping with their parent/carer (27% v. 23%), to choose the food they like (41% v. 35%).</a:t>
            </a:r>
          </a:p>
          <a:p>
            <a:pPr>
              <a:lnSpc>
                <a:spcPct val="100000"/>
              </a:lnSpc>
              <a:spcBef>
                <a:spcPts val="600"/>
              </a:spcBef>
              <a:spcAft>
                <a:spcPts val="600"/>
              </a:spcAft>
            </a:pPr>
            <a:r>
              <a:rPr lang="en-GB" sz="1400" dirty="0">
                <a:solidFill>
                  <a:schemeClr val="tx1">
                    <a:lumMod val="75000"/>
                    <a:lumOff val="25000"/>
                  </a:schemeClr>
                </a:solidFill>
              </a:rPr>
              <a:t>Pupils from a white ethnic background are more likely to encounter certain rules at home around food and eating compared to ethnic minority groups. For example, 46% say they are encouraged to ask permission before getting a snack, 36% of ethnic minority groups say the same. 40% of white ethnic students say a rule is to have dessert after finishing their meal, a rule that is only in place for 30% of ethnic minority groups.</a:t>
            </a:r>
          </a:p>
          <a:p>
            <a:pPr>
              <a:lnSpc>
                <a:spcPct val="100000"/>
              </a:lnSpc>
              <a:spcBef>
                <a:spcPts val="600"/>
              </a:spcBef>
              <a:spcAft>
                <a:spcPts val="600"/>
              </a:spcAft>
            </a:pPr>
            <a:r>
              <a:rPr lang="en-GB" sz="1400" dirty="0">
                <a:solidFill>
                  <a:schemeClr val="tx1">
                    <a:lumMod val="75000"/>
                    <a:lumOff val="25000"/>
                  </a:schemeClr>
                </a:solidFill>
              </a:rPr>
              <a:t>Pupils from a white ethnic background are more likely to have snacks and sweets most/every day (61% v. 52%), ‘other’ drinks inc. sports, fizzy tea etc (40% v. 35%) but also more likely to have fruit and vegetables most/every day (70% v. 66%.) </a:t>
            </a:r>
          </a:p>
          <a:p>
            <a:pPr marL="0" indent="0">
              <a:lnSpc>
                <a:spcPct val="100000"/>
              </a:lnSpc>
              <a:spcBef>
                <a:spcPts val="600"/>
              </a:spcBef>
              <a:spcAft>
                <a:spcPts val="600"/>
              </a:spcAft>
              <a:buNone/>
            </a:pPr>
            <a:r>
              <a:rPr lang="en-GB" sz="1600" b="1" dirty="0">
                <a:solidFill>
                  <a:srgbClr val="92D050"/>
                </a:solidFill>
              </a:rPr>
              <a:t>Wellbeing</a:t>
            </a:r>
            <a:endParaRPr lang="en-GB" sz="1600" dirty="0">
              <a:solidFill>
                <a:schemeClr val="tx1">
                  <a:lumMod val="75000"/>
                  <a:lumOff val="25000"/>
                </a:schemeClr>
              </a:solidFill>
            </a:endParaRPr>
          </a:p>
          <a:p>
            <a:pPr>
              <a:lnSpc>
                <a:spcPct val="100000"/>
              </a:lnSpc>
              <a:spcBef>
                <a:spcPts val="600"/>
              </a:spcBef>
              <a:spcAft>
                <a:spcPts val="600"/>
              </a:spcAft>
            </a:pPr>
            <a:r>
              <a:rPr lang="en-GB" sz="1400" dirty="0">
                <a:solidFill>
                  <a:schemeClr val="tx1">
                    <a:lumMod val="75000"/>
                    <a:lumOff val="25000"/>
                  </a:schemeClr>
                </a:solidFill>
              </a:rPr>
              <a:t>Pupils from ethnic minority groups background are less likely to have been to the dentist in the last year (35% v. 43% of pupils overall.)</a:t>
            </a:r>
            <a:endParaRPr lang="en-GB" sz="1400" b="1" dirty="0">
              <a:solidFill>
                <a:schemeClr val="tx1"/>
              </a:solidFill>
            </a:endParaRPr>
          </a:p>
          <a:p>
            <a:pPr marL="0" indent="0">
              <a:lnSpc>
                <a:spcPct val="100000"/>
              </a:lnSpc>
              <a:spcBef>
                <a:spcPts val="600"/>
              </a:spcBef>
              <a:spcAft>
                <a:spcPts val="600"/>
              </a:spcAft>
              <a:buNone/>
            </a:pPr>
            <a:r>
              <a:rPr lang="en-GB" sz="1600" b="1" dirty="0">
                <a:solidFill>
                  <a:schemeClr val="accent2"/>
                </a:solidFill>
              </a:rPr>
              <a:t>Physical activity</a:t>
            </a:r>
          </a:p>
          <a:p>
            <a:pPr>
              <a:lnSpc>
                <a:spcPct val="100000"/>
              </a:lnSpc>
              <a:spcBef>
                <a:spcPts val="600"/>
              </a:spcBef>
              <a:spcAft>
                <a:spcPts val="600"/>
              </a:spcAft>
            </a:pPr>
            <a:r>
              <a:rPr lang="en-GB" sz="1400" dirty="0">
                <a:solidFill>
                  <a:schemeClr val="tx1">
                    <a:lumMod val="75000"/>
                    <a:lumOff val="25000"/>
                  </a:schemeClr>
                </a:solidFill>
              </a:rPr>
              <a:t>Pupils from ethnic minority groups background are less likely to participate in physical activities outside of school time compared to pupils from a white ethnic background (80% v. 87%.)</a:t>
            </a:r>
          </a:p>
        </p:txBody>
      </p:sp>
    </p:spTree>
    <p:extLst>
      <p:ext uri="{BB962C8B-B14F-4D97-AF65-F5344CB8AC3E}">
        <p14:creationId xmlns:p14="http://schemas.microsoft.com/office/powerpoint/2010/main" val="35083816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(2)</a:t>
            </a:r>
          </a:p>
        </p:txBody>
      </p:sp>
      <p:sp>
        <p:nvSpPr>
          <p:cNvPr id="6" name="Content Placeholder 2"/>
          <p:cNvSpPr>
            <a:spLocks noGrp="1"/>
          </p:cNvSpPr>
          <p:nvPr>
            <p:ph idx="1"/>
          </p:nvPr>
        </p:nvSpPr>
        <p:spPr>
          <a:xfrm>
            <a:off x="183019" y="834244"/>
            <a:ext cx="10569776" cy="5678068"/>
          </a:xfrm>
        </p:spPr>
        <p:txBody>
          <a:bodyPr>
            <a:noAutofit/>
          </a:bodyPr>
          <a:lstStyle/>
          <a:p>
            <a:pPr>
              <a:lnSpc>
                <a:spcPct val="100000"/>
              </a:lnSpc>
              <a:spcBef>
                <a:spcPts val="600"/>
              </a:spcBef>
              <a:spcAft>
                <a:spcPts val="600"/>
              </a:spcAft>
            </a:pPr>
            <a:r>
              <a:rPr lang="en-GB" sz="1400" dirty="0">
                <a:solidFill>
                  <a:schemeClr val="tx1">
                    <a:lumMod val="75000"/>
                    <a:lumOff val="25000"/>
                  </a:schemeClr>
                </a:solidFill>
              </a:rPr>
              <a:t>50% of pupils from a white ethnic background say they exercise on 5 or more days in the week, compared to 46% of ethnic minority groups that say the same. White ethnic pupils appear more likely to exercise for longer (77% exercise for more than 30 minutes compared to 69% of ethnic minority groups).</a:t>
            </a:r>
          </a:p>
          <a:p>
            <a:pPr>
              <a:lnSpc>
                <a:spcPct val="100000"/>
              </a:lnSpc>
              <a:spcBef>
                <a:spcPts val="600"/>
              </a:spcBef>
              <a:spcAft>
                <a:spcPts val="600"/>
              </a:spcAft>
            </a:pPr>
            <a:r>
              <a:rPr lang="en-GB" sz="1400" dirty="0">
                <a:solidFill>
                  <a:schemeClr val="tx1">
                    <a:lumMod val="75000"/>
                    <a:lumOff val="25000"/>
                  </a:schemeClr>
                </a:solidFill>
              </a:rPr>
              <a:t>37% of pupils from an ethnic minority background exercise after school with their friends, compared to 49% of their white counterparts. Additionally, 23% of the ethnic minority cohort use out of school clubs compared to 33% of their white counterparts.</a:t>
            </a:r>
            <a:endParaRPr lang="en-GB" sz="1600" dirty="0">
              <a:solidFill>
                <a:schemeClr val="tx1"/>
              </a:solidFill>
            </a:endParaRPr>
          </a:p>
          <a:p>
            <a:pPr marL="0" indent="0">
              <a:lnSpc>
                <a:spcPct val="100000"/>
              </a:lnSpc>
              <a:spcBef>
                <a:spcPts val="600"/>
              </a:spcBef>
              <a:spcAft>
                <a:spcPts val="600"/>
              </a:spcAft>
              <a:buNone/>
            </a:pPr>
            <a:r>
              <a:rPr lang="en-GB" sz="1600" b="1" dirty="0">
                <a:solidFill>
                  <a:srgbClr val="00B0F0"/>
                </a:solidFill>
              </a:rPr>
              <a:t>Relationships</a:t>
            </a:r>
          </a:p>
          <a:p>
            <a:pPr>
              <a:lnSpc>
                <a:spcPct val="100000"/>
              </a:lnSpc>
              <a:spcBef>
                <a:spcPts val="600"/>
              </a:spcBef>
              <a:spcAft>
                <a:spcPts val="600"/>
              </a:spcAft>
            </a:pPr>
            <a:r>
              <a:rPr lang="en-GB" sz="1400" dirty="0">
                <a:solidFill>
                  <a:schemeClr val="tx1">
                    <a:lumMod val="75000"/>
                    <a:lumOff val="25000"/>
                  </a:schemeClr>
                </a:solidFill>
              </a:rPr>
              <a:t>72% of pupils from an ethnic minority background, feel able to get love and support from home compared to 82% of those from a white background. </a:t>
            </a:r>
          </a:p>
          <a:p>
            <a:pPr>
              <a:lnSpc>
                <a:spcPct val="100000"/>
              </a:lnSpc>
              <a:spcBef>
                <a:spcPts val="600"/>
              </a:spcBef>
              <a:spcAft>
                <a:spcPts val="600"/>
              </a:spcAft>
            </a:pPr>
            <a:r>
              <a:rPr lang="en-GB" sz="1400" dirty="0">
                <a:solidFill>
                  <a:schemeClr val="tx1">
                    <a:lumMod val="75000"/>
                    <a:lumOff val="25000"/>
                  </a:schemeClr>
                </a:solidFill>
              </a:rPr>
              <a:t>29% of ethnic minority groups and 28% of those with white ethnic backgrounds say they have been bullied at or near school in the last 12 months.</a:t>
            </a:r>
          </a:p>
          <a:p>
            <a:pPr>
              <a:lnSpc>
                <a:spcPct val="100000"/>
              </a:lnSpc>
              <a:spcBef>
                <a:spcPts val="600"/>
              </a:spcBef>
              <a:spcAft>
                <a:spcPts val="600"/>
              </a:spcAft>
            </a:pPr>
            <a:r>
              <a:rPr lang="en-GB" sz="1400" dirty="0">
                <a:solidFill>
                  <a:schemeClr val="tx1">
                    <a:lumMod val="75000"/>
                    <a:lumOff val="25000"/>
                  </a:schemeClr>
                </a:solidFill>
              </a:rPr>
              <a:t>62% of pupils from a white ethnic background think their school takes bullying seriously, and 56% of ethnic minority groups think the same.</a:t>
            </a:r>
          </a:p>
          <a:p>
            <a:pPr>
              <a:lnSpc>
                <a:spcPct val="100000"/>
              </a:lnSpc>
              <a:spcBef>
                <a:spcPts val="600"/>
              </a:spcBef>
              <a:spcAft>
                <a:spcPts val="600"/>
              </a:spcAft>
            </a:pPr>
            <a:r>
              <a:rPr lang="en-GB" sz="1400" dirty="0">
                <a:solidFill>
                  <a:schemeClr val="tx1">
                    <a:lumMod val="75000"/>
                    <a:lumOff val="25000"/>
                  </a:schemeClr>
                </a:solidFill>
              </a:rPr>
              <a:t>Of the pupils that have been bullied, pupils from ethnic minority groups are more likely to be bullied for their ethnicity (20%) and their religion (12%) than pupils from a white ethnic background (the comparable figures are 2% and 3% respectively). Those from a white ethnic background are more likely than their ethnic counterparts to be bullied for their ability (17% v. 10%) and what you wear (16% v. 12%.)</a:t>
            </a:r>
          </a:p>
          <a:p>
            <a:pPr>
              <a:lnSpc>
                <a:spcPct val="100000"/>
              </a:lnSpc>
              <a:spcBef>
                <a:spcPts val="600"/>
              </a:spcBef>
              <a:spcAft>
                <a:spcPts val="600"/>
              </a:spcAft>
            </a:pPr>
            <a:r>
              <a:rPr lang="en-GB" sz="1400" dirty="0">
                <a:solidFill>
                  <a:schemeClr val="tx1">
                    <a:lumMod val="75000"/>
                    <a:lumOff val="25000"/>
                  </a:schemeClr>
                </a:solidFill>
              </a:rPr>
              <a:t>Pupils from a white ethnic background are more likely to confide in their parents/carers about the bullying they have experienced (57%) compared to ethnic minority groups (38%.)</a:t>
            </a:r>
          </a:p>
          <a:p>
            <a:pPr>
              <a:lnSpc>
                <a:spcPct val="100000"/>
              </a:lnSpc>
              <a:spcBef>
                <a:spcPts val="600"/>
              </a:spcBef>
              <a:spcAft>
                <a:spcPts val="600"/>
              </a:spcAft>
            </a:pPr>
            <a:r>
              <a:rPr lang="en-GB" sz="1400" dirty="0">
                <a:solidFill>
                  <a:schemeClr val="tx1">
                    <a:lumMod val="75000"/>
                    <a:lumOff val="25000"/>
                  </a:schemeClr>
                </a:solidFill>
              </a:rPr>
              <a:t>Pupils from a white ethnic background are more likely to feel they can share their ideas about making the school better (74%) compared to ethnic minority groups (70%.)</a:t>
            </a:r>
          </a:p>
        </p:txBody>
      </p:sp>
    </p:spTree>
    <p:extLst>
      <p:ext uri="{BB962C8B-B14F-4D97-AF65-F5344CB8AC3E}">
        <p14:creationId xmlns:p14="http://schemas.microsoft.com/office/powerpoint/2010/main" val="272627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(11)</a:t>
            </a:r>
          </a:p>
        </p:txBody>
      </p:sp>
      <p:sp>
        <p:nvSpPr>
          <p:cNvPr id="3" name="Content Placeholder 2"/>
          <p:cNvSpPr>
            <a:spLocks noGrp="1"/>
          </p:cNvSpPr>
          <p:nvPr>
            <p:ph idx="1"/>
          </p:nvPr>
        </p:nvSpPr>
        <p:spPr>
          <a:xfrm>
            <a:off x="183019" y="835200"/>
            <a:ext cx="10569776" cy="5975640"/>
          </a:xfrm>
        </p:spPr>
        <p:txBody>
          <a:bodyPr>
            <a:noAutofit/>
          </a:bodyPr>
          <a:lstStyle/>
          <a:p>
            <a:pPr marL="0" indent="0">
              <a:lnSpc>
                <a:spcPct val="100000"/>
              </a:lnSpc>
              <a:spcBef>
                <a:spcPts val="600"/>
              </a:spcBef>
              <a:spcAft>
                <a:spcPts val="600"/>
              </a:spcAft>
              <a:buNone/>
            </a:pPr>
            <a:r>
              <a:rPr lang="en-GB" sz="1600" b="1" dirty="0">
                <a:solidFill>
                  <a:srgbClr val="FA50E2"/>
                </a:solidFill>
              </a:rPr>
              <a:t>Self awareness</a:t>
            </a:r>
          </a:p>
          <a:p>
            <a:pPr>
              <a:lnSpc>
                <a:spcPct val="100000"/>
              </a:lnSpc>
              <a:spcBef>
                <a:spcPts val="600"/>
              </a:spcBef>
              <a:spcAft>
                <a:spcPts val="600"/>
              </a:spcAft>
            </a:pPr>
            <a:r>
              <a:rPr lang="en-GB" sz="1400" dirty="0">
                <a:solidFill>
                  <a:srgbClr val="404040"/>
                </a:solidFill>
              </a:rPr>
              <a:t>65% of pupils feel they know enough about how their body changes. Year 6 pupils are more likely to say they know enough about how their body changes as they get older (76% of Year 6s say this compared to 53% of Year 4s). </a:t>
            </a:r>
          </a:p>
          <a:p>
            <a:pPr>
              <a:lnSpc>
                <a:spcPct val="100000"/>
              </a:lnSpc>
              <a:spcBef>
                <a:spcPts val="600"/>
              </a:spcBef>
              <a:spcAft>
                <a:spcPts val="600"/>
              </a:spcAft>
            </a:pPr>
            <a:r>
              <a:rPr lang="en-GB" sz="1400" dirty="0">
                <a:solidFill>
                  <a:srgbClr val="404040"/>
                </a:solidFill>
              </a:rPr>
              <a:t>Family and carers are the main go-to sources for pupils to be told about growing up and body changes (65%), a figure that is higher in girls than for boys (71% vs 59%).</a:t>
            </a:r>
          </a:p>
          <a:p>
            <a:pPr>
              <a:lnSpc>
                <a:spcPct val="100000"/>
              </a:lnSpc>
              <a:spcBef>
                <a:spcPts val="600"/>
              </a:spcBef>
              <a:spcAft>
                <a:spcPts val="600"/>
              </a:spcAft>
            </a:pPr>
            <a:r>
              <a:rPr lang="en-GB" sz="1400" dirty="0">
                <a:solidFill>
                  <a:srgbClr val="404040"/>
                </a:solidFill>
              </a:rPr>
              <a:t>Over half (51%), consistent with previous years, feel ‘happy’ about their body and growing up. Girls appear less happy </a:t>
            </a:r>
            <a:r>
              <a:rPr lang="en-US" sz="1400" dirty="0">
                <a:solidFill>
                  <a:srgbClr val="404040"/>
                </a:solidFill>
              </a:rPr>
              <a:t>about growing up and body changes</a:t>
            </a:r>
            <a:r>
              <a:rPr lang="en-GB" sz="1400" dirty="0">
                <a:solidFill>
                  <a:srgbClr val="404040"/>
                </a:solidFill>
              </a:rPr>
              <a:t>, with 40% selecting a point on the scale to indicate they are happy. Boys score the highest of all the cohorts at 61%.</a:t>
            </a:r>
          </a:p>
          <a:p>
            <a:pPr>
              <a:lnSpc>
                <a:spcPct val="100000"/>
              </a:lnSpc>
              <a:spcBef>
                <a:spcPts val="600"/>
              </a:spcBef>
              <a:spcAft>
                <a:spcPts val="600"/>
              </a:spcAft>
            </a:pPr>
            <a:r>
              <a:rPr lang="en-GB" sz="1400" dirty="0">
                <a:solidFill>
                  <a:srgbClr val="404040"/>
                </a:solidFill>
              </a:rPr>
              <a:t>The vast majority of pupils feel able to take part in activities that are important to them (85%) and have space to relax and do activities at home (89%). These figures decrease the most amongst Young Carers pupils (75% and 77% respectively).</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96% of pupils have a social media account. Roblox being the most popular (75%). 5 out of the 12 social media sites we asked about have at least 50% of pupils with an account</a:t>
            </a:r>
            <a:r>
              <a:rPr lang="en-GB" sz="1400" dirty="0"/>
              <a:t>.</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80% of pupils say their parents/carers know their passwords for online sites/apps and 57% of parents/carers will talk to their children about what they can do online. Most importantly perhaps, 80% of pupils say their parents/carers will help them when something bothers them that they have seen online.</a:t>
            </a:r>
            <a:endParaRPr lang="en-GB" sz="1400" dirty="0"/>
          </a:p>
          <a:p>
            <a:pPr>
              <a:lnSpc>
                <a:spcPct val="100000"/>
              </a:lnSpc>
              <a:spcBef>
                <a:spcPts val="600"/>
              </a:spcBef>
              <a:spcAft>
                <a:spcPts val="600"/>
              </a:spcAft>
            </a:pPr>
            <a:r>
              <a:rPr lang="en-GB" sz="1400" dirty="0">
                <a:solidFill>
                  <a:srgbClr val="404040"/>
                </a:solidFill>
              </a:rPr>
              <a:t>The majority of pupils feel informed about staying safe online. However, only 11% know about the CEOP button. 34% of pupils have lied about their age to look at a website/play a game, and 32% have seen images online that have upset them.</a:t>
            </a:r>
            <a:r>
              <a:rPr lang="en-US" sz="1400" dirty="0">
                <a:solidFill>
                  <a:srgbClr val="404040"/>
                </a:solidFill>
              </a:rPr>
              <a:t> </a:t>
            </a:r>
          </a:p>
          <a:p>
            <a:pPr>
              <a:lnSpc>
                <a:spcPct val="100000"/>
              </a:lnSpc>
              <a:spcBef>
                <a:spcPts val="600"/>
              </a:spcBef>
              <a:spcAft>
                <a:spcPts val="600"/>
              </a:spcAft>
            </a:pPr>
            <a:r>
              <a:rPr lang="en-US" sz="1400" dirty="0">
                <a:solidFill>
                  <a:srgbClr val="404040"/>
                </a:solidFill>
              </a:rPr>
              <a:t>Overall, 17% of pupils have used services for young people in Doncaster.  SEN pupils (27%) are the most likely to have used them, followed by young carers (25%). The majority of those who have used these services (68%) said they were good with just 5% saying it was all or mostly bad.</a:t>
            </a:r>
            <a:endParaRPr lang="en-GB" sz="1400" dirty="0">
              <a:solidFill>
                <a:srgbClr val="404040"/>
              </a:solidFill>
            </a:endParaRPr>
          </a:p>
        </p:txBody>
      </p:sp>
    </p:spTree>
    <p:extLst>
      <p:ext uri="{BB962C8B-B14F-4D97-AF65-F5344CB8AC3E}">
        <p14:creationId xmlns:p14="http://schemas.microsoft.com/office/powerpoint/2010/main" val="294133535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(3)</a:t>
            </a:r>
          </a:p>
        </p:txBody>
      </p:sp>
      <p:sp>
        <p:nvSpPr>
          <p:cNvPr id="6"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800" b="1" dirty="0">
                <a:solidFill>
                  <a:srgbClr val="7030A0"/>
                </a:solidFill>
              </a:rPr>
              <a:t>Emotional wellbeing</a:t>
            </a:r>
          </a:p>
          <a:p>
            <a:pPr>
              <a:lnSpc>
                <a:spcPct val="100000"/>
              </a:lnSpc>
              <a:spcBef>
                <a:spcPts val="600"/>
              </a:spcBef>
              <a:spcAft>
                <a:spcPts val="600"/>
              </a:spcAft>
            </a:pPr>
            <a:r>
              <a:rPr lang="en-GB" sz="1400" dirty="0">
                <a:solidFill>
                  <a:srgbClr val="404040"/>
                </a:solidFill>
              </a:rPr>
              <a:t>76% of pupils from an ethnic minority feel very happy/happy with their life compared to 72% of their white counterparts.</a:t>
            </a:r>
          </a:p>
          <a:p>
            <a:pPr>
              <a:lnSpc>
                <a:spcPct val="100000"/>
              </a:lnSpc>
              <a:spcBef>
                <a:spcPts val="600"/>
              </a:spcBef>
              <a:spcAft>
                <a:spcPts val="600"/>
              </a:spcAft>
            </a:pPr>
            <a:r>
              <a:rPr lang="en-GB" sz="1400" dirty="0">
                <a:solidFill>
                  <a:srgbClr val="404040"/>
                </a:solidFill>
              </a:rPr>
              <a:t>When something goes wrong, pupils from a white ethnic background are more likely to say, ‘they learn from it for next time’ (59%) compared to their </a:t>
            </a:r>
            <a:r>
              <a:rPr lang="en-GB" sz="1400" dirty="0">
                <a:solidFill>
                  <a:schemeClr val="tx1">
                    <a:lumMod val="75000"/>
                    <a:lumOff val="25000"/>
                  </a:schemeClr>
                </a:solidFill>
              </a:rPr>
              <a:t>ethnic minority groups </a:t>
            </a:r>
            <a:r>
              <a:rPr lang="en-GB" sz="1400" dirty="0">
                <a:solidFill>
                  <a:srgbClr val="404040"/>
                </a:solidFill>
              </a:rPr>
              <a:t>counterparts (56%) and more likely to have another go (69% v. 61%.)</a:t>
            </a:r>
          </a:p>
          <a:p>
            <a:pPr>
              <a:lnSpc>
                <a:spcPct val="100000"/>
              </a:lnSpc>
              <a:spcBef>
                <a:spcPts val="600"/>
              </a:spcBef>
              <a:spcAft>
                <a:spcPts val="600"/>
              </a:spcAft>
            </a:pPr>
            <a:r>
              <a:rPr lang="en-GB" sz="1400" dirty="0">
                <a:solidFill>
                  <a:srgbClr val="404040"/>
                </a:solidFill>
              </a:rPr>
              <a:t>36% of </a:t>
            </a:r>
            <a:r>
              <a:rPr lang="en-GB" sz="1400" dirty="0">
                <a:solidFill>
                  <a:schemeClr val="tx1">
                    <a:lumMod val="75000"/>
                    <a:lumOff val="25000"/>
                  </a:schemeClr>
                </a:solidFill>
              </a:rPr>
              <a:t>ethnic minority groups </a:t>
            </a:r>
            <a:r>
              <a:rPr lang="en-GB" sz="1400" dirty="0">
                <a:solidFill>
                  <a:srgbClr val="404040"/>
                </a:solidFill>
              </a:rPr>
              <a:t>say they ‘always’ feel listened to by adults and people making decisions about them and the figure increases to 40% for pupils who identify their ethnicity as white.</a:t>
            </a:r>
          </a:p>
          <a:p>
            <a:pPr marL="0" indent="0">
              <a:lnSpc>
                <a:spcPct val="100000"/>
              </a:lnSpc>
              <a:spcBef>
                <a:spcPts val="600"/>
              </a:spcBef>
              <a:spcAft>
                <a:spcPts val="600"/>
              </a:spcAft>
              <a:buNone/>
            </a:pPr>
            <a:r>
              <a:rPr lang="en-GB" sz="1600" b="1" dirty="0">
                <a:solidFill>
                  <a:schemeClr val="accent4">
                    <a:lumMod val="75000"/>
                  </a:schemeClr>
                </a:solidFill>
              </a:rPr>
              <a:t>Staying safe</a:t>
            </a:r>
          </a:p>
          <a:p>
            <a:pPr>
              <a:lnSpc>
                <a:spcPct val="100000"/>
              </a:lnSpc>
              <a:spcBef>
                <a:spcPts val="600"/>
              </a:spcBef>
              <a:spcAft>
                <a:spcPts val="600"/>
              </a:spcAft>
            </a:pPr>
            <a:r>
              <a:rPr lang="en-GB" sz="1400" dirty="0">
                <a:solidFill>
                  <a:schemeClr val="tx1">
                    <a:lumMod val="75000"/>
                    <a:lumOff val="25000"/>
                  </a:schemeClr>
                </a:solidFill>
              </a:rPr>
              <a:t>Ethnic minority group </a:t>
            </a:r>
            <a:r>
              <a:rPr lang="en-GB" sz="1400" dirty="0">
                <a:solidFill>
                  <a:srgbClr val="404040"/>
                </a:solidFill>
              </a:rPr>
              <a:t>pupils feel less able to feel safe at home compared to white groups (87% v. 91%) and less likely to play in safe places at or near home (84% v. 88%.)</a:t>
            </a:r>
          </a:p>
          <a:p>
            <a:pPr>
              <a:lnSpc>
                <a:spcPct val="100000"/>
              </a:lnSpc>
              <a:spcBef>
                <a:spcPts val="600"/>
              </a:spcBef>
              <a:spcAft>
                <a:spcPts val="600"/>
              </a:spcAft>
            </a:pPr>
            <a:r>
              <a:rPr lang="en-GB" sz="1400" dirty="0">
                <a:solidFill>
                  <a:schemeClr val="tx1">
                    <a:lumMod val="75000"/>
                    <a:lumOff val="25000"/>
                  </a:schemeClr>
                </a:solidFill>
              </a:rPr>
              <a:t>Ethnic minority group </a:t>
            </a:r>
            <a:r>
              <a:rPr lang="en-GB" sz="1400" dirty="0">
                <a:solidFill>
                  <a:srgbClr val="404040"/>
                </a:solidFill>
              </a:rPr>
              <a:t>pupils are more likely </a:t>
            </a:r>
            <a:r>
              <a:rPr lang="en-GB" sz="1400" kern="1200" dirty="0">
                <a:solidFill>
                  <a:schemeClr val="tx1">
                    <a:lumMod val="75000"/>
                    <a:lumOff val="25000"/>
                  </a:schemeClr>
                </a:solidFill>
                <a:latin typeface="+mn-lt"/>
                <a:ea typeface="+mn-ea"/>
                <a:cs typeface="+mn-cs"/>
              </a:rPr>
              <a:t>to have seen anyone in their local area use knives to fight or threaten anyone (22% v. 18%) and less likely to feel safe during the day compared to their white counterparts. </a:t>
            </a:r>
            <a:endParaRPr lang="en-GB" sz="1400" dirty="0">
              <a:solidFill>
                <a:schemeClr val="tx1">
                  <a:lumMod val="75000"/>
                  <a:lumOff val="25000"/>
                </a:schemeClr>
              </a:solidFill>
            </a:endParaRPr>
          </a:p>
          <a:p>
            <a:pPr>
              <a:lnSpc>
                <a:spcPct val="100000"/>
              </a:lnSpc>
              <a:spcBef>
                <a:spcPts val="600"/>
              </a:spcBef>
              <a:spcAft>
                <a:spcPts val="600"/>
              </a:spcAft>
            </a:pPr>
            <a:r>
              <a:rPr lang="en-GB" sz="1400" dirty="0">
                <a:solidFill>
                  <a:schemeClr val="tx1">
                    <a:lumMod val="75000"/>
                    <a:lumOff val="25000"/>
                  </a:schemeClr>
                </a:solidFill>
              </a:rPr>
              <a:t>Ethnic minority group </a:t>
            </a:r>
            <a:r>
              <a:rPr lang="en-GB" sz="1400" dirty="0">
                <a:solidFill>
                  <a:srgbClr val="404040"/>
                </a:solidFill>
              </a:rPr>
              <a:t>pupils feel less able to get involved in their community (68%) compared to those identifying their ethnicity as White (74%.)</a:t>
            </a:r>
            <a:endParaRPr lang="en-GB" sz="1400" dirty="0"/>
          </a:p>
          <a:p>
            <a:pPr marL="0" indent="0">
              <a:lnSpc>
                <a:spcPct val="100000"/>
              </a:lnSpc>
              <a:spcBef>
                <a:spcPts val="600"/>
              </a:spcBef>
              <a:spcAft>
                <a:spcPts val="600"/>
              </a:spcAft>
              <a:buNone/>
            </a:pPr>
            <a:r>
              <a:rPr lang="en-GB" sz="1600" b="1" dirty="0">
                <a:solidFill>
                  <a:srgbClr val="C00000"/>
                </a:solidFill>
              </a:rPr>
              <a:t>Staying safe : Experiences with alcohol, cigarettes and drugs</a:t>
            </a:r>
          </a:p>
          <a:p>
            <a:pPr>
              <a:lnSpc>
                <a:spcPct val="100000"/>
              </a:lnSpc>
              <a:spcBef>
                <a:spcPts val="600"/>
              </a:spcBef>
              <a:spcAft>
                <a:spcPts val="600"/>
              </a:spcAft>
            </a:pPr>
            <a:r>
              <a:rPr lang="en-GB" sz="1400" dirty="0">
                <a:solidFill>
                  <a:schemeClr val="tx1">
                    <a:lumMod val="75000"/>
                    <a:lumOff val="25000"/>
                  </a:schemeClr>
                </a:solidFill>
              </a:rPr>
              <a:t>6% of ethnic minority group pupils in Year 6 say that they have had a drink containing alcohol in the last 7 days, compared to 8% of pupils who identify their ethnicity as white. Additionally, 6% of that cohort have been offered drugs compared to 3% of their white counterparts. </a:t>
            </a:r>
          </a:p>
          <a:p>
            <a:pPr>
              <a:lnSpc>
                <a:spcPct val="100000"/>
              </a:lnSpc>
              <a:spcBef>
                <a:spcPts val="600"/>
              </a:spcBef>
              <a:spcAft>
                <a:spcPts val="600"/>
              </a:spcAft>
            </a:pPr>
            <a:r>
              <a:rPr lang="en-GB" sz="1400" dirty="0">
                <a:solidFill>
                  <a:schemeClr val="tx1">
                    <a:lumMod val="75000"/>
                    <a:lumOff val="25000"/>
                  </a:schemeClr>
                </a:solidFill>
              </a:rPr>
              <a:t>Over half (52%) of pupils from a white ethnic background say that their parents/carers drink alcohol, compared to less than a third (30%) of ethnic minority group pupils that say the same. However those from an ethnic minority background are more likely to notice changes in their parents when they do drink.</a:t>
            </a:r>
          </a:p>
        </p:txBody>
      </p:sp>
    </p:spTree>
    <p:extLst>
      <p:ext uri="{BB962C8B-B14F-4D97-AF65-F5344CB8AC3E}">
        <p14:creationId xmlns:p14="http://schemas.microsoft.com/office/powerpoint/2010/main" val="5216540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0000" y="180000"/>
            <a:ext cx="99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2400" dirty="0"/>
              <a:t>Conclusions – Ethnicity: White vs Ethnic Minority Groups (4)</a:t>
            </a:r>
          </a:p>
        </p:txBody>
      </p:sp>
      <p:sp>
        <p:nvSpPr>
          <p:cNvPr id="6" name="Content Placeholder 2"/>
          <p:cNvSpPr>
            <a:spLocks noGrp="1"/>
          </p:cNvSpPr>
          <p:nvPr>
            <p:ph idx="1"/>
          </p:nvPr>
        </p:nvSpPr>
        <p:spPr>
          <a:xfrm>
            <a:off x="183019" y="834244"/>
            <a:ext cx="10569776" cy="5678068"/>
          </a:xfrm>
        </p:spPr>
        <p:txBody>
          <a:bodyPr>
            <a:noAutofit/>
          </a:bodyPr>
          <a:lstStyle/>
          <a:p>
            <a:pPr>
              <a:lnSpc>
                <a:spcPct val="100000"/>
              </a:lnSpc>
              <a:spcBef>
                <a:spcPts val="600"/>
              </a:spcBef>
              <a:spcAft>
                <a:spcPts val="600"/>
              </a:spcAft>
            </a:pPr>
            <a:r>
              <a:rPr lang="en-GB" sz="1400" dirty="0">
                <a:solidFill>
                  <a:schemeClr val="tx1">
                    <a:lumMod val="75000"/>
                    <a:lumOff val="25000"/>
                  </a:schemeClr>
                </a:solidFill>
              </a:rPr>
              <a:t>Ethnic minority groups pupils are slightly less likely to have heard of e-cigarettes than pupils from white ethnic backgrounds, but also slightly more likely to have tried them.</a:t>
            </a:r>
          </a:p>
          <a:p>
            <a:pPr>
              <a:lnSpc>
                <a:spcPct val="100000"/>
              </a:lnSpc>
              <a:spcBef>
                <a:spcPts val="600"/>
              </a:spcBef>
              <a:spcAft>
                <a:spcPts val="600"/>
              </a:spcAft>
            </a:pPr>
            <a:r>
              <a:rPr lang="en-GB" sz="1400" dirty="0">
                <a:solidFill>
                  <a:schemeClr val="tx1">
                    <a:lumMod val="75000"/>
                    <a:lumOff val="25000"/>
                  </a:schemeClr>
                </a:solidFill>
              </a:rPr>
              <a:t>Pupils who identify their ethnicity as white have a greater exposure to smoking at home than ethnic minority groups pupils. 37% say their parents/carers smoke (26% of ethnic minority groups ), 16% say someone at home smokes indoors in rooms that they use and 17% say someone smokes in the car whilst they are in it too (9% and 13% respectively of ethnic minority groups say this.)</a:t>
            </a:r>
            <a:endParaRPr lang="en-GB" sz="1800" b="1" dirty="0">
              <a:solidFill>
                <a:srgbClr val="FA50E2"/>
              </a:solidFill>
            </a:endParaRPr>
          </a:p>
          <a:p>
            <a:pPr marL="0" indent="0">
              <a:lnSpc>
                <a:spcPct val="100000"/>
              </a:lnSpc>
              <a:spcBef>
                <a:spcPts val="600"/>
              </a:spcBef>
              <a:spcAft>
                <a:spcPts val="600"/>
              </a:spcAft>
              <a:buNone/>
            </a:pPr>
            <a:r>
              <a:rPr lang="en-GB" sz="1800" b="1" dirty="0">
                <a:solidFill>
                  <a:srgbClr val="FA50E2"/>
                </a:solidFill>
              </a:rPr>
              <a:t>Self awareness</a:t>
            </a:r>
          </a:p>
          <a:p>
            <a:pPr>
              <a:lnSpc>
                <a:spcPct val="100000"/>
              </a:lnSpc>
              <a:spcBef>
                <a:spcPts val="600"/>
              </a:spcBef>
              <a:spcAft>
                <a:spcPts val="600"/>
              </a:spcAft>
            </a:pPr>
            <a:r>
              <a:rPr lang="en-GB" sz="1400" dirty="0">
                <a:solidFill>
                  <a:schemeClr val="tx1">
                    <a:lumMod val="75000"/>
                    <a:lumOff val="25000"/>
                  </a:schemeClr>
                </a:solidFill>
              </a:rPr>
              <a:t>63% of ethnic minority groups would like their parents/carers to tell them about growing up, less than pupils from white ethnic backgrounds (67%.)</a:t>
            </a:r>
          </a:p>
          <a:p>
            <a:pPr>
              <a:lnSpc>
                <a:spcPct val="100000"/>
              </a:lnSpc>
              <a:spcBef>
                <a:spcPts val="600"/>
              </a:spcBef>
              <a:spcAft>
                <a:spcPts val="600"/>
              </a:spcAft>
            </a:pPr>
            <a:r>
              <a:rPr lang="en-GB" sz="1400" dirty="0">
                <a:solidFill>
                  <a:schemeClr val="tx1">
                    <a:lumMod val="75000"/>
                    <a:lumOff val="25000"/>
                  </a:schemeClr>
                </a:solidFill>
              </a:rPr>
              <a:t>Pupils from a white ethnic background appear to feel more confident that they know enough about growing up than ethnic minority group  pupils (68% vs. 60%) but more find it worrying (13% v. 11%.)</a:t>
            </a:r>
          </a:p>
          <a:p>
            <a:pPr marL="0" indent="0">
              <a:lnSpc>
                <a:spcPct val="100000"/>
              </a:lnSpc>
              <a:spcBef>
                <a:spcPts val="600"/>
              </a:spcBef>
              <a:spcAft>
                <a:spcPts val="600"/>
              </a:spcAft>
              <a:buNone/>
            </a:pPr>
            <a:r>
              <a:rPr lang="en-GB" sz="1600" b="1" dirty="0">
                <a:solidFill>
                  <a:srgbClr val="FF0000"/>
                </a:solidFill>
              </a:rPr>
              <a:t>Technology and being online</a:t>
            </a:r>
          </a:p>
          <a:p>
            <a:pPr>
              <a:lnSpc>
                <a:spcPct val="100000"/>
              </a:lnSpc>
              <a:spcBef>
                <a:spcPts val="600"/>
              </a:spcBef>
              <a:spcAft>
                <a:spcPts val="600"/>
              </a:spcAft>
            </a:pPr>
            <a:r>
              <a:rPr lang="en-GB" sz="1400" dirty="0">
                <a:solidFill>
                  <a:srgbClr val="404040"/>
                </a:solidFill>
              </a:rPr>
              <a:t>40% of </a:t>
            </a:r>
            <a:r>
              <a:rPr lang="en-GB" sz="1400" dirty="0">
                <a:solidFill>
                  <a:schemeClr val="tx1">
                    <a:lumMod val="75000"/>
                    <a:lumOff val="25000"/>
                  </a:schemeClr>
                </a:solidFill>
              </a:rPr>
              <a:t>ethnic minority group</a:t>
            </a:r>
            <a:r>
              <a:rPr lang="en-GB" sz="1400" dirty="0">
                <a:solidFill>
                  <a:srgbClr val="404040"/>
                </a:solidFill>
              </a:rPr>
              <a:t> pupils spend 3 hours or more looking at a screen on a normal school day, compared to 44% of pupils overall and 45% of those identifying their ethnicity as white. </a:t>
            </a:r>
          </a:p>
          <a:p>
            <a:pPr>
              <a:lnSpc>
                <a:spcPct val="100000"/>
              </a:lnSpc>
              <a:spcBef>
                <a:spcPts val="600"/>
              </a:spcBef>
              <a:spcAft>
                <a:spcPts val="600"/>
              </a:spcAft>
            </a:pPr>
            <a:r>
              <a:rPr lang="en-GB" sz="1400" dirty="0">
                <a:solidFill>
                  <a:srgbClr val="404040"/>
                </a:solidFill>
              </a:rPr>
              <a:t>Pupils that identify their ethnicity as white are more likely to have access to their own device at home to go online, such as their own mobile or a games console than their </a:t>
            </a:r>
            <a:r>
              <a:rPr lang="en-GB" sz="1400" dirty="0">
                <a:solidFill>
                  <a:schemeClr val="tx1">
                    <a:lumMod val="75000"/>
                    <a:lumOff val="25000"/>
                  </a:schemeClr>
                </a:solidFill>
              </a:rPr>
              <a:t>ethnic minority groups </a:t>
            </a:r>
            <a:r>
              <a:rPr lang="en-GB" sz="1400" dirty="0">
                <a:solidFill>
                  <a:srgbClr val="404040"/>
                </a:solidFill>
              </a:rPr>
              <a:t>counterparts. </a:t>
            </a:r>
          </a:p>
          <a:p>
            <a:pPr>
              <a:lnSpc>
                <a:spcPct val="100000"/>
              </a:lnSpc>
              <a:spcBef>
                <a:spcPts val="600"/>
              </a:spcBef>
              <a:spcAft>
                <a:spcPts val="600"/>
              </a:spcAft>
            </a:pPr>
            <a:r>
              <a:rPr lang="en-GB" sz="1400" dirty="0">
                <a:solidFill>
                  <a:srgbClr val="404040"/>
                </a:solidFill>
              </a:rPr>
              <a:t>Support and rules from parents and carers about being online varies between pupils from white ethnic backgrounds and </a:t>
            </a:r>
            <a:r>
              <a:rPr lang="en-GB" sz="1400" dirty="0">
                <a:solidFill>
                  <a:schemeClr val="tx1">
                    <a:lumMod val="75000"/>
                    <a:lumOff val="25000"/>
                  </a:schemeClr>
                </a:solidFill>
              </a:rPr>
              <a:t>ethnic minority groups</a:t>
            </a:r>
            <a:r>
              <a:rPr lang="en-GB" sz="1400" dirty="0">
                <a:solidFill>
                  <a:srgbClr val="404040"/>
                </a:solidFill>
              </a:rPr>
              <a:t>. Whereas </a:t>
            </a:r>
            <a:r>
              <a:rPr lang="en-GB" sz="1400" dirty="0">
                <a:solidFill>
                  <a:schemeClr val="tx1">
                    <a:lumMod val="75000"/>
                    <a:lumOff val="25000"/>
                  </a:schemeClr>
                </a:solidFill>
              </a:rPr>
              <a:t>ethnic minority group </a:t>
            </a:r>
            <a:r>
              <a:rPr lang="en-GB" sz="1400" dirty="0">
                <a:solidFill>
                  <a:srgbClr val="404040"/>
                </a:solidFill>
              </a:rPr>
              <a:t>pupils are more likely to encounter rules about what times of day, how long they can stay online and encouragement to explore and learn things online, white ethnic pupils are more likely to have help when something bothers them online and have their parents/carers knowing their passwords to sites of apps.</a:t>
            </a:r>
          </a:p>
        </p:txBody>
      </p:sp>
    </p:spTree>
    <p:extLst>
      <p:ext uri="{BB962C8B-B14F-4D97-AF65-F5344CB8AC3E}">
        <p14:creationId xmlns:p14="http://schemas.microsoft.com/office/powerpoint/2010/main" val="262095543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B1A6-572D-4430-7C99-C5129F712666}"/>
              </a:ext>
            </a:extLst>
          </p:cNvPr>
          <p:cNvSpPr>
            <a:spLocks noGrp="1"/>
          </p:cNvSpPr>
          <p:nvPr>
            <p:ph type="title"/>
          </p:nvPr>
        </p:nvSpPr>
        <p:spPr/>
        <p:txBody>
          <a:bodyPr>
            <a:normAutofit/>
          </a:bodyPr>
          <a:lstStyle/>
          <a:p>
            <a:r>
              <a:rPr lang="en-GB" sz="2400" dirty="0"/>
              <a:t>Appendices</a:t>
            </a:r>
          </a:p>
        </p:txBody>
      </p:sp>
      <p:sp>
        <p:nvSpPr>
          <p:cNvPr id="3" name="Content Placeholder 2">
            <a:extLst>
              <a:ext uri="{FF2B5EF4-FFF2-40B4-BE49-F238E27FC236}">
                <a16:creationId xmlns:a16="http://schemas.microsoft.com/office/drawing/2014/main" id="{76FC5842-8DBF-CC77-1685-4AD8B2C900BD}"/>
              </a:ext>
            </a:extLst>
          </p:cNvPr>
          <p:cNvSpPr>
            <a:spLocks noGrp="1"/>
          </p:cNvSpPr>
          <p:nvPr>
            <p:ph idx="1"/>
          </p:nvPr>
        </p:nvSpPr>
        <p:spPr>
          <a:xfrm>
            <a:off x="183018" y="967240"/>
            <a:ext cx="11464485" cy="5072833"/>
          </a:xfrm>
        </p:spPr>
        <p:txBody>
          <a:bodyPr>
            <a:normAutofit fontScale="85000" lnSpcReduction="20000"/>
          </a:bodyPr>
          <a:lstStyle/>
          <a:p>
            <a:pPr marL="0" indent="0">
              <a:buNone/>
            </a:pPr>
            <a:r>
              <a:rPr lang="en-GB" sz="1400" dirty="0">
                <a:solidFill>
                  <a:schemeClr val="tx1">
                    <a:lumMod val="75000"/>
                    <a:lumOff val="25000"/>
                  </a:schemeClr>
                </a:solidFill>
              </a:rPr>
              <a:t>Questionnaire changed and additions for the 2023 survey: </a:t>
            </a:r>
          </a:p>
          <a:p>
            <a:pPr marL="0" indent="0">
              <a:buNone/>
            </a:pPr>
            <a:endParaRPr lang="en-GB" sz="1400" dirty="0">
              <a:solidFill>
                <a:schemeClr val="accent4"/>
              </a:solidFill>
            </a:endParaRPr>
          </a:p>
          <a:p>
            <a:r>
              <a:rPr lang="en-GB" sz="1400" i="1" dirty="0">
                <a:solidFill>
                  <a:schemeClr val="tx1"/>
                </a:solidFill>
                <a:latin typeface="Calibri" panose="020F0502020204030204" pitchFamily="34" charset="0"/>
              </a:rPr>
              <a:t>Which adults do you live with? Added for 2023.</a:t>
            </a:r>
            <a:endParaRPr lang="en-GB" sz="1400" i="1" dirty="0">
              <a:solidFill>
                <a:schemeClr val="tx1"/>
              </a:solidFill>
            </a:endParaRPr>
          </a:p>
          <a:p>
            <a:pPr marL="0" indent="0">
              <a:buNone/>
            </a:pPr>
            <a:r>
              <a:rPr lang="en-GB" sz="1400" dirty="0">
                <a:solidFill>
                  <a:schemeClr val="accent4"/>
                </a:solidFill>
              </a:rPr>
              <a:t>Healthy Eating</a:t>
            </a:r>
          </a:p>
          <a:p>
            <a:r>
              <a:rPr lang="en-GB" sz="1400" i="1" dirty="0">
                <a:solidFill>
                  <a:schemeClr val="tx1">
                    <a:lumMod val="75000"/>
                    <a:lumOff val="25000"/>
                  </a:schemeClr>
                </a:solidFill>
              </a:rPr>
              <a:t>‘If you don’t normally have anything to eat or drink, or only have a drink before starting school, why is this (tick all that apply)’ </a:t>
            </a:r>
            <a:r>
              <a:rPr lang="en-GB" sz="1400" dirty="0">
                <a:solidFill>
                  <a:schemeClr val="tx1">
                    <a:lumMod val="75000"/>
                    <a:lumOff val="25000"/>
                  </a:schemeClr>
                </a:solidFill>
              </a:rPr>
              <a:t>– Added for 2023. </a:t>
            </a:r>
          </a:p>
          <a:p>
            <a:pPr marL="0" indent="0">
              <a:buNone/>
            </a:pPr>
            <a:endParaRPr lang="en-GB" sz="1400" dirty="0">
              <a:solidFill>
                <a:srgbClr val="92D050"/>
              </a:solidFill>
            </a:endParaRPr>
          </a:p>
          <a:p>
            <a:pPr marL="0" indent="0">
              <a:buNone/>
            </a:pPr>
            <a:r>
              <a:rPr lang="en-GB" sz="1400" dirty="0">
                <a:solidFill>
                  <a:srgbClr val="92D050"/>
                </a:solidFill>
              </a:rPr>
              <a:t>Wellbeing</a:t>
            </a:r>
          </a:p>
          <a:p>
            <a:r>
              <a:rPr lang="en-GB" sz="1400" i="1" dirty="0">
                <a:solidFill>
                  <a:schemeClr val="tx1">
                    <a:lumMod val="75000"/>
                    <a:lumOff val="25000"/>
                  </a:schemeClr>
                </a:solidFill>
              </a:rPr>
              <a:t>Questions around having a restful night’s sleep and keeping clean and tidy at home removed for 2023.</a:t>
            </a:r>
          </a:p>
          <a:p>
            <a:r>
              <a:rPr lang="en-GB" sz="1400" i="1" dirty="0">
                <a:solidFill>
                  <a:schemeClr val="tx1">
                    <a:lumMod val="75000"/>
                    <a:lumOff val="25000"/>
                  </a:schemeClr>
                </a:solidFill>
              </a:rPr>
              <a:t>‘Do you feel warm and comfortable at home?’ </a:t>
            </a:r>
            <a:r>
              <a:rPr lang="en-GB" sz="1400" dirty="0">
                <a:solidFill>
                  <a:schemeClr val="tx1">
                    <a:lumMod val="75000"/>
                    <a:lumOff val="25000"/>
                  </a:schemeClr>
                </a:solidFill>
              </a:rPr>
              <a:t>Option removed: </a:t>
            </a:r>
            <a:r>
              <a:rPr lang="en-GB" sz="1400" i="1" dirty="0">
                <a:solidFill>
                  <a:schemeClr val="tx1">
                    <a:lumMod val="75000"/>
                    <a:lumOff val="25000"/>
                  </a:schemeClr>
                </a:solidFill>
              </a:rPr>
              <a:t>‘I don’t want to say’</a:t>
            </a:r>
            <a:r>
              <a:rPr lang="en-GB" sz="1400" dirty="0">
                <a:solidFill>
                  <a:schemeClr val="tx1">
                    <a:lumMod val="75000"/>
                    <a:lumOff val="25000"/>
                  </a:schemeClr>
                </a:solidFill>
              </a:rPr>
              <a:t> for 2023. </a:t>
            </a:r>
          </a:p>
          <a:p>
            <a:pPr marL="0" indent="0">
              <a:buNone/>
            </a:pPr>
            <a:endParaRPr lang="en-GB" sz="1400" dirty="0">
              <a:solidFill>
                <a:srgbClr val="C00000"/>
              </a:solidFill>
            </a:endParaRPr>
          </a:p>
          <a:p>
            <a:pPr marL="0" indent="0">
              <a:buNone/>
            </a:pPr>
            <a:r>
              <a:rPr lang="en-GB" sz="1400" dirty="0">
                <a:solidFill>
                  <a:srgbClr val="C00000"/>
                </a:solidFill>
              </a:rPr>
              <a:t>Staying Safe: Experiences with alcohol, cigarettes and drugs</a:t>
            </a:r>
          </a:p>
          <a:p>
            <a:r>
              <a:rPr lang="en-GB" sz="1400" i="1" dirty="0">
                <a:solidFill>
                  <a:schemeClr val="tx1">
                    <a:lumMod val="75000"/>
                    <a:lumOff val="25000"/>
                  </a:schemeClr>
                </a:solidFill>
              </a:rPr>
              <a:t>‘Do you use electronic cigarettes or e-cigarettes?’</a:t>
            </a:r>
            <a:r>
              <a:rPr lang="en-GB" sz="1400" dirty="0">
                <a:solidFill>
                  <a:schemeClr val="tx1">
                    <a:lumMod val="75000"/>
                    <a:lumOff val="25000"/>
                  </a:schemeClr>
                </a:solidFill>
              </a:rPr>
              <a:t> wording changed to </a:t>
            </a:r>
            <a:r>
              <a:rPr lang="en-GB" sz="1400" i="1" dirty="0">
                <a:solidFill>
                  <a:schemeClr val="tx1">
                    <a:lumMod val="75000"/>
                    <a:lumOff val="25000"/>
                  </a:schemeClr>
                </a:solidFill>
              </a:rPr>
              <a:t>‘Do you use electronic cigarettes, also known as e-cigarettes, e-cigs or vapes?’ </a:t>
            </a:r>
            <a:r>
              <a:rPr lang="en-GB" sz="1400" dirty="0">
                <a:solidFill>
                  <a:schemeClr val="tx1">
                    <a:lumMod val="75000"/>
                    <a:lumOff val="25000"/>
                  </a:schemeClr>
                </a:solidFill>
              </a:rPr>
              <a:t>for 2023.</a:t>
            </a:r>
          </a:p>
          <a:p>
            <a:r>
              <a:rPr lang="en-GB" sz="1400" i="1" dirty="0">
                <a:solidFill>
                  <a:schemeClr val="tx1">
                    <a:lumMod val="75000"/>
                    <a:lumOff val="25000"/>
                  </a:schemeClr>
                </a:solidFill>
              </a:rPr>
              <a:t>‘Have you ever been offered…’</a:t>
            </a:r>
            <a:r>
              <a:rPr lang="en-GB" sz="1400" dirty="0">
                <a:solidFill>
                  <a:schemeClr val="tx1">
                    <a:lumMod val="75000"/>
                    <a:lumOff val="25000"/>
                  </a:schemeClr>
                </a:solidFill>
              </a:rPr>
              <a:t> – New option added: </a:t>
            </a:r>
            <a:r>
              <a:rPr lang="en-GB" sz="1400" i="1" dirty="0">
                <a:solidFill>
                  <a:schemeClr val="tx1">
                    <a:lumMod val="75000"/>
                    <a:lumOff val="25000"/>
                  </a:schemeClr>
                </a:solidFill>
              </a:rPr>
              <a:t>‘Nitrous oxide (also known as laughing gas, NOS)’ </a:t>
            </a:r>
            <a:r>
              <a:rPr lang="en-GB" sz="1400" dirty="0">
                <a:solidFill>
                  <a:schemeClr val="tx1">
                    <a:lumMod val="75000"/>
                    <a:lumOff val="25000"/>
                  </a:schemeClr>
                </a:solidFill>
              </a:rPr>
              <a:t>for 2023. </a:t>
            </a:r>
          </a:p>
          <a:p>
            <a:pPr marL="0" indent="0">
              <a:buNone/>
            </a:pPr>
            <a:endParaRPr lang="en-GB" sz="1400" dirty="0">
              <a:solidFill>
                <a:srgbClr val="FF0000"/>
              </a:solidFill>
            </a:endParaRPr>
          </a:p>
          <a:p>
            <a:pPr marL="0" indent="0">
              <a:buNone/>
            </a:pPr>
            <a:r>
              <a:rPr lang="en-GB" sz="1400" dirty="0">
                <a:solidFill>
                  <a:srgbClr val="FF0000"/>
                </a:solidFill>
              </a:rPr>
              <a:t>Technology and being online</a:t>
            </a:r>
          </a:p>
          <a:p>
            <a:r>
              <a:rPr lang="en-GB" sz="1400" i="1" dirty="0">
                <a:solidFill>
                  <a:schemeClr val="tx1">
                    <a:lumMod val="75000"/>
                    <a:lumOff val="25000"/>
                  </a:schemeClr>
                </a:solidFill>
              </a:rPr>
              <a:t>‘Do you have an account or profile on any social media sites or apps?’ – </a:t>
            </a:r>
            <a:r>
              <a:rPr lang="en-GB" sz="1400" dirty="0">
                <a:solidFill>
                  <a:schemeClr val="tx1">
                    <a:lumMod val="75000"/>
                    <a:lumOff val="25000"/>
                  </a:schemeClr>
                </a:solidFill>
              </a:rPr>
              <a:t>New options added: </a:t>
            </a:r>
            <a:r>
              <a:rPr lang="en-GB" sz="1400" i="1" dirty="0">
                <a:solidFill>
                  <a:schemeClr val="tx1">
                    <a:lumMod val="75000"/>
                    <a:lumOff val="25000"/>
                  </a:schemeClr>
                </a:solidFill>
              </a:rPr>
              <a:t>‘Reddit’, ‘Twitch’ and ‘Twitter’</a:t>
            </a:r>
            <a:r>
              <a:rPr lang="en-GB" sz="1400" dirty="0">
                <a:solidFill>
                  <a:schemeClr val="tx1">
                    <a:lumMod val="75000"/>
                    <a:lumOff val="25000"/>
                  </a:schemeClr>
                </a:solidFill>
              </a:rPr>
              <a:t> for 2023. Option removed: </a:t>
            </a:r>
            <a:r>
              <a:rPr lang="en-GB" sz="1400" i="1" dirty="0">
                <a:solidFill>
                  <a:schemeClr val="tx1">
                    <a:lumMod val="75000"/>
                    <a:lumOff val="25000"/>
                  </a:schemeClr>
                </a:solidFill>
              </a:rPr>
              <a:t>‘House party’  </a:t>
            </a:r>
            <a:r>
              <a:rPr lang="en-GB" sz="1400" dirty="0">
                <a:solidFill>
                  <a:schemeClr val="tx1">
                    <a:lumMod val="75000"/>
                    <a:lumOff val="25000"/>
                  </a:schemeClr>
                </a:solidFill>
              </a:rPr>
              <a:t>for 2023. </a:t>
            </a:r>
          </a:p>
          <a:p>
            <a:r>
              <a:rPr lang="en-GB" sz="1400" i="1" dirty="0">
                <a:solidFill>
                  <a:schemeClr val="tx1">
                    <a:lumMod val="75000"/>
                    <a:lumOff val="25000"/>
                  </a:schemeClr>
                </a:solidFill>
              </a:rPr>
              <a:t>Question about chatting to strangers online removed for 2023. </a:t>
            </a:r>
          </a:p>
          <a:p>
            <a:r>
              <a:rPr lang="en-GB" sz="1400" i="1" dirty="0">
                <a:solidFill>
                  <a:schemeClr val="tx1">
                    <a:lumMod val="75000"/>
                    <a:lumOff val="25000"/>
                  </a:schemeClr>
                </a:solidFill>
              </a:rPr>
              <a:t>‘Do you think you used any services for young people in Doncaster, in the last 12 months?’ – Added for 2023. </a:t>
            </a:r>
          </a:p>
          <a:p>
            <a:r>
              <a:rPr lang="en-GB" sz="1400" i="1" dirty="0">
                <a:solidFill>
                  <a:schemeClr val="tx1">
                    <a:lumMod val="75000"/>
                    <a:lumOff val="25000"/>
                  </a:schemeClr>
                </a:solidFill>
              </a:rPr>
              <a:t>‘When you’ve accessed these services, how would you describe these experiences?’ – Added for 2023. </a:t>
            </a:r>
          </a:p>
        </p:txBody>
      </p:sp>
    </p:spTree>
    <p:extLst>
      <p:ext uri="{BB962C8B-B14F-4D97-AF65-F5344CB8AC3E}">
        <p14:creationId xmlns:p14="http://schemas.microsoft.com/office/powerpoint/2010/main" val="32998674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Content Placeholder 2"/>
          <p:cNvSpPr txBox="1">
            <a:spLocks/>
          </p:cNvSpPr>
          <p:nvPr/>
        </p:nvSpPr>
        <p:spPr>
          <a:xfrm>
            <a:off x="174176" y="4004441"/>
            <a:ext cx="7896655" cy="2545445"/>
          </a:xfrm>
          <a:prstGeom prst="rect">
            <a:avLst/>
          </a:prstGeom>
        </p:spPr>
        <p:txBody>
          <a:bodyPr vert="horz" wrap="square"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GB" sz="1600" dirty="0">
                <a:solidFill>
                  <a:srgbClr val="404040"/>
                </a:solidFill>
                <a:latin typeface="Calibri" panose="020F0502020204030204" pitchFamily="34" charset="0"/>
              </a:rPr>
              <a:t>PFA Research Ltd</a:t>
            </a:r>
          </a:p>
          <a:p>
            <a:pPr algn="l">
              <a:lnSpc>
                <a:spcPct val="110000"/>
              </a:lnSpc>
              <a:spcBef>
                <a:spcPts val="0"/>
              </a:spcBef>
            </a:pPr>
            <a:r>
              <a:rPr lang="en-GB" sz="1600" dirty="0">
                <a:solidFill>
                  <a:srgbClr val="404040"/>
                </a:solidFill>
                <a:latin typeface="Calibri" panose="020F0502020204030204" pitchFamily="34" charset="0"/>
              </a:rPr>
              <a:t>Tremough Innovation Centre</a:t>
            </a:r>
          </a:p>
          <a:p>
            <a:pPr algn="l">
              <a:lnSpc>
                <a:spcPct val="110000"/>
              </a:lnSpc>
              <a:spcBef>
                <a:spcPts val="0"/>
              </a:spcBef>
            </a:pPr>
            <a:r>
              <a:rPr lang="en-GB" sz="1600" dirty="0">
                <a:solidFill>
                  <a:srgbClr val="404040"/>
                </a:solidFill>
                <a:latin typeface="Calibri" panose="020F0502020204030204" pitchFamily="34" charset="0"/>
              </a:rPr>
              <a:t>Penryn</a:t>
            </a:r>
          </a:p>
          <a:p>
            <a:pPr algn="l">
              <a:lnSpc>
                <a:spcPct val="110000"/>
              </a:lnSpc>
              <a:spcBef>
                <a:spcPts val="0"/>
              </a:spcBef>
            </a:pPr>
            <a:r>
              <a:rPr lang="en-GB" sz="1600" dirty="0">
                <a:solidFill>
                  <a:srgbClr val="404040"/>
                </a:solidFill>
                <a:latin typeface="Calibri" panose="020F0502020204030204" pitchFamily="34" charset="0"/>
              </a:rPr>
              <a:t>Cornwall</a:t>
            </a:r>
          </a:p>
          <a:p>
            <a:pPr algn="l">
              <a:lnSpc>
                <a:spcPct val="110000"/>
              </a:lnSpc>
              <a:spcBef>
                <a:spcPts val="0"/>
              </a:spcBef>
            </a:pPr>
            <a:r>
              <a:rPr lang="en-GB" sz="1600" dirty="0">
                <a:solidFill>
                  <a:srgbClr val="404040"/>
                </a:solidFill>
                <a:latin typeface="Calibri" panose="020F0502020204030204" pitchFamily="34" charset="0"/>
              </a:rPr>
              <a:t>TR10 9TA</a:t>
            </a:r>
          </a:p>
          <a:p>
            <a:pPr algn="l">
              <a:lnSpc>
                <a:spcPct val="110000"/>
              </a:lnSpc>
              <a:spcBef>
                <a:spcPts val="0"/>
              </a:spcBef>
            </a:pPr>
            <a:endParaRPr lang="en-GB" sz="1600" dirty="0">
              <a:solidFill>
                <a:srgbClr val="404040"/>
              </a:solidFill>
              <a:latin typeface="Calibri" panose="020F0502020204030204" pitchFamily="34" charset="0"/>
            </a:endParaRPr>
          </a:p>
          <a:p>
            <a:pPr algn="l">
              <a:lnSpc>
                <a:spcPct val="110000"/>
              </a:lnSpc>
              <a:spcBef>
                <a:spcPts val="0"/>
              </a:spcBef>
            </a:pPr>
            <a:r>
              <a:rPr lang="en-GB" sz="1600" dirty="0">
                <a:solidFill>
                  <a:srgbClr val="404040"/>
                </a:solidFill>
                <a:latin typeface="Calibri" panose="020F0502020204030204" pitchFamily="34" charset="0"/>
              </a:rPr>
              <a:t>Tel. 01326 375705</a:t>
            </a:r>
          </a:p>
          <a:p>
            <a:pPr algn="l">
              <a:lnSpc>
                <a:spcPct val="110000"/>
              </a:lnSpc>
              <a:spcBef>
                <a:spcPts val="0"/>
              </a:spcBef>
            </a:pPr>
            <a:r>
              <a:rPr lang="en-GB" sz="1600" dirty="0">
                <a:solidFill>
                  <a:srgbClr val="404040"/>
                </a:solidFill>
                <a:latin typeface="Calibri" panose="020F0502020204030204" pitchFamily="34" charset="0"/>
              </a:rPr>
              <a:t>Email. info@pfa-research.com</a:t>
            </a:r>
          </a:p>
          <a:p>
            <a:pPr algn="l">
              <a:lnSpc>
                <a:spcPct val="110000"/>
              </a:lnSpc>
              <a:spcBef>
                <a:spcPts val="0"/>
              </a:spcBef>
            </a:pPr>
            <a:r>
              <a:rPr lang="en-GB" sz="1600" dirty="0">
                <a:solidFill>
                  <a:srgbClr val="404040"/>
                </a:solidFill>
                <a:latin typeface="Calibri" panose="020F0502020204030204" pitchFamily="34" charset="0"/>
              </a:rPr>
              <a:t>Web. http://www.pfa-research.com</a:t>
            </a:r>
          </a:p>
        </p:txBody>
      </p:sp>
    </p:spTree>
    <p:extLst>
      <p:ext uri="{BB962C8B-B14F-4D97-AF65-F5344CB8AC3E}">
        <p14:creationId xmlns:p14="http://schemas.microsoft.com/office/powerpoint/2010/main" val="223786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Text Box 2"/>
          <p:cNvSpPr txBox="1"/>
          <p:nvPr/>
        </p:nvSpPr>
        <p:spPr>
          <a:xfrm>
            <a:off x="928159" y="2217405"/>
            <a:ext cx="7775575" cy="3257691"/>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Objectives, methodology</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Times New Roman" panose="02020603050405020304" pitchFamily="18" charset="0"/>
              </a:rPr>
              <a:t>and pupil profile</a:t>
            </a:r>
          </a:p>
          <a:p>
            <a:pPr>
              <a:spcAft>
                <a:spcPts val="0"/>
              </a:spcAft>
            </a:pPr>
            <a:endParaRPr lang="en-GB" sz="3600" dirty="0">
              <a:solidFill>
                <a:srgbClr val="00A98A"/>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14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3600" dirty="0">
                <a:solidFill>
                  <a:srgbClr val="0072BD"/>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2000" dirty="0">
              <a:solidFill>
                <a:srgbClr val="404040"/>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3885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Introduction</a:t>
            </a:r>
          </a:p>
        </p:txBody>
      </p:sp>
      <p:sp>
        <p:nvSpPr>
          <p:cNvPr id="4" name="Content Placeholder 3"/>
          <p:cNvSpPr>
            <a:spLocks noGrp="1"/>
          </p:cNvSpPr>
          <p:nvPr>
            <p:ph idx="1"/>
          </p:nvPr>
        </p:nvSpPr>
        <p:spPr>
          <a:xfrm>
            <a:off x="183600" y="835200"/>
            <a:ext cx="5742628" cy="5404689"/>
          </a:xfrm>
        </p:spPr>
        <p:txBody>
          <a:bodyPr>
            <a:noAutofit/>
          </a:bodyPr>
          <a:lstStyle/>
          <a:p>
            <a:r>
              <a:rPr lang="en-GB" sz="1200" dirty="0">
                <a:solidFill>
                  <a:schemeClr val="tx1">
                    <a:lumMod val="75000"/>
                    <a:lumOff val="25000"/>
                  </a:schemeClr>
                </a:solidFill>
              </a:rPr>
              <a:t>The Doncaster Council Pupil Lifestyle Survey has been developed by Doncaster Council’s Public Health Department in conjunction with independent research agency, PFA Research. The survey is designed for young people of primary and secondary school age within Key Stages 2, 3 and 4 (specifically year group 4, 6, 8 and 10). The results of the 2023 survey represents the third year’s output of a three-year commitment to the new survey, with a refreshed methodology (100% online) and comprising new questionnaires for primary and secondary schools.</a:t>
            </a:r>
          </a:p>
          <a:p>
            <a:r>
              <a:rPr lang="en-GB" sz="1200" dirty="0">
                <a:solidFill>
                  <a:schemeClr val="tx1">
                    <a:lumMod val="75000"/>
                    <a:lumOff val="25000"/>
                  </a:schemeClr>
                </a:solidFill>
              </a:rPr>
              <a:t>The aim of the research is to attain trackable data that monitors experiences, behaviours and </a:t>
            </a:r>
            <a:r>
              <a:rPr lang="en-GB" sz="1200" dirty="0">
                <a:solidFill>
                  <a:srgbClr val="404040"/>
                </a:solidFill>
              </a:rPr>
              <a:t>attitudes</a:t>
            </a:r>
            <a:r>
              <a:rPr lang="en-GB" sz="1200" dirty="0">
                <a:solidFill>
                  <a:schemeClr val="tx1">
                    <a:lumMod val="75000"/>
                    <a:lumOff val="25000"/>
                  </a:schemeClr>
                </a:solidFill>
              </a:rPr>
              <a:t> to key themes including: physical activity, nutrition and oral health, keeping safe, emotional health and wellbeing, and risk-taking behaviours. The data arising from the survey is essential to support the work of Doncaster Council’s Public Health Department and will be used to inform strategic decisions of the public health service as well as supporting teachers and educational programmes as the stimulus for discussion with young people. </a:t>
            </a:r>
          </a:p>
          <a:p>
            <a:r>
              <a:rPr lang="en-GB" sz="1200" dirty="0">
                <a:solidFill>
                  <a:schemeClr val="tx1">
                    <a:lumMod val="75000"/>
                    <a:lumOff val="25000"/>
                  </a:schemeClr>
                </a:solidFill>
              </a:rPr>
              <a:t>This report is designed to be used in a standalone format. Each page of results presents the complete question asked, the base (response group) to which the question was asked, and the number of responses received and answering the question. That said, users may find it useful to review the full set of questions provided as Appendix 1.</a:t>
            </a:r>
          </a:p>
          <a:p>
            <a:r>
              <a:rPr lang="en-GB" sz="1200" dirty="0">
                <a:solidFill>
                  <a:schemeClr val="tx1">
                    <a:lumMod val="75000"/>
                    <a:lumOff val="25000"/>
                  </a:schemeClr>
                </a:solidFill>
              </a:rPr>
              <a:t>This report delivers the headline results from all primary schools participating. Where appropriate, data are broken down by key analysis groups; namely gender, year group (i.e. age), and vulnerable group indicators. Full data tabulations will be provided (to follow) to supplement this report for those who may wish to look at sub groups in greater detail. The full set of raw data will be held by Doncaster Council’s Public Health Department.</a:t>
            </a:r>
          </a:p>
          <a:p>
            <a:endParaRPr lang="en-GB" sz="1200" dirty="0">
              <a:solidFill>
                <a:schemeClr val="tx1">
                  <a:lumMod val="75000"/>
                  <a:lumOff val="25000"/>
                </a:schemeClr>
              </a:solidFill>
            </a:endParaRPr>
          </a:p>
        </p:txBody>
      </p:sp>
      <p:sp>
        <p:nvSpPr>
          <p:cNvPr id="8" name="Content Placeholder 3"/>
          <p:cNvSpPr txBox="1">
            <a:spLocks/>
          </p:cNvSpPr>
          <p:nvPr/>
        </p:nvSpPr>
        <p:spPr>
          <a:xfrm>
            <a:off x="5922628" y="821055"/>
            <a:ext cx="5742628" cy="54046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DINPro" panose="020B0504020101020102"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DINPro" panose="020B0504020101020102"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DINPro" panose="020B0504020101020102"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DINPro" panose="020B0504020101020102"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DINPro" panose="020B0504020101020102"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chemeClr val="tx1">
                    <a:lumMod val="75000"/>
                    <a:lumOff val="25000"/>
                  </a:schemeClr>
                </a:solidFill>
                <a:latin typeface="Calibri" panose="020F0502020204030204" pitchFamily="34" charset="0"/>
              </a:rPr>
              <a:t>Schools which participated and achieved a response rate of at least 70% for their year groups will receive a bespoke summary of their data. Individual schools’ results are otherwise considered to be confidential and will not be shared with other organisations without the express permission of the school. </a:t>
            </a:r>
          </a:p>
          <a:p>
            <a:r>
              <a:rPr lang="en-GB" sz="1200" dirty="0">
                <a:solidFill>
                  <a:schemeClr val="tx1">
                    <a:lumMod val="75000"/>
                    <a:lumOff val="25000"/>
                  </a:schemeClr>
                </a:solidFill>
                <a:latin typeface="Calibri" panose="020F0502020204030204" pitchFamily="34" charset="0"/>
              </a:rPr>
              <a:t>PFA Research, as the research company appointed to deliver the survey and analyse results, will be pleased to advise upon and consider additional ad hoc analyses on the data. These requests should be directed through the Doncaster Council Public Health Department.</a:t>
            </a:r>
          </a:p>
          <a:p>
            <a:endParaRPr lang="en-GB" sz="1200" dirty="0">
              <a:solidFill>
                <a:schemeClr val="tx1">
                  <a:lumMod val="75000"/>
                  <a:lumOff val="25000"/>
                </a:schemeClr>
              </a:solidFill>
              <a:latin typeface="Calibri" panose="020F0502020204030204" pitchFamily="34" charset="0"/>
            </a:endParaRPr>
          </a:p>
          <a:p>
            <a:pPr marL="0" indent="0">
              <a:buNone/>
            </a:pPr>
            <a:r>
              <a:rPr lang="en-GB" sz="1200" dirty="0">
                <a:solidFill>
                  <a:schemeClr val="tx1">
                    <a:lumMod val="75000"/>
                    <a:lumOff val="25000"/>
                  </a:schemeClr>
                </a:solidFill>
                <a:latin typeface="+mn-lt"/>
                <a:cs typeface="DINPro-Medium" panose="020B0604020101020102" pitchFamily="34" charset="0"/>
              </a:rPr>
              <a:t>Methodology</a:t>
            </a:r>
          </a:p>
          <a:p>
            <a:r>
              <a:rPr lang="en-GB" sz="1200" dirty="0">
                <a:solidFill>
                  <a:schemeClr val="tx1">
                    <a:lumMod val="75000"/>
                    <a:lumOff val="25000"/>
                  </a:schemeClr>
                </a:solidFill>
                <a:latin typeface="Calibri" panose="020F0502020204030204" pitchFamily="34" charset="0"/>
              </a:rPr>
              <a:t>Both the Primary and Secondary Surveys took the form of a standard, anonymous online questionnaire.</a:t>
            </a:r>
          </a:p>
          <a:p>
            <a:r>
              <a:rPr lang="en-GB" sz="1200" dirty="0">
                <a:solidFill>
                  <a:schemeClr val="tx1">
                    <a:lumMod val="75000"/>
                    <a:lumOff val="25000"/>
                  </a:schemeClr>
                </a:solidFill>
                <a:latin typeface="Calibri"/>
              </a:rPr>
              <a:t>All 110 mainstream schools across Doncaster were requested to take part in the survey during the 2023 Spring and Summer term. Schools had until the 2023 Summer holidays break for pupils to complete surveys. Schools opting in were sent a unique link which detailed both school and year groups and asked to complete with the students as they saw fit.</a:t>
            </a:r>
          </a:p>
          <a:p>
            <a:r>
              <a:rPr lang="en-GB" sz="1200" dirty="0">
                <a:solidFill>
                  <a:schemeClr val="tx1">
                    <a:lumMod val="75000"/>
                    <a:lumOff val="25000"/>
                  </a:schemeClr>
                </a:solidFill>
                <a:latin typeface="Calibri"/>
              </a:rPr>
              <a:t>69 primary and 13 secondary mainstream schools have participated across 5 years.</a:t>
            </a:r>
          </a:p>
          <a:p>
            <a:endParaRPr lang="en-GB" sz="1200" dirty="0">
              <a:solidFill>
                <a:schemeClr val="tx1">
                  <a:lumMod val="75000"/>
                  <a:lumOff val="25000"/>
                </a:schemeClr>
              </a:solidFill>
              <a:latin typeface="Calibri" panose="020F0502020204030204" pitchFamily="34" charset="0"/>
            </a:endParaRPr>
          </a:p>
          <a:p>
            <a:endParaRPr lang="en-GB" sz="1200" dirty="0">
              <a:solidFill>
                <a:schemeClr val="tx1">
                  <a:lumMod val="75000"/>
                  <a:lumOff val="25000"/>
                </a:schemeClr>
              </a:solidFill>
              <a:latin typeface="Calibri" panose="020F0502020204030204" pitchFamily="34" charset="0"/>
            </a:endParaRPr>
          </a:p>
          <a:p>
            <a:endParaRPr lang="en-GB" sz="1200" dirty="0">
              <a:solidFill>
                <a:schemeClr val="tx1">
                  <a:lumMod val="75000"/>
                  <a:lumOff val="25000"/>
                </a:schemeClr>
              </a:solidFill>
              <a:latin typeface="Calibri" panose="020F0502020204030204" pitchFamily="34" charset="0"/>
            </a:endParaRPr>
          </a:p>
          <a:p>
            <a:endParaRPr lang="en-GB" sz="1200" dirty="0">
              <a:solidFill>
                <a:schemeClr val="tx1">
                  <a:lumMod val="75000"/>
                  <a:lumOff val="25000"/>
                </a:schemeClr>
              </a:solidFill>
              <a:latin typeface="Calibri" panose="020F0502020204030204" pitchFamily="34" charset="0"/>
            </a:endParaRPr>
          </a:p>
          <a:p>
            <a:pPr marL="171450" lvl="1" indent="-171450">
              <a:spcBef>
                <a:spcPts val="1200"/>
              </a:spcBef>
            </a:pPr>
            <a:r>
              <a:rPr lang="en-GB" sz="1000" dirty="0">
                <a:solidFill>
                  <a:schemeClr val="tx1">
                    <a:lumMod val="75000"/>
                    <a:lumOff val="25000"/>
                  </a:schemeClr>
                </a:solidFill>
                <a:latin typeface="Calibri" panose="020F0502020204030204" pitchFamily="34" charset="0"/>
              </a:rPr>
              <a:t>Estimated total number of Year 4 and 6 pupils (Primary) and Year 8 and 10 pupils (secondary), based upon published figures for Doncaster of total number on roll for each school.</a:t>
            </a:r>
          </a:p>
          <a:p>
            <a:pPr marL="171450" lvl="1" indent="-171450">
              <a:spcBef>
                <a:spcPts val="1200"/>
              </a:spcBef>
            </a:pPr>
            <a:r>
              <a:rPr lang="en-GB" sz="1000" dirty="0">
                <a:solidFill>
                  <a:schemeClr val="tx1">
                    <a:lumMod val="75000"/>
                    <a:lumOff val="25000"/>
                  </a:schemeClr>
                </a:solidFill>
                <a:latin typeface="Calibri" panose="020F0502020204030204" pitchFamily="34" charset="0"/>
              </a:rPr>
              <a:t>** Total Surveys completed in Year 4 and 6 pupils (Primary) and Year 8 and 10 pupils (secondary</a:t>
            </a:r>
          </a:p>
        </p:txBody>
      </p:sp>
      <p:graphicFrame>
        <p:nvGraphicFramePr>
          <p:cNvPr id="5" name="Table 4"/>
          <p:cNvGraphicFramePr>
            <a:graphicFrameLocks noGrp="1"/>
          </p:cNvGraphicFramePr>
          <p:nvPr>
            <p:extLst>
              <p:ext uri="{D42A27DB-BD31-4B8C-83A1-F6EECF244321}">
                <p14:modId xmlns:p14="http://schemas.microsoft.com/office/powerpoint/2010/main" val="1969764256"/>
              </p:ext>
            </p:extLst>
          </p:nvPr>
        </p:nvGraphicFramePr>
        <p:xfrm>
          <a:off x="6250694" y="4703241"/>
          <a:ext cx="5263642" cy="1043289"/>
        </p:xfrm>
        <a:graphic>
          <a:graphicData uri="http://schemas.openxmlformats.org/drawingml/2006/table">
            <a:tbl>
              <a:tblPr firstRow="1" bandRow="1">
                <a:tableStyleId>{5940675A-B579-460E-94D1-54222C63F5DA}</a:tableStyleId>
              </a:tblPr>
              <a:tblGrid>
                <a:gridCol w="789298">
                  <a:extLst>
                    <a:ext uri="{9D8B030D-6E8A-4147-A177-3AD203B41FA5}">
                      <a16:colId xmlns:a16="http://schemas.microsoft.com/office/drawing/2014/main" val="20000"/>
                    </a:ext>
                  </a:extLst>
                </a:gridCol>
                <a:gridCol w="1003177">
                  <a:extLst>
                    <a:ext uri="{9D8B030D-6E8A-4147-A177-3AD203B41FA5}">
                      <a16:colId xmlns:a16="http://schemas.microsoft.com/office/drawing/2014/main" val="20001"/>
                    </a:ext>
                  </a:extLst>
                </a:gridCol>
                <a:gridCol w="1020932">
                  <a:extLst>
                    <a:ext uri="{9D8B030D-6E8A-4147-A177-3AD203B41FA5}">
                      <a16:colId xmlns:a16="http://schemas.microsoft.com/office/drawing/2014/main" val="20002"/>
                    </a:ext>
                  </a:extLst>
                </a:gridCol>
                <a:gridCol w="1225118">
                  <a:extLst>
                    <a:ext uri="{9D8B030D-6E8A-4147-A177-3AD203B41FA5}">
                      <a16:colId xmlns:a16="http://schemas.microsoft.com/office/drawing/2014/main" val="20003"/>
                    </a:ext>
                  </a:extLst>
                </a:gridCol>
                <a:gridCol w="1225117">
                  <a:extLst>
                    <a:ext uri="{9D8B030D-6E8A-4147-A177-3AD203B41FA5}">
                      <a16:colId xmlns:a16="http://schemas.microsoft.com/office/drawing/2014/main" val="20004"/>
                    </a:ext>
                  </a:extLst>
                </a:gridCol>
              </a:tblGrid>
              <a:tr h="515417">
                <a:tc>
                  <a:txBody>
                    <a:bodyPr/>
                    <a:lstStyle/>
                    <a:p>
                      <a:endParaRPr lang="en-GB" sz="120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No. Schools in Doncaster</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Total Schools participated</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Est Number</a:t>
                      </a:r>
                      <a:r>
                        <a:rPr lang="en-GB" sz="1050" baseline="0" dirty="0">
                          <a:solidFill>
                            <a:schemeClr val="tx1">
                              <a:lumMod val="75000"/>
                              <a:lumOff val="25000"/>
                            </a:schemeClr>
                          </a:solidFill>
                        </a:rPr>
                        <a:t> of pupils per year*</a:t>
                      </a:r>
                      <a:endParaRPr lang="en-GB" sz="105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 Total Surveys Completed**</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20893">
                <a:tc>
                  <a:txBody>
                    <a:bodyPr/>
                    <a:lstStyle/>
                    <a:p>
                      <a:r>
                        <a:rPr lang="en-GB" sz="1100" dirty="0">
                          <a:solidFill>
                            <a:schemeClr val="tx1">
                              <a:lumMod val="75000"/>
                              <a:lumOff val="25000"/>
                            </a:schemeClr>
                          </a:solidFill>
                        </a:rPr>
                        <a:t>Primary</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00" dirty="0">
                          <a:solidFill>
                            <a:schemeClr val="tx1">
                              <a:lumMod val="75000"/>
                              <a:lumOff val="25000"/>
                            </a:schemeClr>
                          </a:solidFill>
                        </a:rPr>
                        <a:t>91</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69</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7,890</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dirty="0">
                          <a:solidFill>
                            <a:schemeClr val="tx1">
                              <a:lumMod val="75000"/>
                              <a:lumOff val="25000"/>
                            </a:schemeClr>
                          </a:solidFill>
                        </a:rPr>
                        <a:t>12,155</a:t>
                      </a:r>
                      <a:endParaRPr lang="en-GB" sz="105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68792">
                <a:tc>
                  <a:txBody>
                    <a:bodyPr/>
                    <a:lstStyle/>
                    <a:p>
                      <a:r>
                        <a:rPr lang="en-GB" sz="1100" dirty="0">
                          <a:solidFill>
                            <a:schemeClr val="tx1">
                              <a:lumMod val="75000"/>
                              <a:lumOff val="25000"/>
                            </a:schemeClr>
                          </a:solidFill>
                        </a:rPr>
                        <a:t>Secondary</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00" dirty="0">
                          <a:solidFill>
                            <a:schemeClr val="tx1">
                              <a:lumMod val="75000"/>
                              <a:lumOff val="25000"/>
                            </a:schemeClr>
                          </a:solidFill>
                        </a:rPr>
                        <a:t>19</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13</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6,460</a:t>
                      </a: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a:r>
                        <a:rPr lang="en-US" sz="1050" dirty="0">
                          <a:solidFill>
                            <a:schemeClr val="tx1">
                              <a:lumMod val="75000"/>
                              <a:lumOff val="25000"/>
                            </a:schemeClr>
                          </a:solidFill>
                        </a:rPr>
                        <a:t>4,075</a:t>
                      </a:r>
                      <a:endParaRPr lang="en-GB" sz="1050" dirty="0">
                        <a:solidFill>
                          <a:schemeClr val="tx1">
                            <a:lumMod val="75000"/>
                            <a:lumOff val="25000"/>
                          </a:schemeClr>
                        </a:solidFill>
                      </a:endParaRPr>
                    </a:p>
                  </a:txBody>
                  <a:tcP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62918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Notes </a:t>
            </a:r>
          </a:p>
        </p:txBody>
      </p:sp>
      <p:sp>
        <p:nvSpPr>
          <p:cNvPr id="3" name="Content Placeholder 2"/>
          <p:cNvSpPr>
            <a:spLocks noGrp="1"/>
          </p:cNvSpPr>
          <p:nvPr>
            <p:ph idx="1"/>
          </p:nvPr>
        </p:nvSpPr>
        <p:spPr>
          <a:xfrm>
            <a:off x="183019" y="835200"/>
            <a:ext cx="10569776" cy="5509422"/>
          </a:xfrm>
        </p:spPr>
        <p:txBody>
          <a:bodyPr vert="horz" lIns="91440" tIns="45720" rIns="91440" bIns="45720" rtlCol="0">
            <a:noAutofit/>
          </a:bodyPr>
          <a:lstStyle/>
          <a:p>
            <a:pPr marL="0" indent="0">
              <a:buNone/>
            </a:pPr>
            <a:r>
              <a:rPr lang="en-GB" sz="1400" b="1" dirty="0">
                <a:solidFill>
                  <a:srgbClr val="404040"/>
                </a:solidFill>
              </a:rPr>
              <a:t>Rounding errors</a:t>
            </a:r>
          </a:p>
          <a:p>
            <a:pPr marL="0" indent="0">
              <a:buNone/>
            </a:pPr>
            <a:r>
              <a:rPr lang="en-GB" sz="1400" dirty="0">
                <a:solidFill>
                  <a:srgbClr val="404040"/>
                </a:solidFill>
              </a:rPr>
              <a:t>Totals of series from single response questions may sum to 99% or 101%, rather than exactly 100%, due to rounding errors. Analyses of multiple response questions will typically total more than 100% due to more than one response being selected.</a:t>
            </a:r>
          </a:p>
          <a:p>
            <a:pPr marL="0" indent="0">
              <a:spcBef>
                <a:spcPts val="1800"/>
              </a:spcBef>
              <a:buNone/>
            </a:pPr>
            <a:r>
              <a:rPr lang="en-GB" sz="1400" b="1" dirty="0">
                <a:solidFill>
                  <a:srgbClr val="404040"/>
                </a:solidFill>
              </a:rPr>
              <a:t>Analysis cohorts</a:t>
            </a:r>
          </a:p>
          <a:p>
            <a:pPr marL="0" indent="0">
              <a:buNone/>
            </a:pPr>
            <a:r>
              <a:rPr lang="en-GB" sz="1400" dirty="0">
                <a:solidFill>
                  <a:srgbClr val="404040"/>
                </a:solidFill>
              </a:rPr>
              <a:t>Given that the survey was anonymous to participants, cohorts used for the analysis are derived from self-declared indicators through the survey, rather than from officially held data from schools.</a:t>
            </a:r>
          </a:p>
          <a:p>
            <a:r>
              <a:rPr lang="en-GB" sz="1400" dirty="0">
                <a:solidFill>
                  <a:srgbClr val="404040"/>
                </a:solidFill>
              </a:rPr>
              <a:t>The group ‘Have a disability’ includes pupils who stated that they have a disability and/or a long-standing illness. </a:t>
            </a:r>
          </a:p>
          <a:p>
            <a:r>
              <a:rPr lang="en-GB" sz="1400" dirty="0">
                <a:solidFill>
                  <a:srgbClr val="404040"/>
                </a:solidFill>
              </a:rPr>
              <a:t>The following abbreviations have been used: </a:t>
            </a:r>
          </a:p>
          <a:p>
            <a:pPr lvl="1"/>
            <a:r>
              <a:rPr lang="en-GB" sz="1400" dirty="0">
                <a:solidFill>
                  <a:srgbClr val="404040"/>
                </a:solidFill>
              </a:rPr>
              <a:t>SEN – Special Educational Needs (derived from the question: “Do you have a special educational need or learning difficulty?”)</a:t>
            </a:r>
          </a:p>
          <a:p>
            <a:pPr lvl="1"/>
            <a:r>
              <a:rPr lang="en-GB" sz="1400" dirty="0">
                <a:solidFill>
                  <a:srgbClr val="404040"/>
                </a:solidFill>
              </a:rPr>
              <a:t>FSM – Free school meal (derived from the question: “Do you receive free school meals?”)</a:t>
            </a:r>
          </a:p>
          <a:p>
            <a:pPr lvl="1"/>
            <a:r>
              <a:rPr lang="en-GB" sz="1400" dirty="0" err="1">
                <a:solidFill>
                  <a:schemeClr val="tx1">
                    <a:lumMod val="75000"/>
                    <a:lumOff val="25000"/>
                  </a:schemeClr>
                </a:solidFill>
              </a:rPr>
              <a:t>Eng</a:t>
            </a:r>
            <a:r>
              <a:rPr lang="en-GB" sz="1400" dirty="0">
                <a:solidFill>
                  <a:schemeClr val="tx1">
                    <a:lumMod val="75000"/>
                    <a:lumOff val="25000"/>
                  </a:schemeClr>
                </a:solidFill>
              </a:rPr>
              <a:t> 2nd Lang – English as 2</a:t>
            </a:r>
            <a:r>
              <a:rPr lang="en-GB" sz="1400" baseline="30000" dirty="0">
                <a:solidFill>
                  <a:schemeClr val="tx1">
                    <a:lumMod val="75000"/>
                    <a:lumOff val="25000"/>
                  </a:schemeClr>
                </a:solidFill>
              </a:rPr>
              <a:t>nd</a:t>
            </a:r>
            <a:r>
              <a:rPr lang="en-GB" sz="1400" dirty="0">
                <a:solidFill>
                  <a:schemeClr val="tx1">
                    <a:lumMod val="75000"/>
                    <a:lumOff val="25000"/>
                  </a:schemeClr>
                </a:solidFill>
              </a:rPr>
              <a:t> language (delivered from the question: “</a:t>
            </a:r>
            <a:r>
              <a:rPr lang="en-US" sz="1400" dirty="0">
                <a:solidFill>
                  <a:schemeClr val="tx1">
                    <a:lumMod val="75000"/>
                    <a:lumOff val="25000"/>
                  </a:schemeClr>
                </a:solidFill>
              </a:rPr>
              <a:t>Do you speak languages other than English at home?”</a:t>
            </a:r>
            <a:endParaRPr lang="en-GB" sz="1400" dirty="0">
              <a:solidFill>
                <a:srgbClr val="404040"/>
              </a:solidFill>
            </a:endParaRPr>
          </a:p>
          <a:p>
            <a:r>
              <a:rPr lang="en-GB" sz="1400" dirty="0">
                <a:solidFill>
                  <a:srgbClr val="404040"/>
                </a:solidFill>
              </a:rPr>
              <a:t>Ethnic groups (derived from the question “How would you describe your ethnic background?”) have been grouped for the purpose of analysis as follows: </a:t>
            </a:r>
          </a:p>
          <a:p>
            <a:pPr lvl="1"/>
            <a:r>
              <a:rPr lang="en-GB" sz="1400" dirty="0">
                <a:solidFill>
                  <a:srgbClr val="404040"/>
                </a:solidFill>
              </a:rPr>
              <a:t>Ethnicity White – White British, White Irish, White Romany or Gypsy, White traveller of Irish heritage, other White background.</a:t>
            </a:r>
          </a:p>
          <a:p>
            <a:pPr lvl="1"/>
            <a:r>
              <a:rPr lang="en-GB" sz="1400" dirty="0">
                <a:solidFill>
                  <a:srgbClr val="404040"/>
                </a:solidFill>
              </a:rPr>
              <a:t>Ethnic Minority Groups - Asian (including Bangladeshi Asian, British Asian, Indian Asian, Pakistani Asian, other Asian background), Black (including Black African, Black British, Black Caribbean, other Black background), Chinese (including, British Chinese, Chinese, other Chinese background), Mixed (including ,mixed White and Asian, mixed White and Black African, mixed White and Black Caribbean, other mixed background), other background.  </a:t>
            </a:r>
          </a:p>
          <a:p>
            <a:pPr marL="0" indent="0">
              <a:spcBef>
                <a:spcPts val="1800"/>
              </a:spcBef>
              <a:buNone/>
            </a:pPr>
            <a:r>
              <a:rPr lang="en-GB" sz="1400" b="1" dirty="0">
                <a:solidFill>
                  <a:srgbClr val="404040"/>
                </a:solidFill>
              </a:rPr>
              <a:t>Sections in this report</a:t>
            </a:r>
          </a:p>
          <a:p>
            <a:pPr marL="0" indent="0">
              <a:buNone/>
            </a:pPr>
            <a:r>
              <a:rPr lang="en-GB" sz="1400" dirty="0">
                <a:solidFill>
                  <a:srgbClr val="404040"/>
                </a:solidFill>
              </a:rPr>
              <a:t>Each thematic section in the report has been assigned a colour key to aid easy identification. This colour coding has been extended through to sections within Conclusions.</a:t>
            </a:r>
          </a:p>
        </p:txBody>
      </p:sp>
    </p:spTree>
    <p:extLst>
      <p:ext uri="{BB962C8B-B14F-4D97-AF65-F5344CB8AC3E}">
        <p14:creationId xmlns:p14="http://schemas.microsoft.com/office/powerpoint/2010/main" val="395125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04087"/>
            <a:ext cx="9900000" cy="900000"/>
          </a:xfrm>
        </p:spPr>
        <p:txBody>
          <a:bodyPr vert="horz" lIns="91440" tIns="45720" rIns="91440" bIns="45720" rtlCol="0" anchor="ctr">
            <a:normAutofit/>
          </a:bodyPr>
          <a:lstStyle/>
          <a:p>
            <a:r>
              <a:rPr lang="en-GB" sz="2400" dirty="0"/>
              <a:t>Sample profile</a:t>
            </a:r>
          </a:p>
        </p:txBody>
      </p:sp>
      <p:sp>
        <p:nvSpPr>
          <p:cNvPr id="3" name="Content Placeholder 2"/>
          <p:cNvSpPr>
            <a:spLocks noGrp="1"/>
          </p:cNvSpPr>
          <p:nvPr>
            <p:ph idx="1"/>
          </p:nvPr>
        </p:nvSpPr>
        <p:spPr>
          <a:xfrm>
            <a:off x="183019" y="622133"/>
            <a:ext cx="6041935" cy="6009485"/>
          </a:xfrm>
        </p:spPr>
        <p:txBody>
          <a:bodyPr vert="horz" lIns="91440" tIns="45720" rIns="91440" bIns="45720" rtlCol="0" anchor="t">
            <a:noAutofit/>
          </a:bodyPr>
          <a:lstStyle/>
          <a:p>
            <a:pPr>
              <a:lnSpc>
                <a:spcPct val="100000"/>
              </a:lnSpc>
              <a:spcBef>
                <a:spcPts val="0"/>
              </a:spcBef>
              <a:spcAft>
                <a:spcPts val="600"/>
              </a:spcAft>
            </a:pPr>
            <a:r>
              <a:rPr lang="en-GB" sz="1300" dirty="0">
                <a:solidFill>
                  <a:schemeClr val="tx1">
                    <a:lumMod val="65000"/>
                    <a:lumOff val="35000"/>
                  </a:schemeClr>
                </a:solidFill>
                <a:latin typeface="+mn-lt"/>
              </a:rPr>
              <a:t>This report concentrates on Years 4 and 6 with a total base of 2,471</a:t>
            </a:r>
            <a:r>
              <a:rPr lang="en-GB" sz="1300" dirty="0">
                <a:solidFill>
                  <a:schemeClr val="tx1">
                    <a:lumMod val="65000"/>
                    <a:lumOff val="35000"/>
                  </a:schemeClr>
                </a:solidFill>
                <a:latin typeface="+mn-lt"/>
                <a:cs typeface="DINPro-Medium" panose="020B0604020101020102" pitchFamily="34" charset="0"/>
              </a:rPr>
              <a:t> </a:t>
            </a:r>
            <a:r>
              <a:rPr lang="en-GB" sz="1300" dirty="0">
                <a:solidFill>
                  <a:schemeClr val="tx1">
                    <a:lumMod val="65000"/>
                    <a:lumOff val="35000"/>
                  </a:schemeClr>
                </a:solidFill>
                <a:latin typeface="+mn-lt"/>
              </a:rPr>
              <a:t>pupils, with 1,156 from Year 4 and 1,297 from Year 6.</a:t>
            </a:r>
          </a:p>
          <a:p>
            <a:pPr>
              <a:lnSpc>
                <a:spcPct val="100000"/>
              </a:lnSpc>
              <a:spcBef>
                <a:spcPts val="0"/>
              </a:spcBef>
              <a:spcAft>
                <a:spcPts val="600"/>
              </a:spcAft>
            </a:pPr>
            <a:r>
              <a:rPr lang="en-GB" sz="1300" dirty="0">
                <a:solidFill>
                  <a:schemeClr val="tx1">
                    <a:lumMod val="65000"/>
                    <a:lumOff val="35000"/>
                  </a:schemeClr>
                </a:solidFill>
                <a:latin typeface="Calibri"/>
              </a:rPr>
              <a:t>In total, the survey collected </a:t>
            </a:r>
            <a:r>
              <a:rPr lang="en-GB" sz="1300" dirty="0">
                <a:solidFill>
                  <a:srgbClr val="404040"/>
                </a:solidFill>
                <a:latin typeface="Calibri"/>
                <a:cs typeface="Calibri"/>
              </a:rPr>
              <a:t>2,650</a:t>
            </a:r>
            <a:r>
              <a:rPr lang="en-GB" sz="1300" dirty="0">
                <a:solidFill>
                  <a:schemeClr val="tx1">
                    <a:lumMod val="65000"/>
                    <a:lumOff val="35000"/>
                  </a:schemeClr>
                </a:solidFill>
                <a:latin typeface="Calibri"/>
              </a:rPr>
              <a:t> responses across 46 of the 92 primary school spanning Years 3-6.</a:t>
            </a:r>
          </a:p>
          <a:p>
            <a:pPr marL="0" indent="0">
              <a:lnSpc>
                <a:spcPct val="100000"/>
              </a:lnSpc>
              <a:spcBef>
                <a:spcPts val="0"/>
              </a:spcBef>
              <a:spcAft>
                <a:spcPts val="600"/>
              </a:spcAft>
              <a:buNone/>
            </a:pPr>
            <a:endParaRPr lang="en-GB" sz="1300" dirty="0">
              <a:solidFill>
                <a:schemeClr val="tx1">
                  <a:lumMod val="65000"/>
                  <a:lumOff val="35000"/>
                </a:schemeClr>
              </a:solidFill>
            </a:endParaRPr>
          </a:p>
          <a:p>
            <a:pPr marL="0" indent="0">
              <a:lnSpc>
                <a:spcPct val="100000"/>
              </a:lnSpc>
              <a:spcBef>
                <a:spcPts val="0"/>
              </a:spcBef>
              <a:spcAft>
                <a:spcPts val="600"/>
              </a:spcAft>
              <a:buNone/>
            </a:pPr>
            <a:r>
              <a:rPr lang="en-GB" sz="1300" dirty="0">
                <a:solidFill>
                  <a:schemeClr val="tx1">
                    <a:lumMod val="65000"/>
                    <a:lumOff val="35000"/>
                  </a:schemeClr>
                </a:solidFill>
                <a:latin typeface="Calibri"/>
              </a:rPr>
              <a:t>Among the Year 4 and Year 6 sample:</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48%</a:t>
            </a:r>
            <a:r>
              <a:rPr lang="en-GB" sz="1300" dirty="0">
                <a:solidFill>
                  <a:schemeClr val="tx1">
                    <a:lumMod val="65000"/>
                    <a:lumOff val="35000"/>
                  </a:schemeClr>
                </a:solidFill>
                <a:latin typeface="+mn-lt"/>
              </a:rPr>
              <a:t> of pupils were girls and 49</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boys, 1</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described themselves differently, 2</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preferred not to answer.</a:t>
            </a:r>
          </a:p>
          <a:p>
            <a:pPr>
              <a:lnSpc>
                <a:spcPct val="100000"/>
              </a:lnSpc>
              <a:spcBef>
                <a:spcPts val="0"/>
              </a:spcBef>
              <a:spcAft>
                <a:spcPts val="600"/>
              </a:spcAft>
            </a:pPr>
            <a:r>
              <a:rPr lang="en-GB" sz="1300" dirty="0">
                <a:solidFill>
                  <a:schemeClr val="tx1">
                    <a:lumMod val="65000"/>
                    <a:lumOff val="35000"/>
                  </a:schemeClr>
                </a:solidFill>
                <a:latin typeface="+mn-lt"/>
              </a:rPr>
              <a:t>79% of pupils identify their ethnicity as White, a further 4</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are Mixed race, 5</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Asian, 3</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Black with </a:t>
            </a:r>
            <a:r>
              <a:rPr lang="en-GB" sz="1300" dirty="0">
                <a:solidFill>
                  <a:schemeClr val="tx1">
                    <a:lumMod val="65000"/>
                    <a:lumOff val="35000"/>
                  </a:schemeClr>
                </a:solidFill>
                <a:latin typeface="+mn-lt"/>
                <a:cs typeface="DINPro-Medium" panose="020B0604020101020102" pitchFamily="34" charset="0"/>
              </a:rPr>
              <a:t>1%</a:t>
            </a:r>
            <a:r>
              <a:rPr lang="en-GB" sz="1300" dirty="0">
                <a:solidFill>
                  <a:schemeClr val="tx1">
                    <a:lumMod val="65000"/>
                    <a:lumOff val="35000"/>
                  </a:schemeClr>
                </a:solidFill>
                <a:latin typeface="+mn-lt"/>
              </a:rPr>
              <a:t> Chinese.</a:t>
            </a:r>
          </a:p>
          <a:p>
            <a:pPr>
              <a:lnSpc>
                <a:spcPct val="100000"/>
              </a:lnSpc>
              <a:spcBef>
                <a:spcPts val="0"/>
              </a:spcBef>
              <a:spcAft>
                <a:spcPts val="600"/>
              </a:spcAft>
            </a:pPr>
            <a:r>
              <a:rPr lang="en-GB" sz="1300" dirty="0">
                <a:solidFill>
                  <a:schemeClr val="tx1">
                    <a:lumMod val="65000"/>
                    <a:lumOff val="35000"/>
                  </a:schemeClr>
                </a:solidFill>
                <a:latin typeface="+mn-lt"/>
              </a:rPr>
              <a:t>64% of pupils live with their Mum and Dad together, 15% live with a mainly/single parent, 10% live with a parent and a stepparent, 8% live with a shared arrangement, and 3% in other arrangements (including same sex couples, other relatives and foster parents).</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27%</a:t>
            </a:r>
            <a:r>
              <a:rPr lang="en-GB" sz="1300" dirty="0">
                <a:solidFill>
                  <a:schemeClr val="tx1">
                    <a:lumMod val="65000"/>
                    <a:lumOff val="35000"/>
                  </a:schemeClr>
                </a:solidFill>
                <a:latin typeface="+mn-lt"/>
              </a:rPr>
              <a:t> of pupils speak another language at home with </a:t>
            </a:r>
            <a:r>
              <a:rPr lang="en-GB" sz="1300" dirty="0">
                <a:solidFill>
                  <a:schemeClr val="tx1">
                    <a:lumMod val="65000"/>
                    <a:lumOff val="35000"/>
                  </a:schemeClr>
                </a:solidFill>
                <a:latin typeface="+mn-lt"/>
                <a:cs typeface="DINPro-Medium" panose="020B0604020101020102" pitchFamily="34" charset="0"/>
              </a:rPr>
              <a:t>3%</a:t>
            </a:r>
            <a:r>
              <a:rPr lang="en-GB" sz="1300" dirty="0">
                <a:solidFill>
                  <a:schemeClr val="tx1">
                    <a:lumMod val="65000"/>
                    <a:lumOff val="35000"/>
                  </a:schemeClr>
                </a:solidFill>
                <a:latin typeface="+mn-lt"/>
              </a:rPr>
              <a:t> preferring not to say.</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11%</a:t>
            </a:r>
            <a:r>
              <a:rPr lang="en-GB" sz="1300" dirty="0">
                <a:solidFill>
                  <a:schemeClr val="tx1">
                    <a:lumMod val="65000"/>
                    <a:lumOff val="35000"/>
                  </a:schemeClr>
                </a:solidFill>
                <a:latin typeface="+mn-lt"/>
              </a:rPr>
              <a:t> have a long-standing illness.</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7%</a:t>
            </a:r>
            <a:r>
              <a:rPr lang="en-GB" sz="1300" dirty="0">
                <a:solidFill>
                  <a:schemeClr val="tx1">
                    <a:lumMod val="65000"/>
                    <a:lumOff val="35000"/>
                  </a:schemeClr>
                </a:solidFill>
                <a:latin typeface="+mn-lt"/>
              </a:rPr>
              <a:t> have a disability.</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11%</a:t>
            </a:r>
            <a:r>
              <a:rPr lang="en-GB" sz="1300" dirty="0">
                <a:solidFill>
                  <a:schemeClr val="tx1">
                    <a:lumMod val="65000"/>
                    <a:lumOff val="35000"/>
                  </a:schemeClr>
                </a:solidFill>
                <a:latin typeface="+mn-lt"/>
              </a:rPr>
              <a:t> of pupils have a special educational need, a further </a:t>
            </a:r>
            <a:r>
              <a:rPr lang="en-GB" sz="1300" dirty="0">
                <a:solidFill>
                  <a:schemeClr val="tx1">
                    <a:lumMod val="65000"/>
                    <a:lumOff val="35000"/>
                  </a:schemeClr>
                </a:solidFill>
                <a:latin typeface="+mn-lt"/>
                <a:cs typeface="DINPro-Medium" panose="020B0604020101020102" pitchFamily="34" charset="0"/>
              </a:rPr>
              <a:t>14%</a:t>
            </a:r>
            <a:r>
              <a:rPr lang="en-GB" sz="1300" dirty="0">
                <a:solidFill>
                  <a:schemeClr val="tx1">
                    <a:lumMod val="65000"/>
                    <a:lumOff val="35000"/>
                  </a:schemeClr>
                </a:solidFill>
                <a:latin typeface="+mn-lt"/>
              </a:rPr>
              <a:t> were unsure whether they do and </a:t>
            </a:r>
            <a:r>
              <a:rPr lang="en-GB" sz="1300" dirty="0">
                <a:solidFill>
                  <a:schemeClr val="tx1">
                    <a:lumMod val="65000"/>
                    <a:lumOff val="35000"/>
                  </a:schemeClr>
                </a:solidFill>
                <a:latin typeface="+mn-lt"/>
                <a:cs typeface="DINPro-Medium" panose="020B0604020101020102" pitchFamily="34" charset="0"/>
              </a:rPr>
              <a:t>2%</a:t>
            </a:r>
            <a:r>
              <a:rPr lang="en-GB" sz="1300" dirty="0">
                <a:solidFill>
                  <a:schemeClr val="tx1">
                    <a:lumMod val="65000"/>
                    <a:lumOff val="35000"/>
                  </a:schemeClr>
                </a:solidFill>
                <a:latin typeface="+mn-lt"/>
              </a:rPr>
              <a:t> didn’t want to say.</a:t>
            </a:r>
          </a:p>
          <a:p>
            <a:pPr>
              <a:lnSpc>
                <a:spcPct val="100000"/>
              </a:lnSpc>
              <a:spcBef>
                <a:spcPts val="0"/>
              </a:spcBef>
              <a:spcAft>
                <a:spcPts val="600"/>
              </a:spcAft>
            </a:pPr>
            <a:r>
              <a:rPr lang="en-GB" sz="1300" dirty="0">
                <a:solidFill>
                  <a:schemeClr val="tx1">
                    <a:lumMod val="65000"/>
                    <a:lumOff val="35000"/>
                  </a:schemeClr>
                </a:solidFill>
                <a:latin typeface="+mn-lt"/>
              </a:rPr>
              <a:t>Of those with special educational needs 28</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said they do not receive any help and a further 10</a:t>
            </a:r>
            <a:r>
              <a:rPr lang="en-GB" sz="1300" dirty="0">
                <a:solidFill>
                  <a:schemeClr val="tx1">
                    <a:lumMod val="65000"/>
                    <a:lumOff val="35000"/>
                  </a:schemeClr>
                </a:solidFill>
                <a:latin typeface="+mn-lt"/>
                <a:cs typeface="DINPro-Medium" panose="020B0604020101020102" pitchFamily="34" charset="0"/>
              </a:rPr>
              <a:t>%</a:t>
            </a:r>
            <a:r>
              <a:rPr lang="en-GB" sz="1300" dirty="0">
                <a:solidFill>
                  <a:schemeClr val="tx1">
                    <a:lumMod val="65000"/>
                    <a:lumOff val="35000"/>
                  </a:schemeClr>
                </a:solidFill>
                <a:latin typeface="+mn-lt"/>
              </a:rPr>
              <a:t> are unsure.</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7%</a:t>
            </a:r>
            <a:r>
              <a:rPr lang="en-GB" sz="1300" dirty="0">
                <a:solidFill>
                  <a:schemeClr val="tx1">
                    <a:lumMod val="65000"/>
                    <a:lumOff val="35000"/>
                  </a:schemeClr>
                </a:solidFill>
                <a:latin typeface="+mn-lt"/>
              </a:rPr>
              <a:t> of pupils are young carers and amongst those young carers 18% said the school is aware that they are a carer.</a:t>
            </a:r>
          </a:p>
          <a:p>
            <a:pPr>
              <a:lnSpc>
                <a:spcPct val="100000"/>
              </a:lnSpc>
              <a:spcBef>
                <a:spcPts val="0"/>
              </a:spcBef>
              <a:spcAft>
                <a:spcPts val="600"/>
              </a:spcAft>
            </a:pPr>
            <a:r>
              <a:rPr lang="en-GB" sz="1300" dirty="0">
                <a:solidFill>
                  <a:schemeClr val="tx1">
                    <a:lumMod val="65000"/>
                    <a:lumOff val="35000"/>
                  </a:schemeClr>
                </a:solidFill>
                <a:latin typeface="+mn-lt"/>
                <a:cs typeface="DINPro-Medium" panose="020B0604020101020102" pitchFamily="34" charset="0"/>
              </a:rPr>
              <a:t>16%</a:t>
            </a:r>
            <a:r>
              <a:rPr lang="en-GB" sz="1300" dirty="0">
                <a:solidFill>
                  <a:schemeClr val="tx1">
                    <a:lumMod val="65000"/>
                    <a:lumOff val="35000"/>
                  </a:schemeClr>
                </a:solidFill>
                <a:latin typeface="+mn-lt"/>
              </a:rPr>
              <a:t> of pupils said they had help filling in the survey.</a:t>
            </a:r>
          </a:p>
          <a:p>
            <a:pPr>
              <a:lnSpc>
                <a:spcPct val="100000"/>
              </a:lnSpc>
              <a:spcBef>
                <a:spcPts val="600"/>
              </a:spcBef>
              <a:spcAft>
                <a:spcPts val="600"/>
              </a:spcAft>
            </a:pPr>
            <a:endParaRPr lang="en-GB" sz="1300" dirty="0">
              <a:solidFill>
                <a:schemeClr val="bg2">
                  <a:lumMod val="25000"/>
                </a:schemeClr>
              </a:solidFill>
            </a:endParaRPr>
          </a:p>
          <a:p>
            <a:pPr>
              <a:lnSpc>
                <a:spcPct val="100000"/>
              </a:lnSpc>
              <a:spcBef>
                <a:spcPts val="600"/>
              </a:spcBef>
              <a:spcAft>
                <a:spcPts val="600"/>
              </a:spcAft>
            </a:pPr>
            <a:endParaRPr lang="en-GB" sz="1300" dirty="0">
              <a:solidFill>
                <a:schemeClr val="bg2">
                  <a:lumMod val="2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38196676"/>
              </p:ext>
            </p:extLst>
          </p:nvPr>
        </p:nvGraphicFramePr>
        <p:xfrm>
          <a:off x="6414616" y="916714"/>
          <a:ext cx="5520327" cy="5340060"/>
        </p:xfrm>
        <a:graphic>
          <a:graphicData uri="http://schemas.openxmlformats.org/drawingml/2006/table">
            <a:tbl>
              <a:tblPr firstRow="1" bandRow="1">
                <a:tableStyleId>{5940675A-B579-460E-94D1-54222C63F5DA}</a:tableStyleId>
              </a:tblPr>
              <a:tblGrid>
                <a:gridCol w="2892870">
                  <a:extLst>
                    <a:ext uri="{9D8B030D-6E8A-4147-A177-3AD203B41FA5}">
                      <a16:colId xmlns:a16="http://schemas.microsoft.com/office/drawing/2014/main" val="20000"/>
                    </a:ext>
                  </a:extLst>
                </a:gridCol>
                <a:gridCol w="875819">
                  <a:extLst>
                    <a:ext uri="{9D8B030D-6E8A-4147-A177-3AD203B41FA5}">
                      <a16:colId xmlns:a16="http://schemas.microsoft.com/office/drawing/2014/main" val="20001"/>
                    </a:ext>
                  </a:extLst>
                </a:gridCol>
                <a:gridCol w="875819">
                  <a:extLst>
                    <a:ext uri="{9D8B030D-6E8A-4147-A177-3AD203B41FA5}">
                      <a16:colId xmlns:a16="http://schemas.microsoft.com/office/drawing/2014/main" val="20002"/>
                    </a:ext>
                  </a:extLst>
                </a:gridCol>
                <a:gridCol w="875819">
                  <a:extLst>
                    <a:ext uri="{9D8B030D-6E8A-4147-A177-3AD203B41FA5}">
                      <a16:colId xmlns:a16="http://schemas.microsoft.com/office/drawing/2014/main" val="20003"/>
                    </a:ext>
                  </a:extLst>
                </a:gridCol>
              </a:tblGrid>
              <a:tr h="446815">
                <a:tc>
                  <a:txBody>
                    <a:bodyPr/>
                    <a:lstStyle/>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Year 4 and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9892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8923">
                <a:tc>
                  <a:txBody>
                    <a:bodyPr/>
                    <a:lstStyle/>
                    <a:p>
                      <a:r>
                        <a:rPr lang="en-GB" sz="1200" dirty="0">
                          <a:solidFill>
                            <a:schemeClr val="tx1">
                              <a:lumMod val="75000"/>
                              <a:lumOff val="25000"/>
                            </a:schemeClr>
                          </a:solidFill>
                        </a:rPr>
                        <a:t>Girls</a:t>
                      </a:r>
                      <a:r>
                        <a:rPr lang="en-GB" sz="1200" baseline="0" dirty="0">
                          <a:solidFill>
                            <a:schemeClr val="tx1">
                              <a:lumMod val="75000"/>
                              <a:lumOff val="25000"/>
                            </a:schemeClr>
                          </a:solidFill>
                        </a:rPr>
                        <a:t>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8923">
                <a:tc>
                  <a:txBody>
                    <a:bodyPr/>
                    <a:lstStyle/>
                    <a:p>
                      <a:r>
                        <a:rPr lang="en-GB" sz="1200" dirty="0">
                          <a:solidFill>
                            <a:schemeClr val="tx1">
                              <a:lumMod val="75000"/>
                              <a:lumOff val="25000"/>
                            </a:schemeClr>
                          </a:solidFill>
                        </a:rPr>
                        <a:t>Boys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8923">
                <a:tc>
                  <a:txBody>
                    <a:bodyPr/>
                    <a:lstStyle/>
                    <a:p>
                      <a:r>
                        <a:rPr lang="en-GB" sz="1200" dirty="0">
                          <a:solidFill>
                            <a:schemeClr val="tx1">
                              <a:lumMod val="75000"/>
                              <a:lumOff val="25000"/>
                            </a:schemeClr>
                          </a:solidFill>
                        </a:rPr>
                        <a:t>Ethnicity</a:t>
                      </a:r>
                      <a:r>
                        <a:rPr lang="en-GB" sz="1200" baseline="0" dirty="0">
                          <a:solidFill>
                            <a:schemeClr val="tx1">
                              <a:lumMod val="75000"/>
                              <a:lumOff val="25000"/>
                            </a:schemeClr>
                          </a:solidFill>
                        </a:rPr>
                        <a:t>: White</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8923">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Ethnic Minority Groups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98923">
                <a:tc>
                  <a:txBody>
                    <a:bodyPr/>
                    <a:lstStyle/>
                    <a:p>
                      <a:r>
                        <a:rPr lang="en-GB" sz="1200" dirty="0">
                          <a:solidFill>
                            <a:schemeClr val="tx1">
                              <a:lumMod val="75000"/>
                              <a:lumOff val="25000"/>
                            </a:schemeClr>
                          </a:solidFill>
                        </a:rPr>
                        <a:t>Other household</a:t>
                      </a:r>
                      <a:r>
                        <a:rPr lang="en-GB" sz="1200" baseline="0" dirty="0">
                          <a:solidFill>
                            <a:schemeClr val="tx1">
                              <a:lumMod val="75000"/>
                              <a:lumOff val="25000"/>
                            </a:schemeClr>
                          </a:solidFill>
                        </a:rPr>
                        <a:t> language</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46815">
                <a:tc>
                  <a:txBody>
                    <a:bodyPr/>
                    <a:lstStyle/>
                    <a:p>
                      <a:r>
                        <a:rPr lang="en-GB" sz="1200" dirty="0">
                          <a:solidFill>
                            <a:schemeClr val="tx1">
                              <a:lumMod val="75000"/>
                              <a:lumOff val="25000"/>
                            </a:schemeClr>
                          </a:solidFill>
                        </a:rPr>
                        <a:t>Multilingual and Ethnicity:</a:t>
                      </a:r>
                      <a:r>
                        <a:rPr lang="en-GB" sz="1200" baseline="0" dirty="0">
                          <a:solidFill>
                            <a:schemeClr val="tx1">
                              <a:lumMod val="75000"/>
                              <a:lumOff val="25000"/>
                            </a:schemeClr>
                          </a:solidFill>
                        </a:rPr>
                        <a:t> W</a:t>
                      </a:r>
                      <a:r>
                        <a:rPr lang="en-GB" sz="1200" dirty="0">
                          <a:solidFill>
                            <a:schemeClr val="tx1">
                              <a:lumMod val="75000"/>
                              <a:lumOff val="25000"/>
                            </a:schemeClr>
                          </a:solidFill>
                        </a:rPr>
                        <a:t>hite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46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Multilingual and Ethnic Minority Groups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98923">
                <a:tc>
                  <a:txBody>
                    <a:bodyPr/>
                    <a:lstStyle/>
                    <a:p>
                      <a:r>
                        <a:rPr lang="en-GB" sz="1200" dirty="0">
                          <a:solidFill>
                            <a:schemeClr val="tx1">
                              <a:lumMod val="75000"/>
                              <a:lumOff val="25000"/>
                            </a:schemeClr>
                          </a:solidFill>
                        </a:rPr>
                        <a:t>With</a:t>
                      </a:r>
                      <a:r>
                        <a:rPr lang="en-GB" sz="1200" baseline="0" dirty="0">
                          <a:solidFill>
                            <a:schemeClr val="tx1">
                              <a:lumMod val="75000"/>
                              <a:lumOff val="25000"/>
                            </a:schemeClr>
                          </a:solidFill>
                        </a:rPr>
                        <a:t> a Disability or long-standing illness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398923">
                <a:tc>
                  <a:txBody>
                    <a:bodyPr/>
                    <a:lstStyle/>
                    <a:p>
                      <a:r>
                        <a:rPr lang="en-GB" sz="1200" dirty="0">
                          <a:solidFill>
                            <a:schemeClr val="tx1">
                              <a:lumMod val="75000"/>
                              <a:lumOff val="25000"/>
                            </a:schemeClr>
                          </a:solidFill>
                        </a:rPr>
                        <a:t>SEN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398923">
                <a:tc>
                  <a:txBody>
                    <a:bodyPr/>
                    <a:lstStyle/>
                    <a:p>
                      <a:r>
                        <a:rPr lang="en-GB" sz="1200" dirty="0">
                          <a:solidFill>
                            <a:schemeClr val="tx1">
                              <a:lumMod val="75000"/>
                              <a:lumOff val="25000"/>
                            </a:schemeClr>
                          </a:solidFill>
                        </a:rPr>
                        <a:t>Young carer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398923">
                <a:tc>
                  <a:txBody>
                    <a:bodyPr/>
                    <a:lstStyle/>
                    <a:p>
                      <a:r>
                        <a:rPr lang="en-GB" sz="1200" dirty="0">
                          <a:solidFill>
                            <a:schemeClr val="tx1">
                              <a:lumMod val="75000"/>
                              <a:lumOff val="25000"/>
                            </a:schemeClr>
                          </a:solidFill>
                        </a:rPr>
                        <a:t>FSM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779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dirty="0"/>
              <a:t>This is a new profile question for 2023. FSM pupils are the most likely cohort to have separated parents and live predominantly with their Mum as well as the most likely cohort to live with other relatives. Year 4 are more likely to have parents still together than year 6 pupils. Pupils who are from ethnic minority groups are the most likely cohort to have mum and dad together at home.</a:t>
            </a:r>
            <a:r>
              <a:rPr lang="en-GB" sz="1600" baseline="30000" dirty="0"/>
              <a:t> </a:t>
            </a:r>
            <a:endParaRPr lang="en-GB" sz="1600" dirty="0"/>
          </a:p>
        </p:txBody>
      </p:sp>
      <p:sp>
        <p:nvSpPr>
          <p:cNvPr id="7" name="TextBox 6"/>
          <p:cNvSpPr txBox="1"/>
          <p:nvPr/>
        </p:nvSpPr>
        <p:spPr>
          <a:xfrm>
            <a:off x="183018" y="6522289"/>
            <a:ext cx="6475477"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Which adults do you live with? </a:t>
            </a:r>
            <a:r>
              <a:rPr lang="en-GB" sz="1000" i="1" dirty="0">
                <a:solidFill>
                  <a:srgbClr val="002060"/>
                </a:solidFill>
                <a:latin typeface="Calibri" panose="020F0502020204030204" pitchFamily="34" charset="0"/>
              </a:rPr>
              <a:t>Introduced in 2023.</a:t>
            </a:r>
          </a:p>
        </p:txBody>
      </p:sp>
      <p:graphicFrame>
        <p:nvGraphicFramePr>
          <p:cNvPr id="6" name="Table 5"/>
          <p:cNvGraphicFramePr>
            <a:graphicFrameLocks noGrp="1"/>
          </p:cNvGraphicFramePr>
          <p:nvPr>
            <p:extLst>
              <p:ext uri="{D42A27DB-BD31-4B8C-83A1-F6EECF244321}">
                <p14:modId xmlns:p14="http://schemas.microsoft.com/office/powerpoint/2010/main" val="688205860"/>
              </p:ext>
            </p:extLst>
          </p:nvPr>
        </p:nvGraphicFramePr>
        <p:xfrm>
          <a:off x="353403" y="1145219"/>
          <a:ext cx="11293074" cy="4270162"/>
        </p:xfrm>
        <a:graphic>
          <a:graphicData uri="http://schemas.openxmlformats.org/drawingml/2006/table">
            <a:tbl>
              <a:tblPr firstRow="1" bandRow="1">
                <a:tableStyleId>{5940675A-B579-460E-94D1-54222C63F5DA}</a:tableStyleId>
              </a:tblPr>
              <a:tblGrid>
                <a:gridCol w="2148395">
                  <a:extLst>
                    <a:ext uri="{9D8B030D-6E8A-4147-A177-3AD203B41FA5}">
                      <a16:colId xmlns:a16="http://schemas.microsoft.com/office/drawing/2014/main" val="20000"/>
                    </a:ext>
                  </a:extLst>
                </a:gridCol>
                <a:gridCol w="719261">
                  <a:extLst>
                    <a:ext uri="{9D8B030D-6E8A-4147-A177-3AD203B41FA5}">
                      <a16:colId xmlns:a16="http://schemas.microsoft.com/office/drawing/2014/main" val="20001"/>
                    </a:ext>
                  </a:extLst>
                </a:gridCol>
                <a:gridCol w="765947">
                  <a:extLst>
                    <a:ext uri="{9D8B030D-6E8A-4147-A177-3AD203B41FA5}">
                      <a16:colId xmlns:a16="http://schemas.microsoft.com/office/drawing/2014/main" val="20002"/>
                    </a:ext>
                  </a:extLst>
                </a:gridCol>
                <a:gridCol w="765947">
                  <a:extLst>
                    <a:ext uri="{9D8B030D-6E8A-4147-A177-3AD203B41FA5}">
                      <a16:colId xmlns:a16="http://schemas.microsoft.com/office/drawing/2014/main" val="20003"/>
                    </a:ext>
                  </a:extLst>
                </a:gridCol>
                <a:gridCol w="765947">
                  <a:extLst>
                    <a:ext uri="{9D8B030D-6E8A-4147-A177-3AD203B41FA5}">
                      <a16:colId xmlns:a16="http://schemas.microsoft.com/office/drawing/2014/main" val="20004"/>
                    </a:ext>
                  </a:extLst>
                </a:gridCol>
                <a:gridCol w="765947">
                  <a:extLst>
                    <a:ext uri="{9D8B030D-6E8A-4147-A177-3AD203B41FA5}">
                      <a16:colId xmlns:a16="http://schemas.microsoft.com/office/drawing/2014/main" val="20005"/>
                    </a:ext>
                  </a:extLst>
                </a:gridCol>
                <a:gridCol w="765947">
                  <a:extLst>
                    <a:ext uri="{9D8B030D-6E8A-4147-A177-3AD203B41FA5}">
                      <a16:colId xmlns:a16="http://schemas.microsoft.com/office/drawing/2014/main" val="20006"/>
                    </a:ext>
                  </a:extLst>
                </a:gridCol>
                <a:gridCol w="710851">
                  <a:extLst>
                    <a:ext uri="{9D8B030D-6E8A-4147-A177-3AD203B41FA5}">
                      <a16:colId xmlns:a16="http://schemas.microsoft.com/office/drawing/2014/main" val="20007"/>
                    </a:ext>
                  </a:extLst>
                </a:gridCol>
                <a:gridCol w="821044">
                  <a:extLst>
                    <a:ext uri="{9D8B030D-6E8A-4147-A177-3AD203B41FA5}">
                      <a16:colId xmlns:a16="http://schemas.microsoft.com/office/drawing/2014/main" val="20008"/>
                    </a:ext>
                  </a:extLst>
                </a:gridCol>
                <a:gridCol w="765947">
                  <a:extLst>
                    <a:ext uri="{9D8B030D-6E8A-4147-A177-3AD203B41FA5}">
                      <a16:colId xmlns:a16="http://schemas.microsoft.com/office/drawing/2014/main" val="20009"/>
                    </a:ext>
                  </a:extLst>
                </a:gridCol>
                <a:gridCol w="765947">
                  <a:extLst>
                    <a:ext uri="{9D8B030D-6E8A-4147-A177-3AD203B41FA5}">
                      <a16:colId xmlns:a16="http://schemas.microsoft.com/office/drawing/2014/main" val="20010"/>
                    </a:ext>
                  </a:extLst>
                </a:gridCol>
                <a:gridCol w="765947">
                  <a:extLst>
                    <a:ext uri="{9D8B030D-6E8A-4147-A177-3AD203B41FA5}">
                      <a16:colId xmlns:a16="http://schemas.microsoft.com/office/drawing/2014/main" val="20011"/>
                    </a:ext>
                  </a:extLst>
                </a:gridCol>
                <a:gridCol w="765947">
                  <a:extLst>
                    <a:ext uri="{9D8B030D-6E8A-4147-A177-3AD203B41FA5}">
                      <a16:colId xmlns:a16="http://schemas.microsoft.com/office/drawing/2014/main" val="2817439607"/>
                    </a:ext>
                  </a:extLst>
                </a:gridCol>
              </a:tblGrid>
              <a:tr h="705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13937">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13937">
                <a:tc>
                  <a:txBody>
                    <a:bodyPr/>
                    <a:lstStyle/>
                    <a:p>
                      <a:r>
                        <a:rPr lang="en-GB" sz="1200" dirty="0">
                          <a:solidFill>
                            <a:schemeClr val="tx1">
                              <a:lumMod val="75000"/>
                              <a:lumOff val="25000"/>
                            </a:schemeClr>
                          </a:solidFill>
                        </a:rPr>
                        <a:t>Mum and Dad together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13937">
                <a:tc>
                  <a:txBody>
                    <a:bodyPr/>
                    <a:lstStyle/>
                    <a:p>
                      <a:r>
                        <a:rPr lang="en-GB" sz="1200" dirty="0">
                          <a:solidFill>
                            <a:schemeClr val="tx1">
                              <a:lumMod val="75000"/>
                              <a:lumOff val="25000"/>
                            </a:schemeClr>
                          </a:solidFill>
                        </a:rPr>
                        <a:t>Mainly or only Mum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6604">
                <a:tc>
                  <a:txBody>
                    <a:bodyPr/>
                    <a:lstStyle/>
                    <a:p>
                      <a:r>
                        <a:rPr lang="en-GB" sz="1200" dirty="0">
                          <a:solidFill>
                            <a:schemeClr val="tx1">
                              <a:lumMod val="75000"/>
                              <a:lumOff val="25000"/>
                            </a:schemeClr>
                          </a:solidFill>
                        </a:rPr>
                        <a:t>Mum and Stepdad/Partner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13937">
                <a:tc>
                  <a:txBody>
                    <a:bodyPr/>
                    <a:lstStyle/>
                    <a:p>
                      <a:pPr marL="0" algn="l" defTabSz="914400" rtl="0" eaLnBrk="1" latinLnBrk="0" hangingPunct="1"/>
                      <a:r>
                        <a:rPr lang="en-GB" sz="1200" dirty="0">
                          <a:solidFill>
                            <a:schemeClr val="tx1">
                              <a:lumMod val="75000"/>
                              <a:lumOff val="25000"/>
                            </a:schemeClr>
                          </a:solidFill>
                        </a:rPr>
                        <a:t>Mum and Dad </a:t>
                      </a:r>
                      <a:r>
                        <a:rPr lang="en-GB" sz="1200" kern="1200" dirty="0">
                          <a:solidFill>
                            <a:schemeClr val="tx1">
                              <a:lumMod val="75000"/>
                              <a:lumOff val="25000"/>
                            </a:schemeClr>
                          </a:solidFill>
                          <a:latin typeface="+mn-lt"/>
                          <a:ea typeface="+mn-ea"/>
                          <a:cs typeface="+mn-cs"/>
                        </a:rPr>
                        <a:t>shared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13937">
                <a:tc>
                  <a:txBody>
                    <a:bodyPr/>
                    <a:lstStyle/>
                    <a:p>
                      <a:r>
                        <a:rPr lang="en-GB" sz="1200" dirty="0">
                          <a:solidFill>
                            <a:schemeClr val="tx1">
                              <a:lumMod val="75000"/>
                              <a:lumOff val="25000"/>
                            </a:schemeClr>
                          </a:solidFill>
                        </a:rPr>
                        <a:t>Mainly or only Dad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13937">
                <a:tc>
                  <a:txBody>
                    <a:bodyPr/>
                    <a:lstStyle/>
                    <a:p>
                      <a:r>
                        <a:rPr lang="en-GB" sz="1200" dirty="0">
                          <a:solidFill>
                            <a:schemeClr val="tx1">
                              <a:lumMod val="75000"/>
                              <a:lumOff val="25000"/>
                            </a:schemeClr>
                          </a:solidFill>
                        </a:rPr>
                        <a:t>Dad and </a:t>
                      </a:r>
                      <a:r>
                        <a:rPr lang="en-GB" sz="1200" dirty="0" err="1">
                          <a:solidFill>
                            <a:schemeClr val="tx1">
                              <a:lumMod val="75000"/>
                              <a:lumOff val="25000"/>
                            </a:schemeClr>
                          </a:solidFill>
                        </a:rPr>
                        <a:t>Stepmum</a:t>
                      </a:r>
                      <a:r>
                        <a:rPr lang="en-GB" sz="1200" dirty="0">
                          <a:solidFill>
                            <a:schemeClr val="tx1">
                              <a:lumMod val="75000"/>
                              <a:lumOff val="25000"/>
                            </a:schemeClr>
                          </a:solidFill>
                        </a:rPr>
                        <a:t>/Partner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96604">
                <a:tc>
                  <a:txBody>
                    <a:bodyPr/>
                    <a:lstStyle/>
                    <a:p>
                      <a:r>
                        <a:rPr lang="en-GB" sz="1200" dirty="0">
                          <a:solidFill>
                            <a:schemeClr val="tx1">
                              <a:lumMod val="75000"/>
                              <a:lumOff val="25000"/>
                            </a:schemeClr>
                          </a:solidFill>
                        </a:rPr>
                        <a:t>Mum and Mum/Dad and Dad</a:t>
                      </a:r>
                      <a:r>
                        <a:rPr lang="en-GB" sz="1200" baseline="0" dirty="0">
                          <a:solidFill>
                            <a:schemeClr val="tx1">
                              <a:lumMod val="75000"/>
                              <a:lumOff val="25000"/>
                            </a:schemeClr>
                          </a:solidFill>
                        </a:rPr>
                        <a:t>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6194281"/>
                  </a:ext>
                </a:extLst>
              </a:tr>
              <a:tr h="494341">
                <a:tc>
                  <a:txBody>
                    <a:bodyPr/>
                    <a:lstStyle/>
                    <a:p>
                      <a:r>
                        <a:rPr lang="en-GB" sz="1200" dirty="0">
                          <a:solidFill>
                            <a:schemeClr val="tx1">
                              <a:lumMod val="75000"/>
                              <a:lumOff val="25000"/>
                            </a:schemeClr>
                          </a:solidFill>
                        </a:rPr>
                        <a:t>Other relatives e.g. Aunt, grandparent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87751823"/>
                  </a:ext>
                </a:extLst>
              </a:tr>
              <a:tr h="296604">
                <a:tc>
                  <a:txBody>
                    <a:bodyPr/>
                    <a:lstStyle/>
                    <a:p>
                      <a:r>
                        <a:rPr lang="en-GB" sz="1200" dirty="0">
                          <a:solidFill>
                            <a:schemeClr val="tx1">
                              <a:lumMod val="75000"/>
                              <a:lumOff val="25000"/>
                            </a:schemeClr>
                          </a:solidFill>
                        </a:rPr>
                        <a:t>Foster parents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66432146"/>
                  </a:ext>
                </a:extLst>
              </a:tr>
              <a:tr h="296604">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Residential social worker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12658827"/>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90443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Acknowledgements</a:t>
            </a:r>
          </a:p>
        </p:txBody>
      </p:sp>
      <p:sp>
        <p:nvSpPr>
          <p:cNvPr id="3" name="Content Placeholder 2"/>
          <p:cNvSpPr>
            <a:spLocks noGrp="1"/>
          </p:cNvSpPr>
          <p:nvPr>
            <p:ph idx="1"/>
          </p:nvPr>
        </p:nvSpPr>
        <p:spPr>
          <a:xfrm>
            <a:off x="183019" y="834244"/>
            <a:ext cx="10569776" cy="5678068"/>
          </a:xfrm>
        </p:spPr>
        <p:txBody>
          <a:bodyPr>
            <a:noAutofit/>
          </a:bodyPr>
          <a:lstStyle/>
          <a:p>
            <a:pPr>
              <a:lnSpc>
                <a:spcPct val="110000"/>
              </a:lnSpc>
            </a:pPr>
            <a:endParaRPr lang="en-GB" sz="1400" dirty="0">
              <a:solidFill>
                <a:srgbClr val="404040"/>
              </a:solidFill>
            </a:endParaRPr>
          </a:p>
          <a:p>
            <a:pPr marL="0" indent="0">
              <a:lnSpc>
                <a:spcPct val="100000"/>
              </a:lnSpc>
              <a:spcBef>
                <a:spcPts val="600"/>
              </a:spcBef>
              <a:spcAft>
                <a:spcPts val="600"/>
              </a:spcAft>
              <a:buNone/>
            </a:pPr>
            <a:r>
              <a:rPr lang="en-GB" sz="1600" dirty="0">
                <a:solidFill>
                  <a:srgbClr val="404040"/>
                </a:solidFill>
              </a:rPr>
              <a:t>PFA Research is pleased to provide this report, which contains the analysis and findings from the Doncaster Pupil Lifestyle Survey 2023 for primary schools. We trust that the information will be helpful in future planning and support for improving the lives, health and wellbeing of young people and their families in Doncaster. </a:t>
            </a:r>
          </a:p>
          <a:p>
            <a:pPr marL="0" indent="0">
              <a:lnSpc>
                <a:spcPct val="100000"/>
              </a:lnSpc>
              <a:spcBef>
                <a:spcPts val="600"/>
              </a:spcBef>
              <a:spcAft>
                <a:spcPts val="600"/>
              </a:spcAft>
              <a:buNone/>
            </a:pPr>
            <a:r>
              <a:rPr lang="en-GB" sz="1600" dirty="0">
                <a:solidFill>
                  <a:srgbClr val="404040"/>
                </a:solidFill>
              </a:rPr>
              <a:t>We would like to take this opportunity to thank the Public Health Improvement Team, and especially Sarah Atkinson, Victoria Shackleton, Saima Nazir, Laura Booth and Katie Gillan for their expert guidance and steer of the research, and their genuine support for a collaborative partnership in developing the survey and helping to bring schools on board.</a:t>
            </a:r>
          </a:p>
          <a:p>
            <a:pPr marL="0" indent="0">
              <a:lnSpc>
                <a:spcPct val="100000"/>
              </a:lnSpc>
              <a:spcBef>
                <a:spcPts val="600"/>
              </a:spcBef>
              <a:spcAft>
                <a:spcPts val="600"/>
              </a:spcAft>
              <a:buNone/>
            </a:pPr>
            <a:r>
              <a:rPr lang="en-GB" sz="1600" dirty="0">
                <a:solidFill>
                  <a:srgbClr val="404040"/>
                </a:solidFill>
              </a:rPr>
              <a:t>We also thank all the participating schools, their teachers and staff who have made it possible for pupils to take part in the survey. Special thanks go to pupils who completed the surveys in good faith and with honesty, and let us capture their experiences, opinions and thoughts. We hope we have helped to make your voices heard.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65" y="5900726"/>
            <a:ext cx="2318453" cy="957274"/>
          </a:xfrm>
          <a:prstGeom prst="rect">
            <a:avLst/>
          </a:prstGeom>
        </p:spPr>
      </p:pic>
    </p:spTree>
    <p:extLst>
      <p:ext uri="{BB962C8B-B14F-4D97-AF65-F5344CB8AC3E}">
        <p14:creationId xmlns:p14="http://schemas.microsoft.com/office/powerpoint/2010/main" val="391556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4000" y="2518772"/>
            <a:ext cx="8004882" cy="1878154"/>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Medium" panose="020B0604020101020102" pitchFamily="34" charset="0"/>
              </a:rPr>
              <a:t>Healthy eating:</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 panose="020B0504020101020102" pitchFamily="34" charset="0"/>
              </a:rPr>
              <a:t>Attitudes to food and drink</a:t>
            </a:r>
            <a:endParaRPr lang="en-GB" sz="3600" dirty="0">
              <a:solidFill>
                <a:srgbClr val="00A98A"/>
              </a:solidFill>
              <a:latin typeface="DINPro-Medium" panose="020B0604020101020102" pitchFamily="34" charset="0"/>
              <a:ea typeface="MS Mincho" panose="02020609040205080304" pitchFamily="49" charset="-128"/>
              <a:cs typeface="DINPro-Medium" panose="020B06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421718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2880"/>
            <a:ext cx="11043781" cy="897120"/>
          </a:xfrm>
        </p:spPr>
        <p:txBody>
          <a:bodyPr anchor="t">
            <a:normAutofit/>
          </a:bodyPr>
          <a:lstStyle/>
          <a:p>
            <a:r>
              <a:rPr lang="en-GB" sz="1600" dirty="0"/>
              <a:t>13% of pupils say they don’t normally have breakfast or only have a drink, decreased from last year’s 16%. The figure increases to 19% for those with FSM. Cereal or porridge remains the most popular choice of breakfast.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5133336"/>
              </p:ext>
            </p:extLst>
          </p:nvPr>
        </p:nvGraphicFramePr>
        <p:xfrm>
          <a:off x="183600" y="835200"/>
          <a:ext cx="5850194" cy="34335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83019" y="6162785"/>
            <a:ext cx="9561870"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What do you usually eat before starting school?</a:t>
            </a:r>
          </a:p>
          <a:p>
            <a:r>
              <a:rPr lang="en-GB" sz="1000" dirty="0">
                <a:solidFill>
                  <a:srgbClr val="002060"/>
                </a:solidFill>
                <a:latin typeface="Calibri" panose="020F0502020204030204" pitchFamily="34" charset="0"/>
              </a:rPr>
              <a:t>Q: On a school day, what do you usually do for lunch? </a:t>
            </a:r>
          </a:p>
          <a:p>
            <a:r>
              <a:rPr lang="en-GB" sz="1000" dirty="0">
                <a:solidFill>
                  <a:srgbClr val="002060"/>
                </a:solidFill>
                <a:latin typeface="Calibri" panose="020F0502020204030204" pitchFamily="34" charset="0"/>
              </a:rPr>
              <a:t>Q: Do you receive free school meals? </a:t>
            </a:r>
          </a:p>
          <a:p>
            <a:r>
              <a:rPr lang="en-GB" sz="1000" dirty="0">
                <a:solidFill>
                  <a:srgbClr val="002060"/>
                </a:solidFill>
                <a:latin typeface="Calibri" panose="020F0502020204030204" pitchFamily="34" charset="0"/>
              </a:rPr>
              <a:t>Q: On a school day, what do you normally eat for lunch? </a:t>
            </a:r>
            <a:r>
              <a:rPr lang="en-GB" sz="1000" i="1" dirty="0">
                <a:solidFill>
                  <a:srgbClr val="002060"/>
                </a:solidFill>
                <a:latin typeface="Calibri" panose="020F0502020204030204" pitchFamily="34" charset="0"/>
              </a:rPr>
              <a:t>Base: All valid respondents, 2021 n=1,673, 2022 n=2,502, 2023 n=2,453</a:t>
            </a:r>
          </a:p>
        </p:txBody>
      </p:sp>
      <p:graphicFrame>
        <p:nvGraphicFramePr>
          <p:cNvPr id="9" name="Table 8"/>
          <p:cNvGraphicFramePr>
            <a:graphicFrameLocks noGrp="1"/>
          </p:cNvGraphicFramePr>
          <p:nvPr>
            <p:extLst>
              <p:ext uri="{D42A27DB-BD31-4B8C-83A1-F6EECF244321}">
                <p14:modId xmlns:p14="http://schemas.microsoft.com/office/powerpoint/2010/main" val="2943358254"/>
              </p:ext>
            </p:extLst>
          </p:nvPr>
        </p:nvGraphicFramePr>
        <p:xfrm>
          <a:off x="6223977" y="948210"/>
          <a:ext cx="5379117" cy="4097094"/>
        </p:xfrm>
        <a:graphic>
          <a:graphicData uri="http://schemas.openxmlformats.org/drawingml/2006/table">
            <a:tbl>
              <a:tblPr firstRow="1" bandRow="1">
                <a:tableStyleId>{5940675A-B579-460E-94D1-54222C63F5DA}</a:tableStyleId>
              </a:tblPr>
              <a:tblGrid>
                <a:gridCol w="1311229">
                  <a:extLst>
                    <a:ext uri="{9D8B030D-6E8A-4147-A177-3AD203B41FA5}">
                      <a16:colId xmlns:a16="http://schemas.microsoft.com/office/drawing/2014/main" val="20000"/>
                    </a:ext>
                  </a:extLst>
                </a:gridCol>
                <a:gridCol w="920178">
                  <a:extLst>
                    <a:ext uri="{9D8B030D-6E8A-4147-A177-3AD203B41FA5}">
                      <a16:colId xmlns:a16="http://schemas.microsoft.com/office/drawing/2014/main" val="20001"/>
                    </a:ext>
                  </a:extLst>
                </a:gridCol>
                <a:gridCol w="584391">
                  <a:extLst>
                    <a:ext uri="{9D8B030D-6E8A-4147-A177-3AD203B41FA5}">
                      <a16:colId xmlns:a16="http://schemas.microsoft.com/office/drawing/2014/main" val="20002"/>
                    </a:ext>
                  </a:extLst>
                </a:gridCol>
                <a:gridCol w="584391">
                  <a:extLst>
                    <a:ext uri="{9D8B030D-6E8A-4147-A177-3AD203B41FA5}">
                      <a16:colId xmlns:a16="http://schemas.microsoft.com/office/drawing/2014/main" val="20003"/>
                    </a:ext>
                  </a:extLst>
                </a:gridCol>
                <a:gridCol w="543140">
                  <a:extLst>
                    <a:ext uri="{9D8B030D-6E8A-4147-A177-3AD203B41FA5}">
                      <a16:colId xmlns:a16="http://schemas.microsoft.com/office/drawing/2014/main" val="20004"/>
                    </a:ext>
                  </a:extLst>
                </a:gridCol>
                <a:gridCol w="708144">
                  <a:extLst>
                    <a:ext uri="{9D8B030D-6E8A-4147-A177-3AD203B41FA5}">
                      <a16:colId xmlns:a16="http://schemas.microsoft.com/office/drawing/2014/main" val="20005"/>
                    </a:ext>
                  </a:extLst>
                </a:gridCol>
                <a:gridCol w="727644">
                  <a:extLst>
                    <a:ext uri="{9D8B030D-6E8A-4147-A177-3AD203B41FA5}">
                      <a16:colId xmlns:a16="http://schemas.microsoft.com/office/drawing/2014/main" val="20006"/>
                    </a:ext>
                  </a:extLst>
                </a:gridCol>
              </a:tblGrid>
              <a:tr h="454328">
                <a:tc>
                  <a:txBody>
                    <a:bodyPr/>
                    <a:lstStyle/>
                    <a:p>
                      <a:r>
                        <a:rPr lang="en-GB" sz="1200" dirty="0">
                          <a:solidFill>
                            <a:schemeClr val="tx1">
                              <a:lumMod val="75000"/>
                              <a:lumOff val="25000"/>
                            </a:schemeClr>
                          </a:solidFill>
                        </a:rPr>
                        <a:t>2023 Survey </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School dinners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Packed lunch</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891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32329">
                <a:tc>
                  <a:txBody>
                    <a:bodyPr/>
                    <a:lstStyle/>
                    <a:p>
                      <a:r>
                        <a:rPr lang="en-GB" sz="1200" dirty="0">
                          <a:solidFill>
                            <a:schemeClr val="tx1">
                              <a:lumMod val="75000"/>
                              <a:lumOff val="25000"/>
                            </a:schemeClr>
                          </a:solidFill>
                        </a:rPr>
                        <a:t>Cereal or porridge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32329">
                <a:tc>
                  <a:txBody>
                    <a:bodyPr/>
                    <a:lstStyle/>
                    <a:p>
                      <a:r>
                        <a:rPr lang="en-GB" sz="1200" dirty="0">
                          <a:solidFill>
                            <a:schemeClr val="tx1">
                              <a:lumMod val="75000"/>
                              <a:lumOff val="25000"/>
                            </a:schemeClr>
                          </a:solidFill>
                        </a:rPr>
                        <a:t>Bread product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32329">
                <a:tc>
                  <a:txBody>
                    <a:bodyPr/>
                    <a:lstStyle/>
                    <a:p>
                      <a:r>
                        <a:rPr lang="en-GB" sz="1200" dirty="0">
                          <a:solidFill>
                            <a:schemeClr val="tx1">
                              <a:lumMod val="75000"/>
                              <a:lumOff val="25000"/>
                            </a:schemeClr>
                          </a:solidFill>
                        </a:rPr>
                        <a:t>Fruit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32329">
                <a:tc>
                  <a:txBody>
                    <a:bodyPr/>
                    <a:lstStyle/>
                    <a:p>
                      <a:r>
                        <a:rPr lang="en-GB" sz="1200" dirty="0">
                          <a:solidFill>
                            <a:schemeClr val="tx1">
                              <a:lumMod val="75000"/>
                              <a:lumOff val="25000"/>
                            </a:schemeClr>
                          </a:solidFill>
                        </a:rPr>
                        <a:t>Hot breakfast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32329">
                <a:tc>
                  <a:txBody>
                    <a:bodyPr/>
                    <a:lstStyle/>
                    <a:p>
                      <a:r>
                        <a:rPr lang="en-GB" sz="1200" dirty="0">
                          <a:solidFill>
                            <a:schemeClr val="tx1">
                              <a:lumMod val="75000"/>
                              <a:lumOff val="25000"/>
                            </a:schemeClr>
                          </a:solidFill>
                        </a:rPr>
                        <a:t>Yoghurt or yoghurt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332329">
                <a:tc>
                  <a:txBody>
                    <a:bodyPr/>
                    <a:lstStyle/>
                    <a:p>
                      <a:r>
                        <a:rPr lang="en-GB" sz="1200" dirty="0">
                          <a:solidFill>
                            <a:schemeClr val="tx1">
                              <a:lumMod val="75000"/>
                              <a:lumOff val="25000"/>
                            </a:schemeClr>
                          </a:solidFill>
                        </a:rPr>
                        <a:t>Cake, pastries, crisps,</a:t>
                      </a:r>
                      <a:r>
                        <a:rPr lang="en-GB" sz="1200" baseline="0" dirty="0">
                          <a:solidFill>
                            <a:schemeClr val="tx1">
                              <a:lumMod val="75000"/>
                              <a:lumOff val="25000"/>
                            </a:schemeClr>
                          </a:solidFill>
                        </a:rPr>
                        <a:t> sweets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32329">
                <a:tc>
                  <a:txBody>
                    <a:bodyPr/>
                    <a:lstStyle/>
                    <a:p>
                      <a:r>
                        <a:rPr lang="en-GB" sz="1200" dirty="0">
                          <a:solidFill>
                            <a:schemeClr val="tx1">
                              <a:lumMod val="75000"/>
                              <a:lumOff val="25000"/>
                            </a:schemeClr>
                          </a:solidFill>
                        </a:rPr>
                        <a:t>Only have a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32329">
                <a:tc>
                  <a:txBody>
                    <a:bodyPr/>
                    <a:lstStyle/>
                    <a:p>
                      <a:r>
                        <a:rPr lang="en-GB" sz="1200" dirty="0">
                          <a:solidFill>
                            <a:schemeClr val="tx1">
                              <a:lumMod val="75000"/>
                              <a:lumOff val="25000"/>
                            </a:schemeClr>
                          </a:solidFill>
                        </a:rPr>
                        <a:t>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168143">
                <a:tc>
                  <a:txBody>
                    <a:bodyPr/>
                    <a:lstStyle/>
                    <a:p>
                      <a:r>
                        <a:rPr lang="en-GB" sz="1200" dirty="0">
                          <a:solidFill>
                            <a:schemeClr val="tx1">
                              <a:lumMod val="75000"/>
                              <a:lumOff val="25000"/>
                            </a:schemeClr>
                          </a:solidFill>
                        </a:rPr>
                        <a:t>I don’t normally have anything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15" name="Content Placeholder 6"/>
          <p:cNvGraphicFramePr>
            <a:graphicFrameLocks/>
          </p:cNvGraphicFramePr>
          <p:nvPr>
            <p:extLst>
              <p:ext uri="{D42A27DB-BD31-4B8C-83A1-F6EECF244321}">
                <p14:modId xmlns:p14="http://schemas.microsoft.com/office/powerpoint/2010/main" val="231496434"/>
              </p:ext>
            </p:extLst>
          </p:nvPr>
        </p:nvGraphicFramePr>
        <p:xfrm>
          <a:off x="0" y="4192465"/>
          <a:ext cx="5850194" cy="197032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00769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dirty="0"/>
              <a:t>Of those pupils who are not having breakfast, only 61% of pupils say they don’t have breakfast because they don’t feel hungry, a further 37% say they don’t have enough time to eat. Whilst 4% overall say they have no breakfast options at home, this increased to 11% for young carers. </a:t>
            </a:r>
            <a:r>
              <a:rPr lang="en-GB" sz="1200" i="1" dirty="0"/>
              <a:t>(please note the base for FSM, SEN, pupils with a disability, young carers and ethnic minority groups are all low)</a:t>
            </a:r>
            <a:endParaRPr lang="en-GB" sz="1600" dirty="0"/>
          </a:p>
        </p:txBody>
      </p:sp>
      <p:sp>
        <p:nvSpPr>
          <p:cNvPr id="6" name="TextBox 5"/>
          <p:cNvSpPr txBox="1"/>
          <p:nvPr/>
        </p:nvSpPr>
        <p:spPr>
          <a:xfrm>
            <a:off x="183019" y="6214512"/>
            <a:ext cx="528584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you don’t normally have anything to eat or drink, or only have a drink before starting school, why is this (tick all that apply)? </a:t>
            </a:r>
            <a:r>
              <a:rPr lang="en-GB" sz="1000" i="1" dirty="0">
                <a:solidFill>
                  <a:srgbClr val="002060"/>
                </a:solidFill>
                <a:latin typeface="Calibri" panose="020F0502020204030204" pitchFamily="34" charset="0"/>
              </a:rPr>
              <a:t>Introduced in 2023.</a:t>
            </a:r>
            <a:endParaRPr lang="en-GB" sz="1000"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valid respondents, 2023 n=324</a:t>
            </a:r>
          </a:p>
        </p:txBody>
      </p:sp>
      <p:graphicFrame>
        <p:nvGraphicFramePr>
          <p:cNvPr id="13" name="Table 12"/>
          <p:cNvGraphicFramePr>
            <a:graphicFrameLocks noGrp="1"/>
          </p:cNvGraphicFramePr>
          <p:nvPr>
            <p:extLst>
              <p:ext uri="{D42A27DB-BD31-4B8C-83A1-F6EECF244321}">
                <p14:modId xmlns:p14="http://schemas.microsoft.com/office/powerpoint/2010/main" val="3049778889"/>
              </p:ext>
            </p:extLst>
          </p:nvPr>
        </p:nvGraphicFramePr>
        <p:xfrm>
          <a:off x="4731798" y="1182911"/>
          <a:ext cx="6275340" cy="2363416"/>
        </p:xfrm>
        <a:graphic>
          <a:graphicData uri="http://schemas.openxmlformats.org/drawingml/2006/table">
            <a:tbl>
              <a:tblPr firstRow="1" bandRow="1">
                <a:tableStyleId>{5940675A-B579-460E-94D1-54222C63F5DA}</a:tableStyleId>
              </a:tblPr>
              <a:tblGrid>
                <a:gridCol w="1846555">
                  <a:extLst>
                    <a:ext uri="{9D8B030D-6E8A-4147-A177-3AD203B41FA5}">
                      <a16:colId xmlns:a16="http://schemas.microsoft.com/office/drawing/2014/main" val="20000"/>
                    </a:ext>
                  </a:extLst>
                </a:gridCol>
                <a:gridCol w="694316">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395308">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718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58748">
                <a:tc>
                  <a:txBody>
                    <a:bodyPr/>
                    <a:lstStyle/>
                    <a:p>
                      <a:r>
                        <a:rPr lang="en-GB" sz="1200" dirty="0">
                          <a:solidFill>
                            <a:schemeClr val="tx1">
                              <a:lumMod val="75000"/>
                              <a:lumOff val="25000"/>
                            </a:schemeClr>
                          </a:solidFill>
                        </a:rPr>
                        <a:t>Don’t feel hungry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14518294"/>
                  </a:ext>
                </a:extLst>
              </a:tr>
              <a:tr h="358748">
                <a:tc>
                  <a:txBody>
                    <a:bodyPr/>
                    <a:lstStyle/>
                    <a:p>
                      <a:r>
                        <a:rPr lang="en-GB" sz="1200" dirty="0">
                          <a:solidFill>
                            <a:schemeClr val="tx1">
                              <a:lumMod val="75000"/>
                              <a:lumOff val="25000"/>
                            </a:schemeClr>
                          </a:solidFill>
                        </a:rPr>
                        <a:t>Not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8748">
                <a:tc>
                  <a:txBody>
                    <a:bodyPr/>
                    <a:lstStyle/>
                    <a:p>
                      <a:r>
                        <a:rPr lang="en-GB" sz="1200" dirty="0">
                          <a:solidFill>
                            <a:schemeClr val="tx1">
                              <a:lumMod val="75000"/>
                              <a:lumOff val="25000"/>
                            </a:schemeClr>
                          </a:solidFill>
                        </a:rPr>
                        <a:t>Don’t like the breakfast options available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58748">
                <a:tc>
                  <a:txBody>
                    <a:bodyPr/>
                    <a:lstStyle/>
                    <a:p>
                      <a:r>
                        <a:rPr lang="en-GB" sz="1200" dirty="0">
                          <a:solidFill>
                            <a:schemeClr val="tx1">
                              <a:lumMod val="75000"/>
                              <a:lumOff val="25000"/>
                            </a:schemeClr>
                          </a:solidFill>
                        </a:rPr>
                        <a:t>No breakfast options available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77063189"/>
              </p:ext>
            </p:extLst>
          </p:nvPr>
        </p:nvGraphicFramePr>
        <p:xfrm>
          <a:off x="4724874" y="3598737"/>
          <a:ext cx="6282265" cy="2566958"/>
        </p:xfrm>
        <a:graphic>
          <a:graphicData uri="http://schemas.openxmlformats.org/drawingml/2006/table">
            <a:tbl>
              <a:tblPr firstRow="1" bandRow="1">
                <a:tableStyleId>{5940675A-B579-460E-94D1-54222C63F5DA}</a:tableStyleId>
              </a:tblPr>
              <a:tblGrid>
                <a:gridCol w="1844602">
                  <a:extLst>
                    <a:ext uri="{9D8B030D-6E8A-4147-A177-3AD203B41FA5}">
                      <a16:colId xmlns:a16="http://schemas.microsoft.com/office/drawing/2014/main" val="20000"/>
                    </a:ext>
                  </a:extLst>
                </a:gridCol>
                <a:gridCol w="703194">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87886">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705874">
                  <a:extLst>
                    <a:ext uri="{9D8B030D-6E8A-4147-A177-3AD203B41FA5}">
                      <a16:colId xmlns:a16="http://schemas.microsoft.com/office/drawing/2014/main" val="20006"/>
                    </a:ext>
                  </a:extLst>
                </a:gridCol>
              </a:tblGrid>
              <a:tr h="406691">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401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100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69079">
                <a:tc>
                  <a:txBody>
                    <a:bodyPr/>
                    <a:lstStyle/>
                    <a:p>
                      <a:r>
                        <a:rPr lang="en-GB" sz="1200" dirty="0">
                          <a:solidFill>
                            <a:schemeClr val="tx1">
                              <a:lumMod val="75000"/>
                              <a:lumOff val="25000"/>
                            </a:schemeClr>
                          </a:solidFill>
                        </a:rPr>
                        <a:t>Don’t feel hungry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06345721"/>
                  </a:ext>
                </a:extLst>
              </a:tr>
              <a:tr h="369079">
                <a:tc>
                  <a:txBody>
                    <a:bodyPr/>
                    <a:lstStyle/>
                    <a:p>
                      <a:r>
                        <a:rPr lang="en-GB" sz="1200" dirty="0">
                          <a:solidFill>
                            <a:schemeClr val="tx1">
                              <a:lumMod val="75000"/>
                              <a:lumOff val="25000"/>
                            </a:schemeClr>
                          </a:solidFill>
                        </a:rPr>
                        <a:t>Not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9079">
                <a:tc>
                  <a:txBody>
                    <a:bodyPr/>
                    <a:lstStyle/>
                    <a:p>
                      <a:r>
                        <a:rPr lang="en-GB" sz="1200" dirty="0">
                          <a:solidFill>
                            <a:schemeClr val="tx1">
                              <a:lumMod val="75000"/>
                              <a:lumOff val="25000"/>
                            </a:schemeClr>
                          </a:solidFill>
                        </a:rPr>
                        <a:t>Don’t like the breakfast options available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69079">
                <a:tc>
                  <a:txBody>
                    <a:bodyPr/>
                    <a:lstStyle/>
                    <a:p>
                      <a:r>
                        <a:rPr lang="en-GB" sz="1200" dirty="0">
                          <a:solidFill>
                            <a:schemeClr val="tx1">
                              <a:lumMod val="75000"/>
                              <a:lumOff val="25000"/>
                            </a:schemeClr>
                          </a:solidFill>
                        </a:rPr>
                        <a:t>No breakfast options available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4" name="Chart 13"/>
          <p:cNvGraphicFramePr/>
          <p:nvPr>
            <p:extLst>
              <p:ext uri="{D42A27DB-BD31-4B8C-83A1-F6EECF244321}">
                <p14:modId xmlns:p14="http://schemas.microsoft.com/office/powerpoint/2010/main" val="3327156001"/>
              </p:ext>
            </p:extLst>
          </p:nvPr>
        </p:nvGraphicFramePr>
        <p:xfrm>
          <a:off x="183018" y="1649133"/>
          <a:ext cx="3962400" cy="355973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2A4A4E0-4B30-B081-6142-52DEF457C647}"/>
              </a:ext>
            </a:extLst>
          </p:cNvPr>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3015824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dirty="0"/>
              <a:t>72% of pupils say they can eat with their friends and 62% say they have enough time to eat.</a:t>
            </a:r>
          </a:p>
        </p:txBody>
      </p:sp>
      <p:sp>
        <p:nvSpPr>
          <p:cNvPr id="6" name="TextBox 5"/>
          <p:cNvSpPr txBox="1"/>
          <p:nvPr/>
        </p:nvSpPr>
        <p:spPr>
          <a:xfrm>
            <a:off x="183019" y="6368400"/>
            <a:ext cx="528584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 eat meals during the day, which of the following apply? (Tick all that apply)</a:t>
            </a:r>
          </a:p>
          <a:p>
            <a:r>
              <a:rPr lang="en-GB" sz="1000" i="1" dirty="0">
                <a:solidFill>
                  <a:srgbClr val="002060"/>
                </a:solidFill>
                <a:latin typeface="Calibri" panose="020F0502020204030204" pitchFamily="34" charset="0"/>
              </a:rPr>
              <a:t>Introduced in 2021. Base: All valid respondents, 2021 n=1,673, 2022 n=2,502, 2023 n=2,453</a:t>
            </a:r>
          </a:p>
        </p:txBody>
      </p:sp>
      <p:sp>
        <p:nvSpPr>
          <p:cNvPr id="11" name="Rectangle 10"/>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14" name="Chart 13"/>
          <p:cNvGraphicFramePr/>
          <p:nvPr>
            <p:extLst>
              <p:ext uri="{D42A27DB-BD31-4B8C-83A1-F6EECF244321}">
                <p14:modId xmlns:p14="http://schemas.microsoft.com/office/powerpoint/2010/main" val="1662995825"/>
              </p:ext>
            </p:extLst>
          </p:nvPr>
        </p:nvGraphicFramePr>
        <p:xfrm>
          <a:off x="183600" y="835200"/>
          <a:ext cx="10998206" cy="51301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0621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dirty="0"/>
              <a:t>Overall, when pupils eat during the day, they have enough time to eat (62%) and say they can eat with friends (72%), choosing what they are eating (42%). A higher proportion of Year 6s agree with these statements than Year 4s. </a:t>
            </a:r>
          </a:p>
        </p:txBody>
      </p:sp>
      <p:sp>
        <p:nvSpPr>
          <p:cNvPr id="7" name="TextBox 6"/>
          <p:cNvSpPr txBox="1"/>
          <p:nvPr/>
        </p:nvSpPr>
        <p:spPr>
          <a:xfrm>
            <a:off x="183018" y="6522289"/>
            <a:ext cx="6475477"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When you eat meals during the day, which of the following apply? (Tick all that apply). </a:t>
            </a:r>
            <a:r>
              <a:rPr lang="en-GB" sz="1000" i="1" dirty="0">
                <a:solidFill>
                  <a:srgbClr val="002060"/>
                </a:solidFill>
                <a:latin typeface="Calibri" panose="020F0502020204030204" pitchFamily="34" charset="0"/>
              </a:rPr>
              <a:t>Introduced in 2021.</a:t>
            </a:r>
          </a:p>
        </p:txBody>
      </p:sp>
      <p:graphicFrame>
        <p:nvGraphicFramePr>
          <p:cNvPr id="6" name="Table 5"/>
          <p:cNvGraphicFramePr>
            <a:graphicFrameLocks noGrp="1"/>
          </p:cNvGraphicFramePr>
          <p:nvPr>
            <p:extLst>
              <p:ext uri="{D42A27DB-BD31-4B8C-83A1-F6EECF244321}">
                <p14:modId xmlns:p14="http://schemas.microsoft.com/office/powerpoint/2010/main" val="3171318816"/>
              </p:ext>
            </p:extLst>
          </p:nvPr>
        </p:nvGraphicFramePr>
        <p:xfrm>
          <a:off x="209550" y="962776"/>
          <a:ext cx="11607309" cy="2917776"/>
        </p:xfrm>
        <a:graphic>
          <a:graphicData uri="http://schemas.openxmlformats.org/drawingml/2006/table">
            <a:tbl>
              <a:tblPr firstRow="1" bandRow="1">
                <a:tableStyleId>{5940675A-B579-460E-94D1-54222C63F5DA}</a:tableStyleId>
              </a:tblPr>
              <a:tblGrid>
                <a:gridCol w="2726637">
                  <a:extLst>
                    <a:ext uri="{9D8B030D-6E8A-4147-A177-3AD203B41FA5}">
                      <a16:colId xmlns:a16="http://schemas.microsoft.com/office/drawing/2014/main" val="20000"/>
                    </a:ext>
                  </a:extLst>
                </a:gridCol>
                <a:gridCol w="740056">
                  <a:extLst>
                    <a:ext uri="{9D8B030D-6E8A-4147-A177-3AD203B41FA5}">
                      <a16:colId xmlns:a16="http://schemas.microsoft.com/office/drawing/2014/main" val="20001"/>
                    </a:ext>
                  </a:extLst>
                </a:gridCol>
                <a:gridCol w="740056">
                  <a:extLst>
                    <a:ext uri="{9D8B030D-6E8A-4147-A177-3AD203B41FA5}">
                      <a16:colId xmlns:a16="http://schemas.microsoft.com/office/drawing/2014/main" val="20002"/>
                    </a:ext>
                  </a:extLst>
                </a:gridCol>
                <a:gridCol w="740056">
                  <a:extLst>
                    <a:ext uri="{9D8B030D-6E8A-4147-A177-3AD203B41FA5}">
                      <a16:colId xmlns:a16="http://schemas.microsoft.com/office/drawing/2014/main" val="20003"/>
                    </a:ext>
                  </a:extLst>
                </a:gridCol>
                <a:gridCol w="740056">
                  <a:extLst>
                    <a:ext uri="{9D8B030D-6E8A-4147-A177-3AD203B41FA5}">
                      <a16:colId xmlns:a16="http://schemas.microsoft.com/office/drawing/2014/main" val="20004"/>
                    </a:ext>
                  </a:extLst>
                </a:gridCol>
                <a:gridCol w="740056">
                  <a:extLst>
                    <a:ext uri="{9D8B030D-6E8A-4147-A177-3AD203B41FA5}">
                      <a16:colId xmlns:a16="http://schemas.microsoft.com/office/drawing/2014/main" val="20005"/>
                    </a:ext>
                  </a:extLst>
                </a:gridCol>
                <a:gridCol w="740056">
                  <a:extLst>
                    <a:ext uri="{9D8B030D-6E8A-4147-A177-3AD203B41FA5}">
                      <a16:colId xmlns:a16="http://schemas.microsoft.com/office/drawing/2014/main" val="20006"/>
                    </a:ext>
                  </a:extLst>
                </a:gridCol>
                <a:gridCol w="686822">
                  <a:extLst>
                    <a:ext uri="{9D8B030D-6E8A-4147-A177-3AD203B41FA5}">
                      <a16:colId xmlns:a16="http://schemas.microsoft.com/office/drawing/2014/main" val="20007"/>
                    </a:ext>
                  </a:extLst>
                </a:gridCol>
                <a:gridCol w="793290">
                  <a:extLst>
                    <a:ext uri="{9D8B030D-6E8A-4147-A177-3AD203B41FA5}">
                      <a16:colId xmlns:a16="http://schemas.microsoft.com/office/drawing/2014/main" val="20008"/>
                    </a:ext>
                  </a:extLst>
                </a:gridCol>
                <a:gridCol w="740056">
                  <a:extLst>
                    <a:ext uri="{9D8B030D-6E8A-4147-A177-3AD203B41FA5}">
                      <a16:colId xmlns:a16="http://schemas.microsoft.com/office/drawing/2014/main" val="20009"/>
                    </a:ext>
                  </a:extLst>
                </a:gridCol>
                <a:gridCol w="740056">
                  <a:extLst>
                    <a:ext uri="{9D8B030D-6E8A-4147-A177-3AD203B41FA5}">
                      <a16:colId xmlns:a16="http://schemas.microsoft.com/office/drawing/2014/main" val="20010"/>
                    </a:ext>
                  </a:extLst>
                </a:gridCol>
                <a:gridCol w="740056">
                  <a:extLst>
                    <a:ext uri="{9D8B030D-6E8A-4147-A177-3AD203B41FA5}">
                      <a16:colId xmlns:a16="http://schemas.microsoft.com/office/drawing/2014/main" val="20011"/>
                    </a:ext>
                  </a:extLst>
                </a:gridCol>
                <a:gridCol w="740056">
                  <a:extLst>
                    <a:ext uri="{9D8B030D-6E8A-4147-A177-3AD203B41FA5}">
                      <a16:colId xmlns:a16="http://schemas.microsoft.com/office/drawing/2014/main" val="2817439607"/>
                    </a:ext>
                  </a:extLst>
                </a:gridCol>
              </a:tblGrid>
              <a:tr h="441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4712">
                <a:tc>
                  <a:txBody>
                    <a:bodyPr/>
                    <a:lstStyle/>
                    <a:p>
                      <a:r>
                        <a:rPr lang="en-GB" sz="1200" i="1">
                          <a:solidFill>
                            <a:schemeClr val="tx1">
                              <a:lumMod val="75000"/>
                              <a:lumOff val="25000"/>
                            </a:schemeClr>
                          </a:solidFill>
                        </a:rPr>
                        <a:t>Base</a:t>
                      </a:r>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84712">
                <a:tc>
                  <a:txBody>
                    <a:bodyPr/>
                    <a:lstStyle/>
                    <a:p>
                      <a:r>
                        <a:rPr lang="en-GB" sz="1200" dirty="0">
                          <a:solidFill>
                            <a:schemeClr val="tx1">
                              <a:lumMod val="75000"/>
                              <a:lumOff val="25000"/>
                            </a:schemeClr>
                          </a:solidFill>
                        </a:rPr>
                        <a:t>I can eat with my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84712">
                <a:tc>
                  <a:txBody>
                    <a:bodyPr/>
                    <a:lstStyle/>
                    <a:p>
                      <a:r>
                        <a:rPr lang="en-GB" sz="1200" dirty="0">
                          <a:solidFill>
                            <a:schemeClr val="tx1">
                              <a:lumMod val="75000"/>
                              <a:lumOff val="25000"/>
                            </a:schemeClr>
                          </a:solidFill>
                        </a:rPr>
                        <a:t>I have enough time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I can choose what I want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There is a nice space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I choose to have the same as my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Teachers eat in the same place as 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84712">
                <a:tc>
                  <a:txBody>
                    <a:bodyPr/>
                    <a:lstStyle/>
                    <a:p>
                      <a:r>
                        <a:rPr lang="en-GB" sz="1200" dirty="0">
                          <a:solidFill>
                            <a:schemeClr val="tx1">
                              <a:lumMod val="75000"/>
                              <a:lumOff val="25000"/>
                            </a:schemeClr>
                          </a:solidFill>
                        </a:rPr>
                        <a:t>None of the above apply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886194281"/>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2843677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922800257"/>
              </p:ext>
            </p:extLst>
          </p:nvPr>
        </p:nvGraphicFramePr>
        <p:xfrm>
          <a:off x="183019" y="835200"/>
          <a:ext cx="5100181" cy="244638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a:bodyPr>
          <a:lstStyle/>
          <a:p>
            <a:r>
              <a:rPr lang="en-GB" sz="1600" dirty="0"/>
              <a:t>24% of all pupils go food shopping with their parents/carers, and 36% get the food they asked for/chose. Year 6s (40%) are more likely to get the food that they choose than Year 4s (31%). </a:t>
            </a:r>
          </a:p>
        </p:txBody>
      </p:sp>
      <p:sp>
        <p:nvSpPr>
          <p:cNvPr id="6" name="TextBox 5"/>
          <p:cNvSpPr txBox="1"/>
          <p:nvPr/>
        </p:nvSpPr>
        <p:spPr>
          <a:xfrm>
            <a:off x="183019" y="6232664"/>
            <a:ext cx="528584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your parent/carer goes shopping for food, do you go with them? </a:t>
            </a:r>
          </a:p>
          <a:p>
            <a:r>
              <a:rPr lang="en-GB" sz="1000" dirty="0">
                <a:solidFill>
                  <a:srgbClr val="002060"/>
                </a:solidFill>
                <a:latin typeface="Calibri" panose="020F0502020204030204" pitchFamily="34" charset="0"/>
              </a:rPr>
              <a:t>Q: Do you get the food that you ask for when your parent/carer goes shopping?</a:t>
            </a:r>
          </a:p>
          <a:p>
            <a:r>
              <a:rPr lang="en-GB" sz="1000" i="1" dirty="0">
                <a:solidFill>
                  <a:srgbClr val="002060"/>
                </a:solidFill>
                <a:latin typeface="Calibri" panose="020F0502020204030204" pitchFamily="34" charset="0"/>
              </a:rPr>
              <a:t>Introduced in 2021. Base: All valid respondents, 2021 n=1,673, 2022 n=2,502, 2023 n=2,453</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13" name="Table 12"/>
          <p:cNvGraphicFramePr>
            <a:graphicFrameLocks noGrp="1"/>
          </p:cNvGraphicFramePr>
          <p:nvPr>
            <p:extLst>
              <p:ext uri="{D42A27DB-BD31-4B8C-83A1-F6EECF244321}">
                <p14:modId xmlns:p14="http://schemas.microsoft.com/office/powerpoint/2010/main" val="4140405191"/>
              </p:ext>
            </p:extLst>
          </p:nvPr>
        </p:nvGraphicFramePr>
        <p:xfrm>
          <a:off x="5562363" y="1378974"/>
          <a:ext cx="6282265" cy="1603636"/>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 – goes food shopping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Yes – chooses the food you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0154411"/>
              </p:ext>
            </p:extLst>
          </p:nvPr>
        </p:nvGraphicFramePr>
        <p:xfrm>
          <a:off x="5562363" y="3281585"/>
          <a:ext cx="6282265" cy="1786516"/>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79176">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97168">
                  <a:extLst>
                    <a:ext uri="{9D8B030D-6E8A-4147-A177-3AD203B41FA5}">
                      <a16:colId xmlns:a16="http://schemas.microsoft.com/office/drawing/2014/main" val="20006"/>
                    </a:ext>
                  </a:extLst>
                </a:gridCol>
              </a:tblGrid>
              <a:tr h="449179">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 – goes food shopping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Yes – chooses the food you like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Chart 9">
            <a:extLst>
              <a:ext uri="{FF2B5EF4-FFF2-40B4-BE49-F238E27FC236}">
                <a16:creationId xmlns:a16="http://schemas.microsoft.com/office/drawing/2014/main" id="{2EDCE56C-654A-400F-A595-F6665DE2D9F3}"/>
              </a:ext>
            </a:extLst>
          </p:cNvPr>
          <p:cNvGraphicFramePr/>
          <p:nvPr>
            <p:extLst>
              <p:ext uri="{D42A27DB-BD31-4B8C-83A1-F6EECF244321}">
                <p14:modId xmlns:p14="http://schemas.microsoft.com/office/powerpoint/2010/main" val="1900189"/>
              </p:ext>
            </p:extLst>
          </p:nvPr>
        </p:nvGraphicFramePr>
        <p:xfrm>
          <a:off x="183018" y="3173451"/>
          <a:ext cx="5100181" cy="24463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125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526628" cy="900000"/>
          </a:xfrm>
        </p:spPr>
        <p:txBody>
          <a:bodyPr vert="horz" lIns="91440" tIns="45720" rIns="91440" bIns="45720" rtlCol="0" anchor="t" anchorCtr="0">
            <a:normAutofit/>
          </a:bodyPr>
          <a:lstStyle/>
          <a:p>
            <a:r>
              <a:rPr lang="en-GB" sz="1600" dirty="0"/>
              <a:t>All pupils eat meals at home and 69% of pupils eat with their family or the people they live with and 45% find mealtimes enjoyable.</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086591725"/>
              </p:ext>
            </p:extLst>
          </p:nvPr>
        </p:nvGraphicFramePr>
        <p:xfrm>
          <a:off x="183600" y="834246"/>
          <a:ext cx="10801071" cy="5531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When you eat meals at home, which of the following apply? (Tick all that apply)</a:t>
            </a:r>
          </a:p>
          <a:p>
            <a:r>
              <a:rPr lang="en-GB" sz="1000" i="1" dirty="0">
                <a:solidFill>
                  <a:srgbClr val="002060"/>
                </a:solidFill>
                <a:latin typeface="Calibri" panose="020F0502020204030204" pitchFamily="34" charset="0"/>
              </a:rPr>
              <a:t>Introduced in 2021. Base: All valid respondents, 2021 n=1,673, 2022 n=2,502, 2023 n=2,453</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3065856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44831"/>
            <a:ext cx="11633842" cy="900000"/>
          </a:xfrm>
        </p:spPr>
        <p:txBody>
          <a:bodyPr vert="horz" lIns="91440" tIns="45720" rIns="91440" bIns="45720" rtlCol="0" anchor="t">
            <a:noAutofit/>
          </a:bodyPr>
          <a:lstStyle/>
          <a:p>
            <a:r>
              <a:rPr lang="en-GB" sz="1600" dirty="0"/>
              <a:t>With the exception of Year 4s, young carers, SEN and FSM pupils, when eating meals at home at least 69% of pupils eat with the family/others in their household. Year 6s are more likely to be given a choice of what they eat than Year 4s, and are also more likely to be able to choose how much they eat.</a:t>
            </a:r>
          </a:p>
        </p:txBody>
      </p:sp>
      <p:sp>
        <p:nvSpPr>
          <p:cNvPr id="7" name="TextBox 6"/>
          <p:cNvSpPr txBox="1"/>
          <p:nvPr/>
        </p:nvSpPr>
        <p:spPr>
          <a:xfrm>
            <a:off x="183018" y="6522289"/>
            <a:ext cx="5760582"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When you eat meals at home, which of the following apply? (Tick all that apply). </a:t>
            </a:r>
            <a:r>
              <a:rPr lang="en-GB" sz="1000" i="1" dirty="0">
                <a:solidFill>
                  <a:srgbClr val="002060"/>
                </a:solidFill>
                <a:latin typeface="Calibri" panose="020F0502020204030204" pitchFamily="34" charset="0"/>
              </a:rPr>
              <a:t>Introduced in 2021. </a:t>
            </a:r>
          </a:p>
        </p:txBody>
      </p:sp>
      <p:graphicFrame>
        <p:nvGraphicFramePr>
          <p:cNvPr id="6" name="Table 5"/>
          <p:cNvGraphicFramePr>
            <a:graphicFrameLocks noGrp="1"/>
          </p:cNvGraphicFramePr>
          <p:nvPr>
            <p:extLst>
              <p:ext uri="{D42A27DB-BD31-4B8C-83A1-F6EECF244321}">
                <p14:modId xmlns:p14="http://schemas.microsoft.com/office/powerpoint/2010/main" val="3274308815"/>
              </p:ext>
            </p:extLst>
          </p:nvPr>
        </p:nvGraphicFramePr>
        <p:xfrm>
          <a:off x="183020" y="962776"/>
          <a:ext cx="11633839" cy="3202488"/>
        </p:xfrm>
        <a:graphic>
          <a:graphicData uri="http://schemas.openxmlformats.org/drawingml/2006/table">
            <a:tbl>
              <a:tblPr firstRow="1" bandRow="1">
                <a:tableStyleId>{5940675A-B579-460E-94D1-54222C63F5DA}</a:tableStyleId>
              </a:tblPr>
              <a:tblGrid>
                <a:gridCol w="2753167">
                  <a:extLst>
                    <a:ext uri="{9D8B030D-6E8A-4147-A177-3AD203B41FA5}">
                      <a16:colId xmlns:a16="http://schemas.microsoft.com/office/drawing/2014/main" val="20000"/>
                    </a:ext>
                  </a:extLst>
                </a:gridCol>
                <a:gridCol w="740056">
                  <a:extLst>
                    <a:ext uri="{9D8B030D-6E8A-4147-A177-3AD203B41FA5}">
                      <a16:colId xmlns:a16="http://schemas.microsoft.com/office/drawing/2014/main" val="20001"/>
                    </a:ext>
                  </a:extLst>
                </a:gridCol>
                <a:gridCol w="740056">
                  <a:extLst>
                    <a:ext uri="{9D8B030D-6E8A-4147-A177-3AD203B41FA5}">
                      <a16:colId xmlns:a16="http://schemas.microsoft.com/office/drawing/2014/main" val="20002"/>
                    </a:ext>
                  </a:extLst>
                </a:gridCol>
                <a:gridCol w="740056">
                  <a:extLst>
                    <a:ext uri="{9D8B030D-6E8A-4147-A177-3AD203B41FA5}">
                      <a16:colId xmlns:a16="http://schemas.microsoft.com/office/drawing/2014/main" val="20003"/>
                    </a:ext>
                  </a:extLst>
                </a:gridCol>
                <a:gridCol w="740056">
                  <a:extLst>
                    <a:ext uri="{9D8B030D-6E8A-4147-A177-3AD203B41FA5}">
                      <a16:colId xmlns:a16="http://schemas.microsoft.com/office/drawing/2014/main" val="20004"/>
                    </a:ext>
                  </a:extLst>
                </a:gridCol>
                <a:gridCol w="740056">
                  <a:extLst>
                    <a:ext uri="{9D8B030D-6E8A-4147-A177-3AD203B41FA5}">
                      <a16:colId xmlns:a16="http://schemas.microsoft.com/office/drawing/2014/main" val="20005"/>
                    </a:ext>
                  </a:extLst>
                </a:gridCol>
                <a:gridCol w="740056">
                  <a:extLst>
                    <a:ext uri="{9D8B030D-6E8A-4147-A177-3AD203B41FA5}">
                      <a16:colId xmlns:a16="http://schemas.microsoft.com/office/drawing/2014/main" val="20006"/>
                    </a:ext>
                  </a:extLst>
                </a:gridCol>
                <a:gridCol w="711761">
                  <a:extLst>
                    <a:ext uri="{9D8B030D-6E8A-4147-A177-3AD203B41FA5}">
                      <a16:colId xmlns:a16="http://schemas.microsoft.com/office/drawing/2014/main" val="20007"/>
                    </a:ext>
                  </a:extLst>
                </a:gridCol>
                <a:gridCol w="768351">
                  <a:extLst>
                    <a:ext uri="{9D8B030D-6E8A-4147-A177-3AD203B41FA5}">
                      <a16:colId xmlns:a16="http://schemas.microsoft.com/office/drawing/2014/main" val="20008"/>
                    </a:ext>
                  </a:extLst>
                </a:gridCol>
                <a:gridCol w="740056">
                  <a:extLst>
                    <a:ext uri="{9D8B030D-6E8A-4147-A177-3AD203B41FA5}">
                      <a16:colId xmlns:a16="http://schemas.microsoft.com/office/drawing/2014/main" val="20009"/>
                    </a:ext>
                  </a:extLst>
                </a:gridCol>
                <a:gridCol w="740056">
                  <a:extLst>
                    <a:ext uri="{9D8B030D-6E8A-4147-A177-3AD203B41FA5}">
                      <a16:colId xmlns:a16="http://schemas.microsoft.com/office/drawing/2014/main" val="20010"/>
                    </a:ext>
                  </a:extLst>
                </a:gridCol>
                <a:gridCol w="740056">
                  <a:extLst>
                    <a:ext uri="{9D8B030D-6E8A-4147-A177-3AD203B41FA5}">
                      <a16:colId xmlns:a16="http://schemas.microsoft.com/office/drawing/2014/main" val="20011"/>
                    </a:ext>
                  </a:extLst>
                </a:gridCol>
                <a:gridCol w="740056">
                  <a:extLst>
                    <a:ext uri="{9D8B030D-6E8A-4147-A177-3AD203B41FA5}">
                      <a16:colId xmlns:a16="http://schemas.microsoft.com/office/drawing/2014/main" val="1583238547"/>
                    </a:ext>
                  </a:extLst>
                </a:gridCol>
              </a:tblGrid>
              <a:tr h="441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FSM</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SEN</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Have a disability</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Young carers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Ethnicity:</a:t>
                      </a:r>
                      <a:r>
                        <a:rPr lang="en-GB" sz="1200" b="1" baseline="0">
                          <a:solidFill>
                            <a:schemeClr val="tx1">
                              <a:lumMod val="75000"/>
                              <a:lumOff val="25000"/>
                            </a:schemeClr>
                          </a:solidFill>
                        </a:rPr>
                        <a:t> </a:t>
                      </a:r>
                      <a:r>
                        <a:rPr lang="en-GB" sz="1200" b="1">
                          <a:solidFill>
                            <a:schemeClr val="tx1">
                              <a:lumMod val="75000"/>
                              <a:lumOff val="25000"/>
                            </a:schemeClr>
                          </a:solidFill>
                        </a:rPr>
                        <a:t>White</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4712">
                <a:tc>
                  <a:txBody>
                    <a:bodyPr/>
                    <a:lstStyle/>
                    <a:p>
                      <a:r>
                        <a:rPr lang="en-GB" sz="1200" i="1">
                          <a:solidFill>
                            <a:schemeClr val="tx1">
                              <a:lumMod val="75000"/>
                              <a:lumOff val="25000"/>
                            </a:schemeClr>
                          </a:solidFill>
                        </a:rPr>
                        <a:t>Base</a:t>
                      </a:r>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84712">
                <a:tc>
                  <a:txBody>
                    <a:bodyPr/>
                    <a:lstStyle/>
                    <a:p>
                      <a:r>
                        <a:rPr lang="en-GB" sz="1200" dirty="0">
                          <a:solidFill>
                            <a:schemeClr val="tx1">
                              <a:lumMod val="75000"/>
                              <a:lumOff val="25000"/>
                            </a:schemeClr>
                          </a:solidFill>
                        </a:rPr>
                        <a:t>Eat with my family/people in the house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84712">
                <a:tc>
                  <a:txBody>
                    <a:bodyPr/>
                    <a:lstStyle/>
                    <a:p>
                      <a:r>
                        <a:rPr lang="en-GB" sz="1200" dirty="0">
                          <a:solidFill>
                            <a:schemeClr val="tx1">
                              <a:lumMod val="75000"/>
                              <a:lumOff val="25000"/>
                            </a:schemeClr>
                          </a:solidFill>
                        </a:rPr>
                        <a:t>Eat at the table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84712">
                <a:tc>
                  <a:txBody>
                    <a:bodyPr/>
                    <a:lstStyle/>
                    <a:p>
                      <a:r>
                        <a:rPr lang="en-GB" sz="1200" dirty="0">
                          <a:solidFill>
                            <a:schemeClr val="tx1">
                              <a:lumMod val="75000"/>
                              <a:lumOff val="25000"/>
                            </a:schemeClr>
                          </a:solidFill>
                        </a:rPr>
                        <a:t>Eat while watching television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84712">
                <a:tc>
                  <a:txBody>
                    <a:bodyPr/>
                    <a:lstStyle/>
                    <a:p>
                      <a:r>
                        <a:rPr lang="en-GB" sz="1200" dirty="0">
                          <a:solidFill>
                            <a:schemeClr val="tx1">
                              <a:lumMod val="75000"/>
                              <a:lumOff val="25000"/>
                            </a:schemeClr>
                          </a:solidFill>
                        </a:rPr>
                        <a:t>Mealtimes are enjoyable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84712">
                <a:tc>
                  <a:txBody>
                    <a:bodyPr/>
                    <a:lstStyle/>
                    <a:p>
                      <a:r>
                        <a:rPr lang="en-GB" sz="1200" dirty="0">
                          <a:solidFill>
                            <a:schemeClr val="tx1">
                              <a:lumMod val="75000"/>
                              <a:lumOff val="25000"/>
                            </a:schemeClr>
                          </a:solidFill>
                        </a:rPr>
                        <a:t>I am given a choice of what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4712">
                <a:tc>
                  <a:txBody>
                    <a:bodyPr/>
                    <a:lstStyle/>
                    <a:p>
                      <a:r>
                        <a:rPr lang="en-GB" sz="1200" dirty="0">
                          <a:solidFill>
                            <a:schemeClr val="tx1">
                              <a:lumMod val="75000"/>
                              <a:lumOff val="25000"/>
                            </a:schemeClr>
                          </a:solidFill>
                        </a:rPr>
                        <a:t>I decide how much I want to eat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84712">
                <a:tc>
                  <a:txBody>
                    <a:bodyPr/>
                    <a:lstStyle/>
                    <a:p>
                      <a:r>
                        <a:rPr lang="en-GB" sz="1200" dirty="0">
                          <a:solidFill>
                            <a:schemeClr val="tx1">
                              <a:lumMod val="75000"/>
                              <a:lumOff val="25000"/>
                            </a:schemeClr>
                          </a:solidFill>
                        </a:rPr>
                        <a:t>I don’t eat meals 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84712">
                <a:tc>
                  <a:txBody>
                    <a:bodyPr/>
                    <a:lstStyle/>
                    <a:p>
                      <a:r>
                        <a:rPr lang="en-GB" sz="1200" dirty="0">
                          <a:solidFill>
                            <a:schemeClr val="tx1">
                              <a:lumMod val="75000"/>
                              <a:lumOff val="25000"/>
                            </a:schemeClr>
                          </a:solidFill>
                        </a:rPr>
                        <a:t>None of the above apply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77093874"/>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3824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526628" cy="900000"/>
          </a:xfrm>
        </p:spPr>
        <p:txBody>
          <a:bodyPr vert="horz" lIns="91440" tIns="45720" rIns="91440" bIns="45720" rtlCol="0" anchor="t" anchorCtr="0">
            <a:normAutofit/>
          </a:bodyPr>
          <a:lstStyle/>
          <a:p>
            <a:r>
              <a:rPr lang="en-GB" sz="1600" dirty="0"/>
              <a:t>Only 15% pupils say that none of the rules listed about food or eating apply, with the three most common being asking permission before getting a snack (44%), not using mobile phones when eating (43%) and having dessert after finishing the meal (38%).</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921646836"/>
              </p:ext>
            </p:extLst>
          </p:nvPr>
        </p:nvGraphicFramePr>
        <p:xfrm>
          <a:off x="183600" y="825368"/>
          <a:ext cx="10801071" cy="5531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Are there any of the following rules at home about food and eating? (Tick all that apply)</a:t>
            </a:r>
          </a:p>
          <a:p>
            <a:r>
              <a:rPr lang="en-GB" sz="1000" i="1" dirty="0">
                <a:solidFill>
                  <a:srgbClr val="002060"/>
                </a:solidFill>
                <a:latin typeface="Calibri" panose="020F0502020204030204" pitchFamily="34" charset="0"/>
              </a:rPr>
              <a:t>Introduced in 2021. Base: All valid respondents, 2021 n=1,673, 2022 n=2,502, 2023 n=2,453 </a:t>
            </a:r>
          </a:p>
        </p:txBody>
      </p:sp>
      <p:sp>
        <p:nvSpPr>
          <p:cNvPr id="7" name="Rectangle 6"/>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396778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33842" cy="900000"/>
          </a:xfrm>
        </p:spPr>
        <p:txBody>
          <a:bodyPr vert="horz" lIns="91440" tIns="45720" rIns="91440" bIns="45720" rtlCol="0" anchor="t">
            <a:noAutofit/>
          </a:bodyPr>
          <a:lstStyle/>
          <a:p>
            <a:r>
              <a:rPr lang="en-GB" sz="1600" dirty="0"/>
              <a:t>Aside from use of technology, Year 4s are more likely than Year 6s to have all detailed rules in place at home around food and eating with 18% of Year 6 having no rules at all compared to 12% of Year 4. </a:t>
            </a:r>
          </a:p>
        </p:txBody>
      </p:sp>
      <p:sp>
        <p:nvSpPr>
          <p:cNvPr id="7" name="TextBox 6"/>
          <p:cNvSpPr txBox="1"/>
          <p:nvPr/>
        </p:nvSpPr>
        <p:spPr>
          <a:xfrm>
            <a:off x="183018" y="6522289"/>
            <a:ext cx="609309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sz="1000" dirty="0">
                <a:solidFill>
                  <a:srgbClr val="002060"/>
                </a:solidFill>
                <a:latin typeface="Calibri" panose="020F0502020204030204" pitchFamily="34" charset="0"/>
              </a:rPr>
              <a:t>Q: Are there any of the following rules at home about food and eating? (Tick all that apply). </a:t>
            </a:r>
            <a:r>
              <a:rPr lang="en-GB" sz="1000" i="1" dirty="0">
                <a:solidFill>
                  <a:srgbClr val="002060"/>
                </a:solidFill>
                <a:latin typeface="Calibri" panose="020F0502020204030204" pitchFamily="34" charset="0"/>
              </a:rPr>
              <a:t>Introduced in 2021. </a:t>
            </a:r>
          </a:p>
        </p:txBody>
      </p:sp>
      <p:graphicFrame>
        <p:nvGraphicFramePr>
          <p:cNvPr id="6" name="Table 5"/>
          <p:cNvGraphicFramePr>
            <a:graphicFrameLocks noGrp="1"/>
          </p:cNvGraphicFramePr>
          <p:nvPr>
            <p:extLst>
              <p:ext uri="{D42A27DB-BD31-4B8C-83A1-F6EECF244321}">
                <p14:modId xmlns:p14="http://schemas.microsoft.com/office/powerpoint/2010/main" val="2790974511"/>
              </p:ext>
            </p:extLst>
          </p:nvPr>
        </p:nvGraphicFramePr>
        <p:xfrm>
          <a:off x="183020" y="962776"/>
          <a:ext cx="11633839" cy="3547464"/>
        </p:xfrm>
        <a:graphic>
          <a:graphicData uri="http://schemas.openxmlformats.org/drawingml/2006/table">
            <a:tbl>
              <a:tblPr firstRow="1" bandRow="1">
                <a:tableStyleId>{5940675A-B579-460E-94D1-54222C63F5DA}</a:tableStyleId>
              </a:tblPr>
              <a:tblGrid>
                <a:gridCol w="2753167">
                  <a:extLst>
                    <a:ext uri="{9D8B030D-6E8A-4147-A177-3AD203B41FA5}">
                      <a16:colId xmlns:a16="http://schemas.microsoft.com/office/drawing/2014/main" val="20000"/>
                    </a:ext>
                  </a:extLst>
                </a:gridCol>
                <a:gridCol w="740056">
                  <a:extLst>
                    <a:ext uri="{9D8B030D-6E8A-4147-A177-3AD203B41FA5}">
                      <a16:colId xmlns:a16="http://schemas.microsoft.com/office/drawing/2014/main" val="20001"/>
                    </a:ext>
                  </a:extLst>
                </a:gridCol>
                <a:gridCol w="740056">
                  <a:extLst>
                    <a:ext uri="{9D8B030D-6E8A-4147-A177-3AD203B41FA5}">
                      <a16:colId xmlns:a16="http://schemas.microsoft.com/office/drawing/2014/main" val="20002"/>
                    </a:ext>
                  </a:extLst>
                </a:gridCol>
                <a:gridCol w="740056">
                  <a:extLst>
                    <a:ext uri="{9D8B030D-6E8A-4147-A177-3AD203B41FA5}">
                      <a16:colId xmlns:a16="http://schemas.microsoft.com/office/drawing/2014/main" val="20003"/>
                    </a:ext>
                  </a:extLst>
                </a:gridCol>
                <a:gridCol w="740056">
                  <a:extLst>
                    <a:ext uri="{9D8B030D-6E8A-4147-A177-3AD203B41FA5}">
                      <a16:colId xmlns:a16="http://schemas.microsoft.com/office/drawing/2014/main" val="20004"/>
                    </a:ext>
                  </a:extLst>
                </a:gridCol>
                <a:gridCol w="740056">
                  <a:extLst>
                    <a:ext uri="{9D8B030D-6E8A-4147-A177-3AD203B41FA5}">
                      <a16:colId xmlns:a16="http://schemas.microsoft.com/office/drawing/2014/main" val="20005"/>
                    </a:ext>
                  </a:extLst>
                </a:gridCol>
                <a:gridCol w="740056">
                  <a:extLst>
                    <a:ext uri="{9D8B030D-6E8A-4147-A177-3AD203B41FA5}">
                      <a16:colId xmlns:a16="http://schemas.microsoft.com/office/drawing/2014/main" val="20006"/>
                    </a:ext>
                  </a:extLst>
                </a:gridCol>
                <a:gridCol w="703448">
                  <a:extLst>
                    <a:ext uri="{9D8B030D-6E8A-4147-A177-3AD203B41FA5}">
                      <a16:colId xmlns:a16="http://schemas.microsoft.com/office/drawing/2014/main" val="20007"/>
                    </a:ext>
                  </a:extLst>
                </a:gridCol>
                <a:gridCol w="776664">
                  <a:extLst>
                    <a:ext uri="{9D8B030D-6E8A-4147-A177-3AD203B41FA5}">
                      <a16:colId xmlns:a16="http://schemas.microsoft.com/office/drawing/2014/main" val="20008"/>
                    </a:ext>
                  </a:extLst>
                </a:gridCol>
                <a:gridCol w="740056">
                  <a:extLst>
                    <a:ext uri="{9D8B030D-6E8A-4147-A177-3AD203B41FA5}">
                      <a16:colId xmlns:a16="http://schemas.microsoft.com/office/drawing/2014/main" val="20009"/>
                    </a:ext>
                  </a:extLst>
                </a:gridCol>
                <a:gridCol w="740056">
                  <a:extLst>
                    <a:ext uri="{9D8B030D-6E8A-4147-A177-3AD203B41FA5}">
                      <a16:colId xmlns:a16="http://schemas.microsoft.com/office/drawing/2014/main" val="20010"/>
                    </a:ext>
                  </a:extLst>
                </a:gridCol>
                <a:gridCol w="740056">
                  <a:extLst>
                    <a:ext uri="{9D8B030D-6E8A-4147-A177-3AD203B41FA5}">
                      <a16:colId xmlns:a16="http://schemas.microsoft.com/office/drawing/2014/main" val="20011"/>
                    </a:ext>
                  </a:extLst>
                </a:gridCol>
                <a:gridCol w="740056">
                  <a:extLst>
                    <a:ext uri="{9D8B030D-6E8A-4147-A177-3AD203B41FA5}">
                      <a16:colId xmlns:a16="http://schemas.microsoft.com/office/drawing/2014/main" val="183469199"/>
                    </a:ext>
                  </a:extLst>
                </a:gridCol>
              </a:tblGrid>
              <a:tr h="441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All primary</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4</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Year 6</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Girls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4712">
                <a:tc>
                  <a:txBody>
                    <a:bodyPr/>
                    <a:lstStyle/>
                    <a:p>
                      <a:r>
                        <a:rPr lang="en-GB" sz="1200" i="1">
                          <a:solidFill>
                            <a:schemeClr val="tx1">
                              <a:lumMod val="75000"/>
                              <a:lumOff val="25000"/>
                            </a:schemeClr>
                          </a:solidFill>
                        </a:rPr>
                        <a:t>Base</a:t>
                      </a:r>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84712">
                <a:tc>
                  <a:txBody>
                    <a:bodyPr/>
                    <a:lstStyle/>
                    <a:p>
                      <a:r>
                        <a:rPr lang="en-GB" sz="1200" dirty="0">
                          <a:solidFill>
                            <a:schemeClr val="tx1">
                              <a:lumMod val="75000"/>
                              <a:lumOff val="25000"/>
                            </a:schemeClr>
                          </a:solidFill>
                        </a:rPr>
                        <a:t>Asking permission before getting a snack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84712">
                <a:tc>
                  <a:txBody>
                    <a:bodyPr/>
                    <a:lstStyle/>
                    <a:p>
                      <a:r>
                        <a:rPr lang="en-GB" sz="1200" dirty="0">
                          <a:solidFill>
                            <a:schemeClr val="tx1">
                              <a:lumMod val="75000"/>
                              <a:lumOff val="25000"/>
                            </a:schemeClr>
                          </a:solidFill>
                        </a:rPr>
                        <a:t>Not using mobile phones/other devices when eating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84712">
                <a:tc>
                  <a:txBody>
                    <a:bodyPr/>
                    <a:lstStyle/>
                    <a:p>
                      <a:r>
                        <a:rPr lang="en-GB" sz="1200" dirty="0">
                          <a:solidFill>
                            <a:schemeClr val="tx1">
                              <a:lumMod val="75000"/>
                              <a:lumOff val="25000"/>
                            </a:schemeClr>
                          </a:solidFill>
                        </a:rPr>
                        <a:t>Having dessert after finishing your meal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  Eat some foods on your plate first</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b"/>
                      <a:r>
                        <a:rPr lang="en-GB" sz="1200" b="0" i="0" u="none" strike="noStrike" dirty="0">
                          <a:solidFill>
                            <a:srgbClr val="404040"/>
                          </a:solidFill>
                          <a:effectLst/>
                          <a:latin typeface="Calibri" panose="020F0502020204030204" pitchFamily="34" charset="0"/>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rgbClr val="404040"/>
                          </a:solidFill>
                          <a:effectLst/>
                          <a:latin typeface="Calibri" panose="020F0502020204030204" pitchFamily="34" charset="0"/>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rgbClr val="404040"/>
                          </a:solidFill>
                          <a:effectLst/>
                          <a:latin typeface="Calibri" panose="020F0502020204030204" pitchFamily="34" charset="0"/>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b"/>
                      <a:r>
                        <a:rPr lang="en-GB" sz="1200" b="0" i="0" u="none" strike="noStrike" dirty="0">
                          <a:solidFill>
                            <a:srgbClr val="404040"/>
                          </a:solidFill>
                          <a:effectLst/>
                          <a:latin typeface="Calibri" panose="020F0502020204030204" pitchFamily="34" charset="0"/>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rgbClr val="404040"/>
                          </a:solidFill>
                          <a:effectLst/>
                          <a:latin typeface="Calibri" panose="020F0502020204030204" pitchFamily="34" charset="0"/>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 must clear your plate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Getting a reward for eating certain foods or finishing a meal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Don’t have a drink while eating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8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None of the above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29401418"/>
                  </a:ext>
                </a:extLst>
              </a:tr>
            </a:tbl>
          </a:graphicData>
        </a:graphic>
      </p:graphicFrame>
      <p:sp>
        <p:nvSpPr>
          <p:cNvPr id="9" name="Rectangle 8"/>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17381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Table of Contents</a:t>
            </a:r>
          </a:p>
        </p:txBody>
      </p:sp>
      <p:sp>
        <p:nvSpPr>
          <p:cNvPr id="3" name="Content Placeholder 2"/>
          <p:cNvSpPr>
            <a:spLocks noGrp="1"/>
          </p:cNvSpPr>
          <p:nvPr>
            <p:ph idx="1"/>
          </p:nvPr>
        </p:nvSpPr>
        <p:spPr>
          <a:xfrm>
            <a:off x="183019" y="834244"/>
            <a:ext cx="10569776" cy="5678068"/>
          </a:xfrm>
        </p:spPr>
        <p:txBody>
          <a:bodyPr>
            <a:noAutofit/>
          </a:bodyPr>
          <a:lstStyle/>
          <a:p>
            <a:pPr>
              <a:lnSpc>
                <a:spcPct val="110000"/>
              </a:lnSpc>
            </a:pPr>
            <a:endParaRPr lang="en-US" sz="1400" dirty="0">
              <a:solidFill>
                <a:schemeClr val="tx1"/>
              </a:solidFill>
            </a:endParaRPr>
          </a:p>
          <a:p>
            <a:pPr>
              <a:lnSpc>
                <a:spcPct val="110000"/>
              </a:lnSpc>
            </a:pPr>
            <a:endParaRPr lang="en-GB" sz="1400" dirty="0"/>
          </a:p>
        </p:txBody>
      </p:sp>
      <p:graphicFrame>
        <p:nvGraphicFramePr>
          <p:cNvPr id="5" name="Table 4"/>
          <p:cNvGraphicFramePr>
            <a:graphicFrameLocks noGrp="1"/>
          </p:cNvGraphicFramePr>
          <p:nvPr>
            <p:extLst>
              <p:ext uri="{D42A27DB-BD31-4B8C-83A1-F6EECF244321}">
                <p14:modId xmlns:p14="http://schemas.microsoft.com/office/powerpoint/2010/main" val="1092185330"/>
              </p:ext>
            </p:extLst>
          </p:nvPr>
        </p:nvGraphicFramePr>
        <p:xfrm>
          <a:off x="250559" y="1176493"/>
          <a:ext cx="6230633" cy="4820920"/>
        </p:xfrm>
        <a:graphic>
          <a:graphicData uri="http://schemas.openxmlformats.org/drawingml/2006/table">
            <a:tbl>
              <a:tblPr firstRow="1" bandRow="1">
                <a:tableStyleId>{2D5ABB26-0587-4C30-8999-92F81FD0307C}</a:tableStyleId>
              </a:tblPr>
              <a:tblGrid>
                <a:gridCol w="5326281">
                  <a:extLst>
                    <a:ext uri="{9D8B030D-6E8A-4147-A177-3AD203B41FA5}">
                      <a16:colId xmlns:a16="http://schemas.microsoft.com/office/drawing/2014/main" val="20000"/>
                    </a:ext>
                  </a:extLst>
                </a:gridCol>
                <a:gridCol w="904352">
                  <a:extLst>
                    <a:ext uri="{9D8B030D-6E8A-4147-A177-3AD203B41FA5}">
                      <a16:colId xmlns:a16="http://schemas.microsoft.com/office/drawing/2014/main" val="20001"/>
                    </a:ext>
                  </a:extLst>
                </a:gridCol>
              </a:tblGrid>
              <a:tr h="370840">
                <a:tc>
                  <a:txBody>
                    <a:bodyPr/>
                    <a:lstStyle/>
                    <a:p>
                      <a:r>
                        <a:rPr lang="en-GB" sz="1600" b="1" dirty="0"/>
                        <a:t>Executive Summary</a:t>
                      </a:r>
                      <a:endParaRPr lang="en-GB" sz="1600" b="1" dirty="0">
                        <a:solidFill>
                          <a:srgbClr val="404040"/>
                        </a:solidFill>
                      </a:endParaRPr>
                    </a:p>
                  </a:txBody>
                  <a:tcPr/>
                </a:tc>
                <a:tc>
                  <a:txBody>
                    <a:bodyPr/>
                    <a:lstStyle/>
                    <a:p>
                      <a:pPr algn="ctr"/>
                      <a:r>
                        <a:rPr lang="en-GB" sz="1600" b="1" dirty="0">
                          <a:solidFill>
                            <a:srgbClr val="404040"/>
                          </a:solidFill>
                        </a:rPr>
                        <a:t>4</a:t>
                      </a:r>
                    </a:p>
                  </a:txBody>
                  <a:tcPr/>
                </a:tc>
                <a:extLst>
                  <a:ext uri="{0D108BD9-81ED-4DB2-BD59-A6C34878D82A}">
                    <a16:rowId xmlns:a16="http://schemas.microsoft.com/office/drawing/2014/main" val="10000"/>
                  </a:ext>
                </a:extLst>
              </a:tr>
              <a:tr h="370840">
                <a:tc>
                  <a:txBody>
                    <a:bodyPr/>
                    <a:lstStyle/>
                    <a:p>
                      <a:r>
                        <a:rPr lang="en-GB" sz="1600" b="1" dirty="0"/>
                        <a:t>Objectives, methodology and pupil profile</a:t>
                      </a:r>
                      <a:endParaRPr lang="en-GB" sz="1600" b="1" dirty="0">
                        <a:solidFill>
                          <a:srgbClr val="404040"/>
                        </a:solidFill>
                      </a:endParaRPr>
                    </a:p>
                  </a:txBody>
                  <a:tcPr/>
                </a:tc>
                <a:tc>
                  <a:txBody>
                    <a:bodyPr/>
                    <a:lstStyle/>
                    <a:p>
                      <a:pPr algn="ctr"/>
                      <a:r>
                        <a:rPr lang="en-GB" sz="1600" b="1" dirty="0">
                          <a:solidFill>
                            <a:srgbClr val="404040"/>
                          </a:solidFill>
                        </a:rPr>
                        <a:t>15</a:t>
                      </a:r>
                    </a:p>
                  </a:txBody>
                  <a:tcPr/>
                </a:tc>
                <a:extLst>
                  <a:ext uri="{0D108BD9-81ED-4DB2-BD59-A6C34878D82A}">
                    <a16:rowId xmlns:a16="http://schemas.microsoft.com/office/drawing/2014/main" val="10001"/>
                  </a:ext>
                </a:extLst>
              </a:tr>
              <a:tr h="370840">
                <a:tc>
                  <a:txBody>
                    <a:bodyPr/>
                    <a:lstStyle/>
                    <a:p>
                      <a:pPr marL="0" lvl="0" indent="0"/>
                      <a:r>
                        <a:rPr lang="en-GB" sz="1600" b="1" kern="1200" dirty="0"/>
                        <a:t>Survey results:</a:t>
                      </a:r>
                      <a:endParaRPr lang="en-GB" sz="1600" b="1" kern="1200" dirty="0">
                        <a:solidFill>
                          <a:srgbClr val="404040"/>
                        </a:solidFill>
                        <a:latin typeface="+mn-lt"/>
                        <a:ea typeface="+mn-ea"/>
                        <a:cs typeface="+mn-cs"/>
                      </a:endParaRPr>
                    </a:p>
                  </a:txBody>
                  <a:tcPr/>
                </a:tc>
                <a:tc>
                  <a:txBody>
                    <a:bodyPr/>
                    <a:lstStyle/>
                    <a:p>
                      <a:pPr algn="ctr"/>
                      <a:endParaRPr lang="en-GB" sz="1600" b="1" dirty="0">
                        <a:solidFill>
                          <a:srgbClr val="404040"/>
                        </a:solidFill>
                      </a:endParaRPr>
                    </a:p>
                  </a:txBody>
                  <a:tcPr/>
                </a:tc>
                <a:extLst>
                  <a:ext uri="{0D108BD9-81ED-4DB2-BD59-A6C34878D82A}">
                    <a16:rowId xmlns:a16="http://schemas.microsoft.com/office/drawing/2014/main" val="10002"/>
                  </a:ext>
                </a:extLst>
              </a:tr>
              <a:tr h="370840">
                <a:tc>
                  <a:txBody>
                    <a:bodyPr/>
                    <a:lstStyle/>
                    <a:p>
                      <a:pPr marL="622300" lvl="1" indent="0"/>
                      <a:r>
                        <a:rPr lang="en-GB" sz="1600" dirty="0"/>
                        <a:t>Healthy eating</a:t>
                      </a:r>
                      <a:endParaRPr lang="en-GB" sz="1600" dirty="0">
                        <a:solidFill>
                          <a:srgbClr val="404040"/>
                        </a:solidFill>
                      </a:endParaRPr>
                    </a:p>
                  </a:txBody>
                  <a:tcPr/>
                </a:tc>
                <a:tc>
                  <a:txBody>
                    <a:bodyPr/>
                    <a:lstStyle/>
                    <a:p>
                      <a:pPr algn="ctr"/>
                      <a:r>
                        <a:rPr lang="en-GB" sz="1600" dirty="0">
                          <a:solidFill>
                            <a:srgbClr val="404040"/>
                          </a:solidFill>
                        </a:rPr>
                        <a:t>20</a:t>
                      </a:r>
                    </a:p>
                  </a:txBody>
                  <a:tcPr/>
                </a:tc>
                <a:extLst>
                  <a:ext uri="{0D108BD9-81ED-4DB2-BD59-A6C34878D82A}">
                    <a16:rowId xmlns:a16="http://schemas.microsoft.com/office/drawing/2014/main" val="10003"/>
                  </a:ext>
                </a:extLst>
              </a:tr>
              <a:tr h="370840">
                <a:tc>
                  <a:txBody>
                    <a:bodyPr/>
                    <a:lstStyle/>
                    <a:p>
                      <a:pPr marL="622300" lvl="1" indent="0"/>
                      <a:r>
                        <a:rPr lang="en-GB" sz="1600" dirty="0">
                          <a:solidFill>
                            <a:schemeClr val="tx1"/>
                          </a:solidFill>
                        </a:rPr>
                        <a:t>Wellbeing</a:t>
                      </a:r>
                    </a:p>
                  </a:txBody>
                  <a:tcPr/>
                </a:tc>
                <a:tc>
                  <a:txBody>
                    <a:bodyPr/>
                    <a:lstStyle/>
                    <a:p>
                      <a:pPr algn="ctr"/>
                      <a:r>
                        <a:rPr lang="en-GB" sz="1600" dirty="0">
                          <a:solidFill>
                            <a:srgbClr val="404040"/>
                          </a:solidFill>
                        </a:rPr>
                        <a:t>34</a:t>
                      </a:r>
                    </a:p>
                  </a:txBody>
                  <a:tcPr/>
                </a:tc>
                <a:extLst>
                  <a:ext uri="{0D108BD9-81ED-4DB2-BD59-A6C34878D82A}">
                    <a16:rowId xmlns:a16="http://schemas.microsoft.com/office/drawing/2014/main" val="2261932474"/>
                  </a:ext>
                </a:extLst>
              </a:tr>
              <a:tr h="370840">
                <a:tc>
                  <a:txBody>
                    <a:bodyPr/>
                    <a:lstStyle/>
                    <a:p>
                      <a:pPr marL="622300" lvl="1" indent="0" algn="l" defTabSz="914400" rtl="0" eaLnBrk="1" latinLnBrk="0" hangingPunct="1"/>
                      <a:r>
                        <a:rPr lang="en-GB" sz="1600" kern="1200" dirty="0"/>
                        <a:t>Physical activity</a:t>
                      </a:r>
                      <a:endParaRPr lang="en-GB" sz="1600" kern="1200" dirty="0">
                        <a:solidFill>
                          <a:srgbClr val="404040"/>
                        </a:solidFill>
                        <a:latin typeface="+mn-lt"/>
                        <a:ea typeface="+mn-ea"/>
                        <a:cs typeface="+mn-cs"/>
                      </a:endParaRPr>
                    </a:p>
                  </a:txBody>
                  <a:tcPr/>
                </a:tc>
                <a:tc>
                  <a:txBody>
                    <a:bodyPr/>
                    <a:lstStyle/>
                    <a:p>
                      <a:pPr algn="ctr"/>
                      <a:r>
                        <a:rPr lang="en-GB" sz="1600" dirty="0">
                          <a:solidFill>
                            <a:srgbClr val="404040"/>
                          </a:solidFill>
                        </a:rPr>
                        <a:t>38</a:t>
                      </a:r>
                    </a:p>
                  </a:txBody>
                  <a:tcPr/>
                </a:tc>
                <a:extLst>
                  <a:ext uri="{0D108BD9-81ED-4DB2-BD59-A6C34878D82A}">
                    <a16:rowId xmlns:a16="http://schemas.microsoft.com/office/drawing/2014/main" val="10004"/>
                  </a:ext>
                </a:extLst>
              </a:tr>
              <a:tr h="370840">
                <a:tc>
                  <a:txBody>
                    <a:bodyPr/>
                    <a:lstStyle/>
                    <a:p>
                      <a:pPr marL="622300" lvl="1" indent="0" algn="l" defTabSz="914400" rtl="0" eaLnBrk="1" latinLnBrk="0" hangingPunct="1"/>
                      <a:r>
                        <a:rPr lang="en-GB" sz="1600" kern="1200" dirty="0">
                          <a:solidFill>
                            <a:schemeClr val="tx1"/>
                          </a:solidFill>
                          <a:latin typeface="+mn-lt"/>
                          <a:ea typeface="+mn-ea"/>
                          <a:cs typeface="+mn-cs"/>
                        </a:rPr>
                        <a:t>Relationships</a:t>
                      </a:r>
                    </a:p>
                  </a:txBody>
                  <a:tcPr/>
                </a:tc>
                <a:tc>
                  <a:txBody>
                    <a:bodyPr/>
                    <a:lstStyle/>
                    <a:p>
                      <a:pPr algn="ctr"/>
                      <a:r>
                        <a:rPr lang="en-GB" sz="1600" dirty="0">
                          <a:solidFill>
                            <a:srgbClr val="404040"/>
                          </a:solidFill>
                        </a:rPr>
                        <a:t>51</a:t>
                      </a:r>
                    </a:p>
                  </a:txBody>
                  <a:tcPr/>
                </a:tc>
                <a:extLst>
                  <a:ext uri="{0D108BD9-81ED-4DB2-BD59-A6C34878D82A}">
                    <a16:rowId xmlns:a16="http://schemas.microsoft.com/office/drawing/2014/main" val="10005"/>
                  </a:ext>
                </a:extLst>
              </a:tr>
              <a:tr h="370840">
                <a:tc>
                  <a:txBody>
                    <a:bodyPr/>
                    <a:lstStyle/>
                    <a:p>
                      <a:pPr marL="622300" lvl="1" indent="0" algn="l" defTabSz="914400" rtl="0" eaLnBrk="1" latinLnBrk="0" hangingPunct="1"/>
                      <a:r>
                        <a:rPr lang="en-GB" sz="1600" kern="1200" dirty="0"/>
                        <a:t>Emotional wellbeing</a:t>
                      </a:r>
                      <a:endParaRPr lang="en-GB" sz="1600" kern="1200" dirty="0">
                        <a:solidFill>
                          <a:srgbClr val="404040"/>
                        </a:solidFill>
                        <a:latin typeface="+mn-lt"/>
                        <a:ea typeface="+mn-ea"/>
                        <a:cs typeface="+mn-cs"/>
                      </a:endParaRPr>
                    </a:p>
                  </a:txBody>
                  <a:tcPr/>
                </a:tc>
                <a:tc>
                  <a:txBody>
                    <a:bodyPr/>
                    <a:lstStyle/>
                    <a:p>
                      <a:pPr algn="ctr"/>
                      <a:r>
                        <a:rPr lang="en-GB" sz="1600" dirty="0">
                          <a:solidFill>
                            <a:srgbClr val="404040"/>
                          </a:solidFill>
                        </a:rPr>
                        <a:t>64</a:t>
                      </a:r>
                    </a:p>
                  </a:txBody>
                  <a:tcPr/>
                </a:tc>
                <a:extLst>
                  <a:ext uri="{0D108BD9-81ED-4DB2-BD59-A6C34878D82A}">
                    <a16:rowId xmlns:a16="http://schemas.microsoft.com/office/drawing/2014/main" val="10006"/>
                  </a:ext>
                </a:extLst>
              </a:tr>
              <a:tr h="370840">
                <a:tc>
                  <a:txBody>
                    <a:bodyPr/>
                    <a:lstStyle/>
                    <a:p>
                      <a:pPr marL="622300" lvl="1" indent="0" algn="l" defTabSz="914400" rtl="0" eaLnBrk="1" latinLnBrk="0" hangingPunct="1"/>
                      <a:r>
                        <a:rPr lang="en-GB" sz="1600" kern="1200" dirty="0">
                          <a:solidFill>
                            <a:schemeClr val="tx1"/>
                          </a:solidFill>
                          <a:latin typeface="+mn-lt"/>
                          <a:ea typeface="+mn-ea"/>
                          <a:cs typeface="+mn-cs"/>
                        </a:rPr>
                        <a:t>Staying safe – feelings of safety within the community</a:t>
                      </a:r>
                    </a:p>
                  </a:txBody>
                  <a:tcPr/>
                </a:tc>
                <a:tc>
                  <a:txBody>
                    <a:bodyPr/>
                    <a:lstStyle/>
                    <a:p>
                      <a:pPr algn="ctr"/>
                      <a:r>
                        <a:rPr lang="en-GB" sz="1600" dirty="0">
                          <a:solidFill>
                            <a:srgbClr val="404040"/>
                          </a:solidFill>
                        </a:rPr>
                        <a:t>75</a:t>
                      </a:r>
                    </a:p>
                  </a:txBody>
                  <a:tcPr/>
                </a:tc>
                <a:extLst>
                  <a:ext uri="{0D108BD9-81ED-4DB2-BD59-A6C34878D82A}">
                    <a16:rowId xmlns:a16="http://schemas.microsoft.com/office/drawing/2014/main" val="10007"/>
                  </a:ext>
                </a:extLst>
              </a:tr>
              <a:tr h="370840">
                <a:tc>
                  <a:txBody>
                    <a:bodyPr/>
                    <a:lstStyle/>
                    <a:p>
                      <a:pPr marL="622300" lvl="1" indent="0" algn="l" defTabSz="914400" rtl="0" eaLnBrk="1" latinLnBrk="0" hangingPunct="1"/>
                      <a:r>
                        <a:rPr lang="en-GB" sz="1600" kern="1200" dirty="0"/>
                        <a:t>Staying safe – alcohol, cigarettes and drugs</a:t>
                      </a:r>
                      <a:endParaRPr lang="en-GB" sz="1600" kern="1200" dirty="0">
                        <a:solidFill>
                          <a:srgbClr val="404040"/>
                        </a:solidFill>
                        <a:latin typeface="+mn-lt"/>
                        <a:ea typeface="+mn-ea"/>
                        <a:cs typeface="+mn-cs"/>
                      </a:endParaRPr>
                    </a:p>
                  </a:txBody>
                  <a:tcPr/>
                </a:tc>
                <a:tc>
                  <a:txBody>
                    <a:bodyPr/>
                    <a:lstStyle/>
                    <a:p>
                      <a:pPr algn="ctr"/>
                      <a:r>
                        <a:rPr lang="en-GB" sz="1600" dirty="0">
                          <a:solidFill>
                            <a:srgbClr val="404040"/>
                          </a:solidFill>
                        </a:rPr>
                        <a:t>82</a:t>
                      </a:r>
                    </a:p>
                  </a:txBody>
                  <a:tcPr/>
                </a:tc>
                <a:extLst>
                  <a:ext uri="{0D108BD9-81ED-4DB2-BD59-A6C34878D82A}">
                    <a16:rowId xmlns:a16="http://schemas.microsoft.com/office/drawing/2014/main" val="10008"/>
                  </a:ext>
                </a:extLst>
              </a:tr>
              <a:tr h="370840">
                <a:tc>
                  <a:txBody>
                    <a:bodyPr/>
                    <a:lstStyle/>
                    <a:p>
                      <a:pPr marL="622300" lvl="1" indent="0" algn="l" defTabSz="914400" rtl="0" eaLnBrk="1" latinLnBrk="0" hangingPunct="1"/>
                      <a:r>
                        <a:rPr lang="en-GB" sz="1600" kern="1200" dirty="0"/>
                        <a:t>Self awareness</a:t>
                      </a:r>
                      <a:endParaRPr lang="en-GB" sz="1600" kern="1200" dirty="0">
                        <a:solidFill>
                          <a:srgbClr val="404040"/>
                        </a:solidFill>
                        <a:latin typeface="+mn-lt"/>
                        <a:ea typeface="+mn-ea"/>
                        <a:cs typeface="+mn-cs"/>
                      </a:endParaRPr>
                    </a:p>
                  </a:txBody>
                  <a:tcPr/>
                </a:tc>
                <a:tc>
                  <a:txBody>
                    <a:bodyPr/>
                    <a:lstStyle/>
                    <a:p>
                      <a:pPr algn="ctr"/>
                      <a:r>
                        <a:rPr lang="en-GB" sz="1600" dirty="0">
                          <a:solidFill>
                            <a:srgbClr val="404040"/>
                          </a:solidFill>
                        </a:rPr>
                        <a:t>92</a:t>
                      </a:r>
                    </a:p>
                  </a:txBody>
                  <a:tcPr/>
                </a:tc>
                <a:extLst>
                  <a:ext uri="{0D108BD9-81ED-4DB2-BD59-A6C34878D82A}">
                    <a16:rowId xmlns:a16="http://schemas.microsoft.com/office/drawing/2014/main" val="10009"/>
                  </a:ext>
                </a:extLst>
              </a:tr>
              <a:tr h="370840">
                <a:tc>
                  <a:txBody>
                    <a:bodyPr/>
                    <a:lstStyle/>
                    <a:p>
                      <a:pPr marL="622300" lvl="1" indent="0" algn="l" defTabSz="914400" rtl="0" eaLnBrk="1" latinLnBrk="0" hangingPunct="1"/>
                      <a:r>
                        <a:rPr lang="en-GB" sz="1600" kern="1200" dirty="0">
                          <a:solidFill>
                            <a:schemeClr val="tx1"/>
                          </a:solidFill>
                          <a:latin typeface="+mn-lt"/>
                          <a:ea typeface="+mn-ea"/>
                          <a:cs typeface="+mn-cs"/>
                        </a:rPr>
                        <a:t>Technology and being online</a:t>
                      </a:r>
                    </a:p>
                  </a:txBody>
                  <a:tcPr/>
                </a:tc>
                <a:tc>
                  <a:txBody>
                    <a:bodyPr/>
                    <a:lstStyle/>
                    <a:p>
                      <a:pPr algn="ctr"/>
                      <a:r>
                        <a:rPr lang="en-GB" sz="1600" dirty="0"/>
                        <a:t>99</a:t>
                      </a:r>
                    </a:p>
                  </a:txBody>
                  <a:tcPr/>
                </a:tc>
                <a:extLst>
                  <a:ext uri="{0D108BD9-81ED-4DB2-BD59-A6C34878D82A}">
                    <a16:rowId xmlns:a16="http://schemas.microsoft.com/office/drawing/2014/main" val="10010"/>
                  </a:ext>
                </a:extLst>
              </a:tr>
              <a:tr h="370840">
                <a:tc>
                  <a:txBody>
                    <a:bodyPr/>
                    <a:lstStyle/>
                    <a:p>
                      <a:r>
                        <a:rPr lang="en-GB" sz="1600" b="1" dirty="0"/>
                        <a:t>Conclusions</a:t>
                      </a:r>
                      <a:endParaRPr lang="en-GB" sz="1600" b="1" dirty="0">
                        <a:solidFill>
                          <a:srgbClr val="404040"/>
                        </a:solidFill>
                      </a:endParaRPr>
                    </a:p>
                  </a:txBody>
                  <a:tcPr/>
                </a:tc>
                <a:tc>
                  <a:txBody>
                    <a:bodyPr/>
                    <a:lstStyle/>
                    <a:p>
                      <a:pPr algn="ctr"/>
                      <a:r>
                        <a:rPr lang="en-GB" sz="1600" b="1" dirty="0">
                          <a:solidFill>
                            <a:srgbClr val="404040"/>
                          </a:solidFill>
                        </a:rPr>
                        <a:t>113</a:t>
                      </a:r>
                    </a:p>
                  </a:txBody>
                  <a:tcPr/>
                </a:tc>
                <a:extLst>
                  <a:ext uri="{0D108BD9-81ED-4DB2-BD59-A6C34878D82A}">
                    <a16:rowId xmlns:a16="http://schemas.microsoft.com/office/drawing/2014/main" val="10011"/>
                  </a:ext>
                </a:extLst>
              </a:tr>
            </a:tbl>
          </a:graphicData>
        </a:graphic>
      </p:graphicFrame>
      <p:grpSp>
        <p:nvGrpSpPr>
          <p:cNvPr id="7" name="Group 6">
            <a:extLst>
              <a:ext uri="{FF2B5EF4-FFF2-40B4-BE49-F238E27FC236}">
                <a16:creationId xmlns:a16="http://schemas.microsoft.com/office/drawing/2014/main" id="{7B0DC25F-6ABA-4537-AC5D-DFF7F557E6C6}"/>
              </a:ext>
            </a:extLst>
          </p:cNvPr>
          <p:cNvGrpSpPr/>
          <p:nvPr/>
        </p:nvGrpSpPr>
        <p:grpSpPr>
          <a:xfrm>
            <a:off x="501763" y="2353576"/>
            <a:ext cx="389106" cy="3148941"/>
            <a:chOff x="501763" y="2353576"/>
            <a:chExt cx="389106" cy="3148941"/>
          </a:xfrm>
        </p:grpSpPr>
        <p:sp>
          <p:nvSpPr>
            <p:cNvPr id="6" name="Rectangle 5"/>
            <p:cNvSpPr/>
            <p:nvPr/>
          </p:nvSpPr>
          <p:spPr>
            <a:xfrm>
              <a:off x="501763" y="2353576"/>
              <a:ext cx="389106" cy="223737"/>
            </a:xfrm>
            <a:prstGeom prst="rect">
              <a:avLst/>
            </a:prstGeom>
            <a:solidFill>
              <a:srgbClr val="00A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05BBED7D-0DF2-48CC-870F-186E033B1C41}"/>
                </a:ext>
              </a:extLst>
            </p:cNvPr>
            <p:cNvGrpSpPr/>
            <p:nvPr/>
          </p:nvGrpSpPr>
          <p:grpSpPr>
            <a:xfrm>
              <a:off x="501763" y="3058858"/>
              <a:ext cx="389106" cy="2443659"/>
              <a:chOff x="501763" y="2714693"/>
              <a:chExt cx="389106" cy="2443659"/>
            </a:xfrm>
          </p:grpSpPr>
          <p:sp>
            <p:nvSpPr>
              <p:cNvPr id="8" name="Rectangle 7"/>
              <p:cNvSpPr/>
              <p:nvPr/>
            </p:nvSpPr>
            <p:spPr>
              <a:xfrm>
                <a:off x="501763" y="2714693"/>
                <a:ext cx="389106" cy="223737"/>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01763" y="3089544"/>
                <a:ext cx="389106" cy="2237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01763" y="3464395"/>
                <a:ext cx="389106" cy="22373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01763" y="3831950"/>
                <a:ext cx="389106" cy="2237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01763" y="4199505"/>
                <a:ext cx="389106" cy="2237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01763" y="4567060"/>
                <a:ext cx="389106" cy="223737"/>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01763" y="4934615"/>
                <a:ext cx="389106" cy="2237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a:extLst>
                <a:ext uri="{FF2B5EF4-FFF2-40B4-BE49-F238E27FC236}">
                  <a16:creationId xmlns:a16="http://schemas.microsoft.com/office/drawing/2014/main" id="{25FB27CD-0F4C-4295-A691-F00DE174C4AC}"/>
                </a:ext>
              </a:extLst>
            </p:cNvPr>
            <p:cNvSpPr/>
            <p:nvPr/>
          </p:nvSpPr>
          <p:spPr>
            <a:xfrm>
              <a:off x="501763" y="2728427"/>
              <a:ext cx="389106" cy="22373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5604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5962" cy="900000"/>
          </a:xfrm>
        </p:spPr>
        <p:txBody>
          <a:bodyPr vert="horz" lIns="91440" tIns="45720" rIns="91440" bIns="45720" rtlCol="0" anchor="t">
            <a:normAutofit/>
          </a:bodyPr>
          <a:lstStyle/>
          <a:p>
            <a:r>
              <a:rPr lang="en-GB" sz="1600" dirty="0"/>
              <a:t>Overall, 81% of primary pupils have a drink of milk or water most days or everyday. 68% consume fruit and vegetables most days or everyday, and 59% are having snacks such as crisps, biscuits and cakes most days/everyday. </a:t>
            </a:r>
            <a:r>
              <a:rPr lang="en-US" sz="1600" dirty="0"/>
              <a:t>58% of Pupils are having sports, fizzy or caffeinated drinks at least 2 or 3 days a week and 46% of pupils have take-aways once a week with 22% rarely or never having them.</a:t>
            </a:r>
            <a:endParaRPr lang="en-GB" sz="1600" dirty="0"/>
          </a:p>
        </p:txBody>
      </p:sp>
      <p:graphicFrame>
        <p:nvGraphicFramePr>
          <p:cNvPr id="10" name="Chart 9"/>
          <p:cNvGraphicFramePr/>
          <p:nvPr>
            <p:extLst>
              <p:ext uri="{D42A27DB-BD31-4B8C-83A1-F6EECF244321}">
                <p14:modId xmlns:p14="http://schemas.microsoft.com/office/powerpoint/2010/main" val="2054640757"/>
              </p:ext>
            </p:extLst>
          </p:nvPr>
        </p:nvGraphicFramePr>
        <p:xfrm>
          <a:off x="183019" y="835200"/>
          <a:ext cx="11559215" cy="4795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3600" y="6368400"/>
            <a:ext cx="4184831"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often do you eat or drink the following types of food and drink? </a:t>
            </a:r>
            <a:r>
              <a:rPr lang="en-GB" sz="1000" i="1" dirty="0">
                <a:solidFill>
                  <a:srgbClr val="002060"/>
                </a:solidFill>
                <a:latin typeface="Calibri" panose="020F0502020204030204" pitchFamily="34" charset="0"/>
              </a:rPr>
              <a:t> Base: All valid respondents, 2022 n=2,502, 2023 n=2,453</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556704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5962" cy="900000"/>
          </a:xfrm>
        </p:spPr>
        <p:txBody>
          <a:bodyPr vert="horz" lIns="91440" tIns="45720" rIns="91440" bIns="45720" rtlCol="0" anchor="t">
            <a:normAutofit/>
          </a:bodyPr>
          <a:lstStyle/>
          <a:p>
            <a:r>
              <a:rPr lang="en-GB" sz="1600" dirty="0"/>
              <a:t>Pupils are consuming the same amount of milk, water, snacks and sweets as 2022, and fruits and vegetables has increased by 2% from last year. Takeaway style meals have also decreased by 2% than 2022, and sports, fizzy and hot drinks have decreased by 4%. </a:t>
            </a:r>
          </a:p>
        </p:txBody>
      </p:sp>
      <p:graphicFrame>
        <p:nvGraphicFramePr>
          <p:cNvPr id="10" name="Chart 9"/>
          <p:cNvGraphicFramePr/>
          <p:nvPr>
            <p:extLst>
              <p:ext uri="{D42A27DB-BD31-4B8C-83A1-F6EECF244321}">
                <p14:modId xmlns:p14="http://schemas.microsoft.com/office/powerpoint/2010/main" val="2606669456"/>
              </p:ext>
            </p:extLst>
          </p:nvPr>
        </p:nvGraphicFramePr>
        <p:xfrm>
          <a:off x="183019" y="835200"/>
          <a:ext cx="11559215" cy="47958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3600" y="6214512"/>
            <a:ext cx="4184831"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often do you eat or drink the following types of food and drink? </a:t>
            </a:r>
            <a:r>
              <a:rPr lang="en-GB" sz="1000" i="1" dirty="0">
                <a:solidFill>
                  <a:srgbClr val="002060"/>
                </a:solidFill>
                <a:latin typeface="Calibri" panose="020F0502020204030204" pitchFamily="34" charset="0"/>
              </a:rPr>
              <a:t>Proportion of pupils</a:t>
            </a:r>
            <a:r>
              <a:rPr lang="en-GB" sz="1000" dirty="0">
                <a:solidFill>
                  <a:srgbClr val="002060"/>
                </a:solidFill>
                <a:latin typeface="Calibri" panose="020F0502020204030204" pitchFamily="34" charset="0"/>
              </a:rPr>
              <a:t> consuming ‘most days’ or ‘everyday’.</a:t>
            </a:r>
            <a:r>
              <a:rPr lang="en-GB" sz="1000" i="1" dirty="0">
                <a:solidFill>
                  <a:srgbClr val="002060"/>
                </a:solidFill>
                <a:latin typeface="Calibri" panose="020F0502020204030204" pitchFamily="34" charset="0"/>
              </a:rPr>
              <a:t> </a:t>
            </a:r>
          </a:p>
          <a:p>
            <a:r>
              <a:rPr lang="en-GB" sz="1000" i="1" dirty="0">
                <a:solidFill>
                  <a:srgbClr val="002060"/>
                </a:solidFill>
                <a:latin typeface="Calibri" panose="020F0502020204030204" pitchFamily="34" charset="0"/>
              </a:rPr>
              <a:t>Base: All valid respondents, 2021 n=1,673, 2022 n=2,502, 2023 n=2,453</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spTree>
    <p:extLst>
      <p:ext uri="{BB962C8B-B14F-4D97-AF65-F5344CB8AC3E}">
        <p14:creationId xmlns:p14="http://schemas.microsoft.com/office/powerpoint/2010/main" val="134554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593381" cy="900000"/>
          </a:xfrm>
        </p:spPr>
        <p:txBody>
          <a:bodyPr vert="horz" lIns="91440" tIns="45720" rIns="91440" bIns="45720" rtlCol="0" anchor="t">
            <a:normAutofit/>
          </a:bodyPr>
          <a:lstStyle/>
          <a:p>
            <a:r>
              <a:rPr lang="en-GB" sz="1600" dirty="0"/>
              <a:t>Year 6s are more likely to consume milk/water every day or most days than Year 4s. They appear to be making healthier food choices, with a greater proportion of pupils saying they have fruit and vegetables, fruit juices and smoothies and fewer takeaway style meals most days/everyday than Year 4s. </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How often do you eat or drink the following types of food and drink? </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6" name="Table 5"/>
          <p:cNvGraphicFramePr>
            <a:graphicFrameLocks noGrp="1"/>
          </p:cNvGraphicFramePr>
          <p:nvPr>
            <p:extLst>
              <p:ext uri="{D42A27DB-BD31-4B8C-83A1-F6EECF244321}">
                <p14:modId xmlns:p14="http://schemas.microsoft.com/office/powerpoint/2010/main" val="2349950392"/>
              </p:ext>
            </p:extLst>
          </p:nvPr>
        </p:nvGraphicFramePr>
        <p:xfrm>
          <a:off x="416397" y="1206277"/>
          <a:ext cx="11360800" cy="3975991"/>
        </p:xfrm>
        <a:graphic>
          <a:graphicData uri="http://schemas.openxmlformats.org/drawingml/2006/table">
            <a:tbl>
              <a:tblPr firstRow="1" bandRow="1">
                <a:tableStyleId>{5940675A-B579-460E-94D1-54222C63F5DA}</a:tableStyleId>
              </a:tblPr>
              <a:tblGrid>
                <a:gridCol w="1989919">
                  <a:extLst>
                    <a:ext uri="{9D8B030D-6E8A-4147-A177-3AD203B41FA5}">
                      <a16:colId xmlns:a16="http://schemas.microsoft.com/office/drawing/2014/main" val="20000"/>
                    </a:ext>
                  </a:extLst>
                </a:gridCol>
                <a:gridCol w="1223783">
                  <a:extLst>
                    <a:ext uri="{9D8B030D-6E8A-4147-A177-3AD203B41FA5}">
                      <a16:colId xmlns:a16="http://schemas.microsoft.com/office/drawing/2014/main" val="20001"/>
                    </a:ext>
                  </a:extLst>
                </a:gridCol>
                <a:gridCol w="1161907">
                  <a:extLst>
                    <a:ext uri="{9D8B030D-6E8A-4147-A177-3AD203B41FA5}">
                      <a16:colId xmlns:a16="http://schemas.microsoft.com/office/drawing/2014/main" val="20003"/>
                    </a:ext>
                  </a:extLst>
                </a:gridCol>
                <a:gridCol w="1285660">
                  <a:extLst>
                    <a:ext uri="{9D8B030D-6E8A-4147-A177-3AD203B41FA5}">
                      <a16:colId xmlns:a16="http://schemas.microsoft.com/office/drawing/2014/main" val="20005"/>
                    </a:ext>
                  </a:extLst>
                </a:gridCol>
                <a:gridCol w="1244409">
                  <a:extLst>
                    <a:ext uri="{9D8B030D-6E8A-4147-A177-3AD203B41FA5}">
                      <a16:colId xmlns:a16="http://schemas.microsoft.com/office/drawing/2014/main" val="20007"/>
                    </a:ext>
                  </a:extLst>
                </a:gridCol>
                <a:gridCol w="1161907">
                  <a:extLst>
                    <a:ext uri="{9D8B030D-6E8A-4147-A177-3AD203B41FA5}">
                      <a16:colId xmlns:a16="http://schemas.microsoft.com/office/drawing/2014/main" val="20009"/>
                    </a:ext>
                  </a:extLst>
                </a:gridCol>
                <a:gridCol w="1086280">
                  <a:extLst>
                    <a:ext uri="{9D8B030D-6E8A-4147-A177-3AD203B41FA5}">
                      <a16:colId xmlns:a16="http://schemas.microsoft.com/office/drawing/2014/main" val="20011"/>
                    </a:ext>
                  </a:extLst>
                </a:gridCol>
                <a:gridCol w="1120655">
                  <a:extLst>
                    <a:ext uri="{9D8B030D-6E8A-4147-A177-3AD203B41FA5}">
                      <a16:colId xmlns:a16="http://schemas.microsoft.com/office/drawing/2014/main" val="20013"/>
                    </a:ext>
                  </a:extLst>
                </a:gridCol>
                <a:gridCol w="1086280">
                  <a:extLst>
                    <a:ext uri="{9D8B030D-6E8A-4147-A177-3AD203B41FA5}">
                      <a16:colId xmlns:a16="http://schemas.microsoft.com/office/drawing/2014/main" val="20015"/>
                    </a:ext>
                  </a:extLst>
                </a:gridCol>
              </a:tblGrid>
              <a:tr h="354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School dinners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Packed lunch</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40819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08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rPr>
                        <a:t>Milk, water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8195">
                <a:tc>
                  <a:txBody>
                    <a:bodyPr/>
                    <a:lstStyle/>
                    <a:p>
                      <a:r>
                        <a:rPr lang="en-GB" sz="1200" dirty="0">
                          <a:solidFill>
                            <a:srgbClr val="404040"/>
                          </a:solidFill>
                        </a:rPr>
                        <a:t>Fruits</a:t>
                      </a:r>
                      <a:r>
                        <a:rPr lang="en-GB" sz="1200" baseline="0" dirty="0">
                          <a:solidFill>
                            <a:srgbClr val="404040"/>
                          </a:solidFill>
                        </a:rPr>
                        <a:t> and vegetables</a:t>
                      </a:r>
                      <a:endParaRPr lang="en-GB" sz="1200" dirty="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8195">
                <a:tc>
                  <a:txBody>
                    <a:bodyPr/>
                    <a:lstStyle/>
                    <a:p>
                      <a:pPr marL="0" algn="l" defTabSz="914400" rtl="0" eaLnBrk="1" latinLnBrk="0" hangingPunct="1"/>
                      <a:r>
                        <a:rPr lang="en-GB" sz="1200" kern="1200" dirty="0">
                          <a:solidFill>
                            <a:srgbClr val="404040"/>
                          </a:solidFill>
                          <a:latin typeface="+mn-lt"/>
                          <a:ea typeface="+mn-ea"/>
                          <a:cs typeface="+mn-cs"/>
                        </a:rPr>
                        <a:t>Snacks and sweets </a:t>
                      </a:r>
                      <a:r>
                        <a:rPr lang="en-GB" sz="1050" kern="1200" dirty="0">
                          <a:solidFill>
                            <a:srgbClr val="404040"/>
                          </a:solidFill>
                          <a:latin typeface="+mn-lt"/>
                          <a:ea typeface="+mn-ea"/>
                          <a:cs typeface="+mn-cs"/>
                        </a:rPr>
                        <a:t>(including crisps, biscuits, cakes, sweets, chocolate)</a:t>
                      </a:r>
                      <a:endParaRPr lang="en-GB" sz="1200" kern="1200" dirty="0">
                        <a:solidFill>
                          <a:srgbClr val="404040"/>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8195">
                <a:tc>
                  <a:txBody>
                    <a:bodyPr/>
                    <a:lstStyle/>
                    <a:p>
                      <a:r>
                        <a:rPr lang="en-GB" sz="1200" dirty="0">
                          <a:solidFill>
                            <a:srgbClr val="404040"/>
                          </a:solidFill>
                        </a:rPr>
                        <a:t>Fruit juices and smoothies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8195">
                <a:tc>
                  <a:txBody>
                    <a:bodyPr/>
                    <a:lstStyle/>
                    <a:p>
                      <a:r>
                        <a:rPr lang="en-GB" sz="1200" dirty="0">
                          <a:solidFill>
                            <a:srgbClr val="404040"/>
                          </a:solidFill>
                        </a:rPr>
                        <a:t>Other drinks (including sports drinks, fizzy, tea or coffee)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8195">
                <a:tc>
                  <a:txBody>
                    <a:bodyPr/>
                    <a:lstStyle/>
                    <a:p>
                      <a:r>
                        <a:rPr lang="en-GB" sz="1200" dirty="0">
                          <a:solidFill>
                            <a:srgbClr val="404040"/>
                          </a:solidFill>
                        </a:rPr>
                        <a:t>Takeaways and fast food </a:t>
                      </a:r>
                      <a:r>
                        <a:rPr lang="en-GB" sz="1050" dirty="0">
                          <a:solidFill>
                            <a:srgbClr val="404040"/>
                          </a:solidFill>
                        </a:rPr>
                        <a:t>(including pizza, chips, burgers or other fast food even if it’s cooked at home)</a:t>
                      </a:r>
                      <a:endParaRPr lang="en-GB" sz="1200" dirty="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415600" y="5304506"/>
            <a:ext cx="11360800"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consuming ‘most days’ or ‘every day’</a:t>
            </a:r>
          </a:p>
        </p:txBody>
      </p:sp>
    </p:spTree>
    <p:extLst>
      <p:ext uri="{BB962C8B-B14F-4D97-AF65-F5344CB8AC3E}">
        <p14:creationId xmlns:p14="http://schemas.microsoft.com/office/powerpoint/2010/main" val="44250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593381" cy="900000"/>
          </a:xfrm>
        </p:spPr>
        <p:txBody>
          <a:bodyPr vert="horz" lIns="91440" tIns="45720" rIns="91440" bIns="45720" rtlCol="0" anchor="t">
            <a:normAutofit/>
          </a:bodyPr>
          <a:lstStyle/>
          <a:p>
            <a:r>
              <a:rPr lang="en-GB" sz="1600" dirty="0"/>
              <a:t>Pupils with SEN are more likely to consume takeaway-style foods as well as snacks and sweets most days/everyday compared to every other group. Pupils who speak English as a second language have a higher propensity to make healthy choices (consuming milk/water and fruits/vegetables) daily/most days.</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How often do you eat or drink the following types of food and drink? </a:t>
            </a:r>
          </a:p>
        </p:txBody>
      </p:sp>
      <p:sp>
        <p:nvSpPr>
          <p:cNvPr id="5" name="Rectangle 4"/>
          <p:cNvSpPr/>
          <p:nvPr/>
        </p:nvSpPr>
        <p:spPr>
          <a:xfrm>
            <a:off x="9946640" y="6368627"/>
            <a:ext cx="1686560" cy="492926"/>
          </a:xfrm>
          <a:prstGeom prst="rect">
            <a:avLst/>
          </a:prstGeom>
          <a:solidFill>
            <a:srgbClr val="00A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Healthy eating</a:t>
            </a:r>
          </a:p>
        </p:txBody>
      </p:sp>
      <p:graphicFrame>
        <p:nvGraphicFramePr>
          <p:cNvPr id="6" name="Table 5"/>
          <p:cNvGraphicFramePr>
            <a:graphicFrameLocks noGrp="1"/>
          </p:cNvGraphicFramePr>
          <p:nvPr>
            <p:extLst>
              <p:ext uri="{D42A27DB-BD31-4B8C-83A1-F6EECF244321}">
                <p14:modId xmlns:p14="http://schemas.microsoft.com/office/powerpoint/2010/main" val="1900572888"/>
              </p:ext>
            </p:extLst>
          </p:nvPr>
        </p:nvGraphicFramePr>
        <p:xfrm>
          <a:off x="416397" y="1206277"/>
          <a:ext cx="9153865" cy="3895920"/>
        </p:xfrm>
        <a:graphic>
          <a:graphicData uri="http://schemas.openxmlformats.org/drawingml/2006/table">
            <a:tbl>
              <a:tblPr firstRow="1" bandRow="1">
                <a:tableStyleId>{5940675A-B579-460E-94D1-54222C63F5DA}</a:tableStyleId>
              </a:tblPr>
              <a:tblGrid>
                <a:gridCol w="1989919">
                  <a:extLst>
                    <a:ext uri="{9D8B030D-6E8A-4147-A177-3AD203B41FA5}">
                      <a16:colId xmlns:a16="http://schemas.microsoft.com/office/drawing/2014/main" val="20000"/>
                    </a:ext>
                  </a:extLst>
                </a:gridCol>
                <a:gridCol w="1223783">
                  <a:extLst>
                    <a:ext uri="{9D8B030D-6E8A-4147-A177-3AD203B41FA5}">
                      <a16:colId xmlns:a16="http://schemas.microsoft.com/office/drawing/2014/main" val="20001"/>
                    </a:ext>
                  </a:extLst>
                </a:gridCol>
                <a:gridCol w="1161907">
                  <a:extLst>
                    <a:ext uri="{9D8B030D-6E8A-4147-A177-3AD203B41FA5}">
                      <a16:colId xmlns:a16="http://schemas.microsoft.com/office/drawing/2014/main" val="20003"/>
                    </a:ext>
                  </a:extLst>
                </a:gridCol>
                <a:gridCol w="1285660">
                  <a:extLst>
                    <a:ext uri="{9D8B030D-6E8A-4147-A177-3AD203B41FA5}">
                      <a16:colId xmlns:a16="http://schemas.microsoft.com/office/drawing/2014/main" val="20005"/>
                    </a:ext>
                  </a:extLst>
                </a:gridCol>
                <a:gridCol w="1244409">
                  <a:extLst>
                    <a:ext uri="{9D8B030D-6E8A-4147-A177-3AD203B41FA5}">
                      <a16:colId xmlns:a16="http://schemas.microsoft.com/office/drawing/2014/main" val="20007"/>
                    </a:ext>
                  </a:extLst>
                </a:gridCol>
                <a:gridCol w="1161907">
                  <a:extLst>
                    <a:ext uri="{9D8B030D-6E8A-4147-A177-3AD203B41FA5}">
                      <a16:colId xmlns:a16="http://schemas.microsoft.com/office/drawing/2014/main" val="20009"/>
                    </a:ext>
                  </a:extLst>
                </a:gridCol>
                <a:gridCol w="1086280">
                  <a:extLst>
                    <a:ext uri="{9D8B030D-6E8A-4147-A177-3AD203B41FA5}">
                      <a16:colId xmlns:a16="http://schemas.microsoft.com/office/drawing/2014/main" val="20011"/>
                    </a:ext>
                  </a:extLst>
                </a:gridCol>
              </a:tblGrid>
              <a:tr h="354391">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40819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08195">
                <a:tc>
                  <a:txBody>
                    <a:bodyPr/>
                    <a:lstStyle/>
                    <a:p>
                      <a:pPr marL="0" algn="l" defTabSz="914400" rtl="0" eaLnBrk="1" latinLnBrk="0" hangingPunct="1"/>
                      <a:r>
                        <a:rPr lang="en-GB" sz="1200" kern="1200" dirty="0">
                          <a:solidFill>
                            <a:srgbClr val="404040"/>
                          </a:solidFill>
                          <a:latin typeface="Calibri" panose="020F0502020204030204" pitchFamily="34" charset="0"/>
                          <a:ea typeface="+mn-ea"/>
                          <a:cs typeface="+mn-cs"/>
                        </a:rPr>
                        <a:t>Milk, water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8195">
                <a:tc>
                  <a:txBody>
                    <a:bodyPr/>
                    <a:lstStyle/>
                    <a:p>
                      <a:r>
                        <a:rPr lang="en-GB" sz="1200" dirty="0">
                          <a:solidFill>
                            <a:srgbClr val="404040"/>
                          </a:solidFill>
                        </a:rPr>
                        <a:t>Fruits and vegetables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8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latin typeface="Calibri" panose="020F0502020204030204" pitchFamily="34" charset="0"/>
                        </a:rPr>
                        <a:t>Snacks and sweets </a:t>
                      </a:r>
                      <a:r>
                        <a:rPr lang="en-GB" sz="1050" dirty="0">
                          <a:solidFill>
                            <a:srgbClr val="404040"/>
                          </a:solidFill>
                          <a:latin typeface="Calibri" panose="020F0502020204030204" pitchFamily="34" charset="0"/>
                        </a:rPr>
                        <a:t>(including crisps, biscuits, cakes, sweets, chocolate)</a:t>
                      </a:r>
                      <a:endParaRPr lang="en-GB" sz="1600" dirty="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8195">
                <a:tc>
                  <a:txBody>
                    <a:bodyPr/>
                    <a:lstStyle/>
                    <a:p>
                      <a:r>
                        <a:rPr lang="en-GB" sz="1200" dirty="0">
                          <a:solidFill>
                            <a:srgbClr val="404040"/>
                          </a:solidFill>
                        </a:rPr>
                        <a:t>Fruit juices and smoothies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8195">
                <a:tc>
                  <a:txBody>
                    <a:bodyPr/>
                    <a:lstStyle/>
                    <a:p>
                      <a:r>
                        <a:rPr lang="en-GB" sz="1200" dirty="0">
                          <a:solidFill>
                            <a:srgbClr val="404040"/>
                          </a:solidFill>
                        </a:rPr>
                        <a:t>Other drinks </a:t>
                      </a:r>
                      <a:r>
                        <a:rPr lang="en-GB" sz="1050" dirty="0">
                          <a:solidFill>
                            <a:srgbClr val="404040"/>
                          </a:solidFill>
                        </a:rPr>
                        <a:t>(including sports drinks, fizzy, tea and coffee)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8195">
                <a:tc>
                  <a:txBody>
                    <a:bodyPr/>
                    <a:lstStyle/>
                    <a:p>
                      <a:r>
                        <a:rPr lang="en-GB" sz="1200" dirty="0">
                          <a:solidFill>
                            <a:srgbClr val="404040"/>
                          </a:solidFill>
                          <a:latin typeface="Calibri" panose="020F0502020204030204" pitchFamily="34" charset="0"/>
                        </a:rPr>
                        <a:t>Takeaway food </a:t>
                      </a:r>
                      <a:r>
                        <a:rPr lang="en-GB" sz="1050" kern="1200" dirty="0">
                          <a:solidFill>
                            <a:srgbClr val="404040"/>
                          </a:solidFill>
                          <a:latin typeface="Calibri" panose="020F0502020204030204" pitchFamily="34" charset="0"/>
                          <a:ea typeface="+mn-ea"/>
                          <a:cs typeface="+mn-cs"/>
                        </a:rPr>
                        <a:t>(including pizza, chips, burgers or other fast food even if it’s cooked at home)</a:t>
                      </a:r>
                      <a:endParaRPr lang="en-GB" sz="1200" dirty="0">
                        <a:solidFill>
                          <a:srgbClr val="404040"/>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TextBox 2"/>
          <p:cNvSpPr txBox="1"/>
          <p:nvPr/>
        </p:nvSpPr>
        <p:spPr>
          <a:xfrm>
            <a:off x="416396" y="5146118"/>
            <a:ext cx="9153865"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consuming ‘most days’ or ‘every day’</a:t>
            </a:r>
          </a:p>
        </p:txBody>
      </p:sp>
    </p:spTree>
    <p:extLst>
      <p:ext uri="{BB962C8B-B14F-4D97-AF65-F5344CB8AC3E}">
        <p14:creationId xmlns:p14="http://schemas.microsoft.com/office/powerpoint/2010/main" val="33823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4000" y="2518772"/>
            <a:ext cx="8004882" cy="1878154"/>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Medium" panose="020B0604020101020102" pitchFamily="34" charset="0"/>
              </a:rPr>
              <a:t>Wellbeing:</a:t>
            </a:r>
          </a:p>
          <a:p>
            <a:pPr>
              <a:spcAft>
                <a:spcPts val="0"/>
              </a:spcAft>
            </a:pPr>
            <a:r>
              <a:rPr lang="en-GB" sz="3600" dirty="0">
                <a:solidFill>
                  <a:srgbClr val="00A98A"/>
                </a:solidFill>
                <a:latin typeface="Calibri" panose="020F0502020204030204" pitchFamily="34" charset="0"/>
                <a:ea typeface="MS Mincho" panose="02020609040205080304" pitchFamily="49" charset="-128"/>
                <a:cs typeface="DINPro" panose="020B0504020101020102" pitchFamily="34" charset="0"/>
              </a:rPr>
              <a:t>Attitudes to physical wellbeing and oral hygiene</a:t>
            </a:r>
            <a:r>
              <a:rPr lang="en-GB" sz="3600" dirty="0">
                <a:solidFill>
                  <a:srgbClr val="00A98A"/>
                </a:solidFill>
                <a:latin typeface="DINPro-Medium" panose="020B0604020101020102" pitchFamily="34" charset="0"/>
                <a:ea typeface="MS Mincho" panose="02020609040205080304" pitchFamily="49" charset="-128"/>
                <a:cs typeface="DINPro-Medium" panose="020B0604020101020102" pitchFamily="34" charset="0"/>
              </a:rPr>
              <a:t> </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51090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79327"/>
            <a:ext cx="11373254" cy="900000"/>
          </a:xfrm>
        </p:spPr>
        <p:txBody>
          <a:bodyPr anchor="t" anchorCtr="0">
            <a:normAutofit/>
          </a:bodyPr>
          <a:lstStyle/>
          <a:p>
            <a:r>
              <a:rPr lang="en-GB" sz="1600" dirty="0"/>
              <a:t>Most pupils feel warm and comfortable at home (98%). </a:t>
            </a:r>
          </a:p>
        </p:txBody>
      </p:sp>
      <p:sp>
        <p:nvSpPr>
          <p:cNvPr id="7" name="TextBox 6"/>
          <p:cNvSpPr txBox="1"/>
          <p:nvPr/>
        </p:nvSpPr>
        <p:spPr>
          <a:xfrm>
            <a:off x="183600" y="6414288"/>
            <a:ext cx="8041788"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warm and comfortable at home? </a:t>
            </a:r>
            <a:r>
              <a:rPr lang="en-GB" sz="1000" i="1" dirty="0">
                <a:solidFill>
                  <a:srgbClr val="002060"/>
                </a:solidFill>
                <a:latin typeface="Calibri" panose="020F0502020204030204" pitchFamily="34" charset="0"/>
              </a:rPr>
              <a:t>Option ‘I don’t want to say’ removed for 2023.</a:t>
            </a:r>
            <a:endParaRPr lang="en-GB" sz="1000" dirty="0">
              <a:solidFill>
                <a:srgbClr val="002060"/>
              </a:solidFill>
              <a:latin typeface="Calibri" panose="020F0502020204030204" pitchFamily="34" charset="0"/>
            </a:endParaRPr>
          </a:p>
          <a:p>
            <a:r>
              <a:rPr lang="en-GB" sz="1000" dirty="0">
                <a:solidFill>
                  <a:srgbClr val="002060"/>
                </a:solidFill>
                <a:latin typeface="Calibri" panose="020F0502020204030204" pitchFamily="34" charset="0"/>
              </a:rPr>
              <a:t>Base: All Valid respondents, 2021 n=1,673, 2022 n=2,502, 2023 n= 2,453</a:t>
            </a:r>
          </a:p>
        </p:txBody>
      </p:sp>
      <p:graphicFrame>
        <p:nvGraphicFramePr>
          <p:cNvPr id="3" name="Table 2"/>
          <p:cNvGraphicFramePr>
            <a:graphicFrameLocks noGrp="1"/>
          </p:cNvGraphicFramePr>
          <p:nvPr>
            <p:extLst>
              <p:ext uri="{D42A27DB-BD31-4B8C-83A1-F6EECF244321}">
                <p14:modId xmlns:p14="http://schemas.microsoft.com/office/powerpoint/2010/main" val="2438575279"/>
              </p:ext>
            </p:extLst>
          </p:nvPr>
        </p:nvGraphicFramePr>
        <p:xfrm>
          <a:off x="5218612" y="1313941"/>
          <a:ext cx="6282265" cy="156135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757279">
                  <a:extLst>
                    <a:ext uri="{9D8B030D-6E8A-4147-A177-3AD203B41FA5}">
                      <a16:colId xmlns:a16="http://schemas.microsoft.com/office/drawing/2014/main" val="20001"/>
                    </a:ext>
                  </a:extLst>
                </a:gridCol>
                <a:gridCol w="754909">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51902667"/>
              </p:ext>
            </p:extLst>
          </p:nvPr>
        </p:nvGraphicFramePr>
        <p:xfrm>
          <a:off x="5210066" y="3582205"/>
          <a:ext cx="6337663" cy="174423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9">
                  <a:extLst>
                    <a:ext uri="{9D8B030D-6E8A-4147-A177-3AD203B41FA5}">
                      <a16:colId xmlns:a16="http://schemas.microsoft.com/office/drawing/2014/main" val="20004"/>
                    </a:ext>
                  </a:extLst>
                </a:gridCol>
                <a:gridCol w="792480">
                  <a:extLst>
                    <a:ext uri="{9D8B030D-6E8A-4147-A177-3AD203B41FA5}">
                      <a16:colId xmlns:a16="http://schemas.microsoft.com/office/drawing/2014/main" val="20005"/>
                    </a:ext>
                  </a:extLst>
                </a:gridCol>
                <a:gridCol w="722811">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Rectangle 9">
            <a:extLst>
              <a:ext uri="{FF2B5EF4-FFF2-40B4-BE49-F238E27FC236}">
                <a16:creationId xmlns:a16="http://schemas.microsoft.com/office/drawing/2014/main" id="{420D5C54-97D2-F7E8-5099-B1744207F4D4}"/>
              </a:ext>
            </a:extLst>
          </p:cNvPr>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graphicFrame>
        <p:nvGraphicFramePr>
          <p:cNvPr id="11" name="Chart 10">
            <a:extLst>
              <a:ext uri="{FF2B5EF4-FFF2-40B4-BE49-F238E27FC236}">
                <a16:creationId xmlns:a16="http://schemas.microsoft.com/office/drawing/2014/main" id="{0E2DC99F-CEEE-C631-23B7-78E932D449AA}"/>
              </a:ext>
            </a:extLst>
          </p:cNvPr>
          <p:cNvGraphicFramePr/>
          <p:nvPr>
            <p:extLst>
              <p:ext uri="{D42A27DB-BD31-4B8C-83A1-F6EECF244321}">
                <p14:modId xmlns:p14="http://schemas.microsoft.com/office/powerpoint/2010/main" val="3703557610"/>
              </p:ext>
            </p:extLst>
          </p:nvPr>
        </p:nvGraphicFramePr>
        <p:xfrm>
          <a:off x="183020" y="1537644"/>
          <a:ext cx="4895876" cy="29166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541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804507376"/>
              </p:ext>
            </p:extLst>
          </p:nvPr>
        </p:nvGraphicFramePr>
        <p:xfrm>
          <a:off x="183019" y="835200"/>
          <a:ext cx="5100181" cy="244638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fontScale="90000"/>
          </a:bodyPr>
          <a:lstStyle/>
          <a:p>
            <a:r>
              <a:rPr lang="en-GB" sz="1600" dirty="0"/>
              <a:t>Good oral hygiene is apparent amongst 75% of pupils. However, there are groups which appear to show less attention: SEN (65%), FSM (69%) and those with a disability (69%). Overall, 43% have seen a dentist within the last year, where cohorts Year 4 (36%), FSM pupils (34%), SEN pupils (35%), young carers (36%), ethnic minority groups (35%) and those who have English as a second language (36%) are all below average.</a:t>
            </a:r>
          </a:p>
        </p:txBody>
      </p:sp>
      <p:sp>
        <p:nvSpPr>
          <p:cNvPr id="6" name="TextBox 5"/>
          <p:cNvSpPr txBox="1"/>
          <p:nvPr/>
        </p:nvSpPr>
        <p:spPr>
          <a:xfrm>
            <a:off x="183019" y="6232664"/>
            <a:ext cx="528584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often do you clean your teeth for at least 2 minutes at a time? </a:t>
            </a:r>
          </a:p>
          <a:p>
            <a:r>
              <a:rPr lang="en-GB" sz="1000" dirty="0">
                <a:solidFill>
                  <a:srgbClr val="002060"/>
                </a:solidFill>
                <a:latin typeface="Calibri" panose="020F0502020204030204" pitchFamily="34" charset="0"/>
              </a:rPr>
              <a:t>Q: How long ago did you last visit the dentist?</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graphicFrame>
        <p:nvGraphicFramePr>
          <p:cNvPr id="12" name="Chart 11"/>
          <p:cNvGraphicFramePr/>
          <p:nvPr>
            <p:extLst>
              <p:ext uri="{D42A27DB-BD31-4B8C-83A1-F6EECF244321}">
                <p14:modId xmlns:p14="http://schemas.microsoft.com/office/powerpoint/2010/main" val="220255815"/>
              </p:ext>
            </p:extLst>
          </p:nvPr>
        </p:nvGraphicFramePr>
        <p:xfrm>
          <a:off x="183019" y="3187160"/>
          <a:ext cx="5100181" cy="2508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30707746"/>
              </p:ext>
            </p:extLst>
          </p:nvPr>
        </p:nvGraphicFramePr>
        <p:xfrm>
          <a:off x="5562363" y="975670"/>
          <a:ext cx="6282265" cy="210312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Clean teeth at least twice a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Clean teeth less than daily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Have visited</a:t>
                      </a:r>
                      <a:r>
                        <a:rPr lang="en-GB" sz="1200" baseline="0" dirty="0">
                          <a:solidFill>
                            <a:schemeClr val="tx1">
                              <a:lumMod val="75000"/>
                              <a:lumOff val="25000"/>
                            </a:schemeClr>
                          </a:solidFill>
                        </a:rPr>
                        <a:t> dentist in the last year</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499725129"/>
              </p:ext>
            </p:extLst>
          </p:nvPr>
        </p:nvGraphicFramePr>
        <p:xfrm>
          <a:off x="5562363" y="3281585"/>
          <a:ext cx="6282265" cy="228600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79176">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97168">
                  <a:extLst>
                    <a:ext uri="{9D8B030D-6E8A-4147-A177-3AD203B41FA5}">
                      <a16:colId xmlns:a16="http://schemas.microsoft.com/office/drawing/2014/main" val="20006"/>
                    </a:ext>
                  </a:extLst>
                </a:gridCol>
              </a:tblGrid>
              <a:tr h="449179">
                <a:tc>
                  <a:txBody>
                    <a:bodyPr/>
                    <a:lstStyle/>
                    <a:p>
                      <a:r>
                        <a:rPr lang="en-GB" sz="1200" dirty="0">
                          <a:solidFill>
                            <a:schemeClr val="tx1">
                              <a:lumMod val="75000"/>
                              <a:lumOff val="25000"/>
                            </a:schemeClr>
                          </a:solidFill>
                        </a:rPr>
                        <a:t>2022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Clean teeth at least twice a day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Clean teeth less than daily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Have visited</a:t>
                      </a:r>
                      <a:r>
                        <a:rPr lang="en-GB" sz="1200" baseline="0" dirty="0">
                          <a:solidFill>
                            <a:schemeClr val="tx1">
                              <a:lumMod val="75000"/>
                              <a:lumOff val="25000"/>
                            </a:schemeClr>
                          </a:solidFill>
                        </a:rPr>
                        <a:t> dentist in the last year</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9529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271839493"/>
              </p:ext>
            </p:extLst>
          </p:nvPr>
        </p:nvGraphicFramePr>
        <p:xfrm>
          <a:off x="183019" y="835200"/>
          <a:ext cx="5100181" cy="244638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87246" cy="900000"/>
          </a:xfrm>
        </p:spPr>
        <p:txBody>
          <a:bodyPr vert="horz" lIns="91440" tIns="45720" rIns="91440" bIns="45720" rtlCol="0" anchor="t">
            <a:normAutofit/>
          </a:bodyPr>
          <a:lstStyle/>
          <a:p>
            <a:r>
              <a:rPr lang="en-GB" sz="1600" dirty="0"/>
              <a:t>53% of pupils remember being weighed and measured at school. Of these, 13% answered that it did not make them feel happy, girls are less happy about it than boys, and the most negative response from Young Carers. </a:t>
            </a:r>
            <a:r>
              <a:rPr lang="en-GB" sz="1200" i="1" dirty="0"/>
              <a:t>(please note, the base for young carers on the second question is only 77)</a:t>
            </a:r>
            <a:endParaRPr lang="en-GB" sz="1600" dirty="0">
              <a:highlight>
                <a:srgbClr val="FFFF00"/>
              </a:highlight>
            </a:endParaRPr>
          </a:p>
        </p:txBody>
      </p:sp>
      <p:sp>
        <p:nvSpPr>
          <p:cNvPr id="6" name="TextBox 5"/>
          <p:cNvSpPr txBox="1"/>
          <p:nvPr/>
        </p:nvSpPr>
        <p:spPr>
          <a:xfrm>
            <a:off x="183019" y="5924888"/>
            <a:ext cx="5285843" cy="861774"/>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remember being weighed and measured at school (this will have happened during Reception/Foundation Year and then again in Year 6)?</a:t>
            </a:r>
            <a:r>
              <a:rPr lang="en-GB" sz="1000" i="1" dirty="0">
                <a:solidFill>
                  <a:srgbClr val="002060"/>
                </a:solidFill>
                <a:latin typeface="Calibri" panose="020F0502020204030204" pitchFamily="34" charset="0"/>
              </a:rPr>
              <a:t> Introduced in 2021.</a:t>
            </a:r>
            <a:r>
              <a:rPr lang="en-GB" sz="1000" dirty="0">
                <a:solidFill>
                  <a:srgbClr val="002060"/>
                </a:solidFill>
                <a:latin typeface="Calibri" panose="020F0502020204030204" pitchFamily="34" charset="0"/>
              </a:rPr>
              <a:t> </a:t>
            </a:r>
            <a:r>
              <a:rPr lang="en-GB" sz="1000" i="1" dirty="0">
                <a:solidFill>
                  <a:srgbClr val="002060"/>
                </a:solidFill>
                <a:latin typeface="Calibri" panose="020F0502020204030204" pitchFamily="34" charset="0"/>
              </a:rPr>
              <a:t>2021 n=1,673, 2022 n=2,502, 2023 n=2,453</a:t>
            </a:r>
          </a:p>
          <a:p>
            <a:r>
              <a:rPr lang="en-GB" sz="1000" dirty="0">
                <a:solidFill>
                  <a:srgbClr val="002060"/>
                </a:solidFill>
                <a:latin typeface="Calibri" panose="020F0502020204030204" pitchFamily="34" charset="0"/>
              </a:rPr>
              <a:t>Q: If yes, how did it make you feel?</a:t>
            </a:r>
          </a:p>
          <a:p>
            <a:r>
              <a:rPr lang="en-GB" sz="1000" i="1" dirty="0">
                <a:solidFill>
                  <a:srgbClr val="002060"/>
                </a:solidFill>
                <a:latin typeface="Calibri" panose="020F0502020204030204" pitchFamily="34" charset="0"/>
              </a:rPr>
              <a:t>Introduced in 2021. Base: All valid respondents, 2021 n=568, 2022 n=1260, 2023 n=1,293</a:t>
            </a:r>
          </a:p>
        </p:txBody>
      </p:sp>
      <p:sp>
        <p:nvSpPr>
          <p:cNvPr id="7" name="Rectangle 6"/>
          <p:cNvSpPr/>
          <p:nvPr/>
        </p:nvSpPr>
        <p:spPr>
          <a:xfrm>
            <a:off x="9946640" y="6368627"/>
            <a:ext cx="1686560" cy="49292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Wellbeing</a:t>
            </a:r>
          </a:p>
        </p:txBody>
      </p:sp>
      <p:graphicFrame>
        <p:nvGraphicFramePr>
          <p:cNvPr id="13" name="Table 12"/>
          <p:cNvGraphicFramePr>
            <a:graphicFrameLocks noGrp="1"/>
          </p:cNvGraphicFramePr>
          <p:nvPr>
            <p:extLst>
              <p:ext uri="{D42A27DB-BD31-4B8C-83A1-F6EECF244321}">
                <p14:modId xmlns:p14="http://schemas.microsoft.com/office/powerpoint/2010/main" val="2086554443"/>
              </p:ext>
            </p:extLst>
          </p:nvPr>
        </p:nvGraphicFramePr>
        <p:xfrm>
          <a:off x="5534025" y="975670"/>
          <a:ext cx="6310603" cy="2518794"/>
        </p:xfrm>
        <a:graphic>
          <a:graphicData uri="http://schemas.openxmlformats.org/drawingml/2006/table">
            <a:tbl>
              <a:tblPr firstRow="1" bandRow="1">
                <a:tableStyleId>{5940675A-B579-460E-94D1-54222C63F5DA}</a:tableStyleId>
              </a:tblPr>
              <a:tblGrid>
                <a:gridCol w="1774047">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30535">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8321">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0717">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0717">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2794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205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1088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365760">
                <a:tc>
                  <a:txBody>
                    <a:bodyPr/>
                    <a:lstStyle/>
                    <a:p>
                      <a:r>
                        <a:rPr lang="en-GB" sz="1200" dirty="0">
                          <a:solidFill>
                            <a:schemeClr val="tx1">
                              <a:lumMod val="75000"/>
                              <a:lumOff val="25000"/>
                            </a:schemeClr>
                          </a:solidFill>
                        </a:rPr>
                        <a:t>Pupils felt unhappy/very unhappy about this </a:t>
                      </a:r>
                      <a:r>
                        <a:rPr lang="en-GB" sz="1050" dirty="0">
                          <a:solidFill>
                            <a:schemeClr val="tx1">
                              <a:lumMod val="75000"/>
                              <a:lumOff val="25000"/>
                            </a:schemeClr>
                          </a:solidFill>
                        </a:rPr>
                        <a:t>(</a:t>
                      </a:r>
                      <a:r>
                        <a:rPr lang="en-GB" sz="900" dirty="0">
                          <a:solidFill>
                            <a:schemeClr val="tx1">
                              <a:lumMod val="75000"/>
                              <a:lumOff val="25000"/>
                            </a:schemeClr>
                          </a:solidFill>
                        </a:rPr>
                        <a:t>asked to those that answered yes to ‘Do you remember..’)</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77610792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935020842"/>
              </p:ext>
            </p:extLst>
          </p:nvPr>
        </p:nvGraphicFramePr>
        <p:xfrm>
          <a:off x="5562363" y="3585904"/>
          <a:ext cx="6282265" cy="275007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79176">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97168">
                  <a:extLst>
                    <a:ext uri="{9D8B030D-6E8A-4147-A177-3AD203B41FA5}">
                      <a16:colId xmlns:a16="http://schemas.microsoft.com/office/drawing/2014/main" val="20006"/>
                    </a:ext>
                  </a:extLst>
                </a:gridCol>
              </a:tblGrid>
              <a:tr h="449179">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62796">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1065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365760">
                <a:tc>
                  <a:txBody>
                    <a:bodyPr/>
                    <a:lstStyle/>
                    <a:p>
                      <a:r>
                        <a:rPr lang="en-GB" sz="1200" dirty="0">
                          <a:solidFill>
                            <a:schemeClr val="tx1">
                              <a:lumMod val="75000"/>
                              <a:lumOff val="25000"/>
                            </a:schemeClr>
                          </a:solidFill>
                        </a:rPr>
                        <a:t>Pupils felt unhappy/very unhappy about this </a:t>
                      </a:r>
                      <a:r>
                        <a:rPr lang="en-GB" sz="1050" dirty="0">
                          <a:solidFill>
                            <a:schemeClr val="tx1">
                              <a:lumMod val="75000"/>
                              <a:lumOff val="25000"/>
                            </a:schemeClr>
                          </a:solidFill>
                        </a:rPr>
                        <a:t>(</a:t>
                      </a:r>
                      <a:r>
                        <a:rPr lang="en-GB" sz="900" dirty="0">
                          <a:solidFill>
                            <a:schemeClr val="tx1">
                              <a:lumMod val="75000"/>
                              <a:lumOff val="25000"/>
                            </a:schemeClr>
                          </a:solidFill>
                        </a:rPr>
                        <a:t>asked to those that answered yes to ‘Do you remember..’)</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71919822"/>
                  </a:ext>
                </a:extLst>
              </a:tr>
            </a:tbl>
          </a:graphicData>
        </a:graphic>
      </p:graphicFrame>
      <p:graphicFrame>
        <p:nvGraphicFramePr>
          <p:cNvPr id="12" name="Content Placeholder 6">
            <a:extLst>
              <a:ext uri="{FF2B5EF4-FFF2-40B4-BE49-F238E27FC236}">
                <a16:creationId xmlns:a16="http://schemas.microsoft.com/office/drawing/2014/main" id="{01B25E0D-DA2C-4B4B-9111-4DE5CB15A54A}"/>
              </a:ext>
            </a:extLst>
          </p:cNvPr>
          <p:cNvGraphicFramePr>
            <a:graphicFrameLocks noGrp="1"/>
          </p:cNvGraphicFramePr>
          <p:nvPr>
            <p:ph idx="1"/>
            <p:extLst>
              <p:ext uri="{D42A27DB-BD31-4B8C-83A1-F6EECF244321}">
                <p14:modId xmlns:p14="http://schemas.microsoft.com/office/powerpoint/2010/main" val="2648073890"/>
              </p:ext>
            </p:extLst>
          </p:nvPr>
        </p:nvGraphicFramePr>
        <p:xfrm>
          <a:off x="252549" y="3281585"/>
          <a:ext cx="5030652" cy="23386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0328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8447133" cy="1749682"/>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Physical activity:</a:t>
            </a:r>
          </a:p>
          <a:p>
            <a:r>
              <a:rPr lang="en-GB" dirty="0">
                <a:latin typeface="Calibri" panose="020F0502020204030204" pitchFamily="34" charset="0"/>
                <a:cs typeface="DINPro" panose="020B0504020101020102" pitchFamily="34" charset="0"/>
              </a:rPr>
              <a:t>Amount of exercise taken and attitudes towards participating in physical activity</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3969986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687243" cy="900000"/>
          </a:xfrm>
        </p:spPr>
        <p:txBody>
          <a:bodyPr vert="horz" lIns="91440" tIns="45720" rIns="91440" bIns="45720" rtlCol="0" anchor="t">
            <a:noAutofit/>
          </a:bodyPr>
          <a:lstStyle/>
          <a:p>
            <a:r>
              <a:rPr lang="en-GB" sz="1600" dirty="0"/>
              <a:t>Overall, 46% walk to school and 40% are driven by car. Year 6 are most likely to walk (47%). The proportion of students that walk to school is higher for girls, young carers, those with English as a second language, ethnic minority groups and FSM pupils. Boys are more likely to cycle to school than girls (9% and 3% respectively) with SEN pupils cycling to school the most (11%).</a:t>
            </a:r>
          </a:p>
        </p:txBody>
      </p:sp>
      <p:sp>
        <p:nvSpPr>
          <p:cNvPr id="6" name="TextBox 5"/>
          <p:cNvSpPr txBox="1"/>
          <p:nvPr/>
        </p:nvSpPr>
        <p:spPr>
          <a:xfrm>
            <a:off x="183019" y="6368400"/>
            <a:ext cx="528584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do you usually get to school?</a:t>
            </a:r>
          </a:p>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13" name="Table 12"/>
          <p:cNvGraphicFramePr>
            <a:graphicFrameLocks noGrp="1"/>
          </p:cNvGraphicFramePr>
          <p:nvPr>
            <p:extLst>
              <p:ext uri="{D42A27DB-BD31-4B8C-83A1-F6EECF244321}">
                <p14:modId xmlns:p14="http://schemas.microsoft.com/office/powerpoint/2010/main" val="4262612319"/>
              </p:ext>
            </p:extLst>
          </p:nvPr>
        </p:nvGraphicFramePr>
        <p:xfrm>
          <a:off x="4724873" y="1023107"/>
          <a:ext cx="6282265" cy="252526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395308">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3718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58748">
                <a:tc>
                  <a:txBody>
                    <a:bodyPr/>
                    <a:lstStyle/>
                    <a:p>
                      <a:r>
                        <a:rPr lang="en-GB" sz="1200" dirty="0">
                          <a:solidFill>
                            <a:schemeClr val="tx1">
                              <a:lumMod val="75000"/>
                              <a:lumOff val="25000"/>
                            </a:schemeClr>
                          </a:solidFill>
                        </a:rPr>
                        <a:t>Walk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14518294"/>
                  </a:ext>
                </a:extLst>
              </a:tr>
              <a:tr h="358748">
                <a:tc>
                  <a:txBody>
                    <a:bodyPr/>
                    <a:lstStyle/>
                    <a:p>
                      <a:r>
                        <a:rPr lang="en-GB" sz="1200" dirty="0">
                          <a:solidFill>
                            <a:schemeClr val="tx1">
                              <a:lumMod val="75000"/>
                              <a:lumOff val="25000"/>
                            </a:schemeClr>
                          </a:solidFill>
                        </a:rPr>
                        <a:t>Car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58748">
                <a:tc>
                  <a:txBody>
                    <a:bodyPr/>
                    <a:lstStyle/>
                    <a:p>
                      <a:r>
                        <a:rPr lang="en-GB" sz="1200" dirty="0">
                          <a:solidFill>
                            <a:schemeClr val="tx1">
                              <a:lumMod val="75000"/>
                              <a:lumOff val="25000"/>
                            </a:schemeClr>
                          </a:solidFill>
                        </a:rPr>
                        <a:t>Cycle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58748">
                <a:tc>
                  <a:txBody>
                    <a:bodyPr/>
                    <a:lstStyle/>
                    <a:p>
                      <a:r>
                        <a:rPr lang="en-GB" sz="1200" dirty="0">
                          <a:solidFill>
                            <a:schemeClr val="tx1">
                              <a:lumMod val="75000"/>
                              <a:lumOff val="25000"/>
                            </a:schemeClr>
                          </a:solidFill>
                        </a:rPr>
                        <a:t>Bus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58748">
                <a:tc>
                  <a:txBody>
                    <a:bodyPr/>
                    <a:lstStyle/>
                    <a:p>
                      <a:r>
                        <a:rPr lang="en-GB" sz="1200" dirty="0">
                          <a:solidFill>
                            <a:schemeClr val="tx1">
                              <a:lumMod val="75000"/>
                              <a:lumOff val="25000"/>
                            </a:schemeClr>
                          </a:solidFill>
                        </a:rPr>
                        <a:t>Another way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124747717"/>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52479818"/>
              </p:ext>
            </p:extLst>
          </p:nvPr>
        </p:nvGraphicFramePr>
        <p:xfrm>
          <a:off x="4724874" y="3714148"/>
          <a:ext cx="6282265" cy="260297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87886">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705874">
                  <a:extLst>
                    <a:ext uri="{9D8B030D-6E8A-4147-A177-3AD203B41FA5}">
                      <a16:colId xmlns:a16="http://schemas.microsoft.com/office/drawing/2014/main" val="20006"/>
                    </a:ext>
                  </a:extLst>
                </a:gridCol>
              </a:tblGrid>
              <a:tr h="585684">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008">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37714">
                <a:tc>
                  <a:txBody>
                    <a:bodyPr/>
                    <a:lstStyle/>
                    <a:p>
                      <a:r>
                        <a:rPr lang="en-GB" sz="1200" dirty="0">
                          <a:solidFill>
                            <a:schemeClr val="tx1">
                              <a:lumMod val="75000"/>
                              <a:lumOff val="25000"/>
                            </a:schemeClr>
                          </a:solidFill>
                        </a:rPr>
                        <a:t>Walk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06345721"/>
                  </a:ext>
                </a:extLst>
              </a:tr>
              <a:tr h="337714">
                <a:tc>
                  <a:txBody>
                    <a:bodyPr/>
                    <a:lstStyle/>
                    <a:p>
                      <a:r>
                        <a:rPr lang="en-GB" sz="1200" dirty="0">
                          <a:solidFill>
                            <a:schemeClr val="tx1">
                              <a:lumMod val="75000"/>
                              <a:lumOff val="25000"/>
                            </a:schemeClr>
                          </a:solidFill>
                        </a:rPr>
                        <a:t>Car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37714">
                <a:tc>
                  <a:txBody>
                    <a:bodyPr/>
                    <a:lstStyle/>
                    <a:p>
                      <a:r>
                        <a:rPr lang="en-GB" sz="1200" dirty="0">
                          <a:solidFill>
                            <a:schemeClr val="tx1">
                              <a:lumMod val="75000"/>
                              <a:lumOff val="25000"/>
                            </a:schemeClr>
                          </a:solidFill>
                        </a:rPr>
                        <a:t>Cycle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37714">
                <a:tc>
                  <a:txBody>
                    <a:bodyPr/>
                    <a:lstStyle/>
                    <a:p>
                      <a:r>
                        <a:rPr lang="en-GB" sz="1200" dirty="0">
                          <a:solidFill>
                            <a:schemeClr val="tx1">
                              <a:lumMod val="75000"/>
                              <a:lumOff val="25000"/>
                            </a:schemeClr>
                          </a:solidFill>
                        </a:rPr>
                        <a:t>Bus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37714">
                <a:tc>
                  <a:txBody>
                    <a:bodyPr/>
                    <a:lstStyle/>
                    <a:p>
                      <a:r>
                        <a:rPr lang="en-GB" sz="1200" dirty="0">
                          <a:solidFill>
                            <a:schemeClr val="tx1">
                              <a:lumMod val="75000"/>
                              <a:lumOff val="25000"/>
                            </a:schemeClr>
                          </a:solidFill>
                        </a:rPr>
                        <a:t>Another way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241566"/>
                  </a:ext>
                </a:extLst>
              </a:tr>
            </a:tbl>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14" name="Chart 13"/>
          <p:cNvGraphicFramePr/>
          <p:nvPr>
            <p:extLst>
              <p:ext uri="{D42A27DB-BD31-4B8C-83A1-F6EECF244321}">
                <p14:modId xmlns:p14="http://schemas.microsoft.com/office/powerpoint/2010/main" val="1870765151"/>
              </p:ext>
            </p:extLst>
          </p:nvPr>
        </p:nvGraphicFramePr>
        <p:xfrm>
          <a:off x="183600" y="835200"/>
          <a:ext cx="3962400" cy="3559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456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(1)</a:t>
            </a:r>
          </a:p>
        </p:txBody>
      </p:sp>
      <p:sp>
        <p:nvSpPr>
          <p:cNvPr id="3" name="Content Placeholder 2"/>
          <p:cNvSpPr>
            <a:spLocks noGrp="1"/>
          </p:cNvSpPr>
          <p:nvPr>
            <p:ph idx="1"/>
          </p:nvPr>
        </p:nvSpPr>
        <p:spPr>
          <a:xfrm>
            <a:off x="183019" y="834244"/>
            <a:ext cx="10569776" cy="5678068"/>
          </a:xfrm>
        </p:spPr>
        <p:txBody>
          <a:bodyPr vert="horz" lIns="91440" tIns="45720" rIns="91440" bIns="45720" rtlCol="0" anchor="t">
            <a:noAutofit/>
          </a:bodyPr>
          <a:lstStyle/>
          <a:p>
            <a:pPr marL="0" indent="0">
              <a:lnSpc>
                <a:spcPct val="110000"/>
              </a:lnSpc>
              <a:buNone/>
            </a:pPr>
            <a:endParaRPr lang="en-GB" sz="1400" dirty="0">
              <a:solidFill>
                <a:schemeClr val="tx1">
                  <a:lumMod val="75000"/>
                  <a:lumOff val="25000"/>
                </a:schemeClr>
              </a:solidFill>
            </a:endParaRPr>
          </a:p>
          <a:p>
            <a:pPr marL="0" indent="0">
              <a:lnSpc>
                <a:spcPct val="110000"/>
              </a:lnSpc>
              <a:buNone/>
            </a:pPr>
            <a:r>
              <a:rPr lang="en-GB" sz="1600" b="1" dirty="0"/>
              <a:t>Introduction</a:t>
            </a:r>
            <a:endParaRPr lang="en-GB" sz="1600" dirty="0">
              <a:solidFill>
                <a:schemeClr val="tx1">
                  <a:lumMod val="75000"/>
                  <a:lumOff val="25000"/>
                </a:schemeClr>
              </a:solidFill>
            </a:endParaRPr>
          </a:p>
          <a:p>
            <a:pPr marL="0" indent="0">
              <a:lnSpc>
                <a:spcPct val="110000"/>
              </a:lnSpc>
              <a:buNone/>
            </a:pPr>
            <a:r>
              <a:rPr lang="en-GB" sz="1400" dirty="0">
                <a:solidFill>
                  <a:srgbClr val="404040"/>
                </a:solidFill>
              </a:rPr>
              <a:t>The Doncaster Council Pupil Lifestyle Survey has been developed by Doncaster Council’s Public Health Department in conjunction with independent research agency, PFA Research.</a:t>
            </a:r>
          </a:p>
          <a:p>
            <a:pPr marL="0" indent="0">
              <a:lnSpc>
                <a:spcPct val="110000"/>
              </a:lnSpc>
              <a:buNone/>
            </a:pPr>
            <a:r>
              <a:rPr lang="en-GB" sz="1400" dirty="0">
                <a:solidFill>
                  <a:srgbClr val="404040"/>
                </a:solidFill>
                <a:latin typeface="Calibri"/>
              </a:rPr>
              <a:t>The survey is designed for young people of primary and secondary school age within Key Stages 2, 3 and 4 (specifically year group 4, 6, 8 and 10). The results of the 2023 survey represent the fifth year’s output, continuing with a refreshed methodology (100% online) and comprising new questionnaires for primary and secondary schools. All 111 schools across Doncaster were requested to take part in the survey during the 2023 summer term. The survey has taken place during the Autumn/Spring term during the initial two years of fieldwork, this was not an option during the Covid-19 pandemic and consequently we have moved fieldwork to the summer term.  When studying data from the third year, it should be noted that response numbers are lower due to continued school closures at this time, and all those children participating will have experienced extended periods of home schooling as well as potentially traumatic effects of the global pandemic.</a:t>
            </a:r>
          </a:p>
          <a:p>
            <a:pPr marL="0" indent="0">
              <a:lnSpc>
                <a:spcPct val="110000"/>
              </a:lnSpc>
              <a:buNone/>
            </a:pPr>
            <a:r>
              <a:rPr lang="en-GB" sz="1400" dirty="0">
                <a:solidFill>
                  <a:srgbClr val="404040"/>
                </a:solidFill>
                <a:latin typeface="Calibri"/>
              </a:rPr>
              <a:t>46 (of a total 92) primary schools participated, with a total 2,650 survey completions. </a:t>
            </a:r>
            <a:endParaRPr lang="en-GB" sz="1400" dirty="0">
              <a:solidFill>
                <a:srgbClr val="404040"/>
              </a:solidFill>
            </a:endParaRPr>
          </a:p>
          <a:p>
            <a:pPr marL="0" indent="0">
              <a:lnSpc>
                <a:spcPct val="110000"/>
              </a:lnSpc>
              <a:buNone/>
            </a:pPr>
            <a:r>
              <a:rPr lang="en-GB" sz="1400" dirty="0">
                <a:solidFill>
                  <a:srgbClr val="404040"/>
                </a:solidFill>
                <a:latin typeface="Calibri"/>
              </a:rPr>
              <a:t>This report delivers the results of the survey of primary school children from Years 4 and 6; a total of 2,453 pupils.</a:t>
            </a:r>
          </a:p>
          <a:p>
            <a:pPr marL="0" indent="0">
              <a:lnSpc>
                <a:spcPct val="110000"/>
              </a:lnSpc>
              <a:buNone/>
            </a:pPr>
            <a:r>
              <a:rPr lang="en-GB" sz="1400" b="1" dirty="0">
                <a:solidFill>
                  <a:srgbClr val="404040"/>
                </a:solidFill>
                <a:latin typeface="Calibri"/>
              </a:rPr>
              <a:t>Conclusions</a:t>
            </a:r>
            <a:r>
              <a:rPr lang="en-GB" sz="1400" dirty="0">
                <a:solidFill>
                  <a:srgbClr val="404040"/>
                </a:solidFill>
                <a:latin typeface="Calibri"/>
              </a:rPr>
              <a:t> are drawn (located at the end of the main report) and present headline observations by key analysis groups, namely age category (i.e. Year 4 vs Year 6), gender, SEN (special educational needs), young carers, FSM (free school meals), pupils with disabilities and/or long standing illness, and ethnic background (white and Ethnic Minority Groups).</a:t>
            </a:r>
          </a:p>
          <a:p>
            <a:pPr marL="0" indent="0">
              <a:lnSpc>
                <a:spcPct val="100000"/>
              </a:lnSpc>
              <a:spcBef>
                <a:spcPts val="600"/>
              </a:spcBef>
              <a:spcAft>
                <a:spcPts val="600"/>
              </a:spcAft>
              <a:buNone/>
            </a:pPr>
            <a:r>
              <a:rPr lang="en-GB" sz="1400" dirty="0">
                <a:solidFill>
                  <a:srgbClr val="404040"/>
                </a:solidFill>
                <a:latin typeface="Calibri"/>
              </a:rPr>
              <a:t>The survey included a number of mandatory questions which produce key indicators to the Children's and Young People Plan (CYPP). A summary of the CYPP data and page references to where the data appears in the report in full are provided below.</a:t>
            </a:r>
          </a:p>
        </p:txBody>
      </p:sp>
    </p:spTree>
    <p:extLst>
      <p:ext uri="{BB962C8B-B14F-4D97-AF65-F5344CB8AC3E}">
        <p14:creationId xmlns:p14="http://schemas.microsoft.com/office/powerpoint/2010/main" val="2888382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860841" cy="900000"/>
          </a:xfrm>
        </p:spPr>
        <p:txBody>
          <a:bodyPr anchor="t" anchorCtr="0">
            <a:normAutofit/>
          </a:bodyPr>
          <a:lstStyle/>
          <a:p>
            <a:r>
              <a:rPr lang="en-GB" sz="1600" dirty="0"/>
              <a:t>Compared to last year, slightly less pupils are doing physical activity during school time (65% v 67%) but there is a continued improvement on 2021. Year 4 do less physical activity in school than year 6. Ethnic Minority groups are doing the least amount of physical activity outside of school, but still high at 80%</a:t>
            </a:r>
          </a:p>
        </p:txBody>
      </p:sp>
      <p:graphicFrame>
        <p:nvGraphicFramePr>
          <p:cNvPr id="6" name="Content Placeholder 6"/>
          <p:cNvGraphicFramePr>
            <a:graphicFrameLocks/>
          </p:cNvGraphicFramePr>
          <p:nvPr>
            <p:extLst>
              <p:ext uri="{D42A27DB-BD31-4B8C-83A1-F6EECF244321}">
                <p14:modId xmlns:p14="http://schemas.microsoft.com/office/powerpoint/2010/main" val="1626518357"/>
              </p:ext>
            </p:extLst>
          </p:nvPr>
        </p:nvGraphicFramePr>
        <p:xfrm>
          <a:off x="183019" y="835200"/>
          <a:ext cx="5647759" cy="457254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When do you normally do physical activity? </a:t>
            </a:r>
          </a:p>
          <a:p>
            <a:r>
              <a:rPr lang="en-GB" sz="1000" i="1" dirty="0">
                <a:solidFill>
                  <a:srgbClr val="002060"/>
                </a:solidFill>
                <a:latin typeface="Calibri" panose="020F0502020204030204" pitchFamily="34" charset="0"/>
              </a:rPr>
              <a:t>Base: All valid respondents, 2021 n=1,848, 2022 n=2,502, 2023 n=2,453</a:t>
            </a:r>
          </a:p>
        </p:txBody>
      </p:sp>
      <p:sp>
        <p:nvSpPr>
          <p:cNvPr id="7" name="Rectangle 6"/>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5" name="Table 4"/>
          <p:cNvGraphicFramePr>
            <a:graphicFrameLocks noGrp="1"/>
          </p:cNvGraphicFramePr>
          <p:nvPr>
            <p:extLst>
              <p:ext uri="{D42A27DB-BD31-4B8C-83A1-F6EECF244321}">
                <p14:modId xmlns:p14="http://schemas.microsoft.com/office/powerpoint/2010/main" val="1879327969"/>
              </p:ext>
            </p:extLst>
          </p:nvPr>
        </p:nvGraphicFramePr>
        <p:xfrm>
          <a:off x="5753049" y="971434"/>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70756">
                  <a:extLst>
                    <a:ext uri="{9D8B030D-6E8A-4147-A177-3AD203B41FA5}">
                      <a16:colId xmlns:a16="http://schemas.microsoft.com/office/drawing/2014/main" val="20004"/>
                    </a:ext>
                  </a:extLst>
                </a:gridCol>
                <a:gridCol w="741428">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During school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Outside</a:t>
                      </a:r>
                      <a:r>
                        <a:rPr lang="en-GB" sz="1200" baseline="0" dirty="0">
                          <a:solidFill>
                            <a:schemeClr val="tx1">
                              <a:lumMod val="75000"/>
                              <a:lumOff val="25000"/>
                            </a:schemeClr>
                          </a:solidFill>
                        </a:rPr>
                        <a:t> school time</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No</a:t>
                      </a:r>
                      <a:r>
                        <a:rPr lang="en-GB" sz="1200" baseline="0" dirty="0">
                          <a:solidFill>
                            <a:schemeClr val="tx1">
                              <a:lumMod val="75000"/>
                              <a:lumOff val="25000"/>
                            </a:schemeClr>
                          </a:solidFill>
                        </a:rPr>
                        <a:t> physical activities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0805793"/>
              </p:ext>
            </p:extLst>
          </p:nvPr>
        </p:nvGraphicFramePr>
        <p:xfrm>
          <a:off x="5744504" y="3150691"/>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97168">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6965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During school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Outside</a:t>
                      </a:r>
                      <a:r>
                        <a:rPr lang="en-GB" sz="1200" baseline="0" dirty="0">
                          <a:solidFill>
                            <a:schemeClr val="tx1">
                              <a:lumMod val="75000"/>
                              <a:lumOff val="25000"/>
                            </a:schemeClr>
                          </a:solidFill>
                        </a:rPr>
                        <a:t> school time</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No</a:t>
                      </a:r>
                      <a:r>
                        <a:rPr lang="en-GB" sz="1200" baseline="0" dirty="0">
                          <a:solidFill>
                            <a:schemeClr val="tx1">
                              <a:lumMod val="75000"/>
                              <a:lumOff val="25000"/>
                            </a:schemeClr>
                          </a:solidFill>
                        </a:rPr>
                        <a:t> physical activities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4212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860841" cy="900000"/>
          </a:xfrm>
        </p:spPr>
        <p:txBody>
          <a:bodyPr anchor="t" anchorCtr="0">
            <a:normAutofit/>
          </a:bodyPr>
          <a:lstStyle/>
          <a:p>
            <a:r>
              <a:rPr lang="en-GB" sz="1600" dirty="0"/>
              <a:t>The majority of pupils (97%) had at least one day of activity over the period of 7 days prior to taking the survey. Year 6 and Boys are more likely to exercise on five or more days compared to other groups (53% and 54% </a:t>
            </a:r>
            <a:r>
              <a:rPr lang="en-GB" sz="1600" dirty="0" err="1"/>
              <a:t>avg</a:t>
            </a:r>
            <a:r>
              <a:rPr lang="en-GB" sz="1600" dirty="0"/>
              <a:t>). The SEN group has the highest proportion of pupils doing no exercise over a week (6%). </a:t>
            </a:r>
          </a:p>
        </p:txBody>
      </p:sp>
      <p:graphicFrame>
        <p:nvGraphicFramePr>
          <p:cNvPr id="6" name="Content Placeholder 6"/>
          <p:cNvGraphicFramePr>
            <a:graphicFrameLocks/>
          </p:cNvGraphicFramePr>
          <p:nvPr>
            <p:extLst>
              <p:ext uri="{D42A27DB-BD31-4B8C-83A1-F6EECF244321}">
                <p14:modId xmlns:p14="http://schemas.microsoft.com/office/powerpoint/2010/main" val="3369824009"/>
              </p:ext>
            </p:extLst>
          </p:nvPr>
        </p:nvGraphicFramePr>
        <p:xfrm>
          <a:off x="183018" y="835200"/>
          <a:ext cx="5159544" cy="428133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On which days did you do any physical activity in the last 7 days?</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 / </a:t>
            </a:r>
            <a:r>
              <a:rPr lang="en-GB" sz="1000" b="1" dirty="0"/>
              <a:t>CYPP</a:t>
            </a:r>
          </a:p>
        </p:txBody>
      </p:sp>
      <p:graphicFrame>
        <p:nvGraphicFramePr>
          <p:cNvPr id="5" name="Table 4"/>
          <p:cNvGraphicFramePr>
            <a:graphicFrameLocks noGrp="1"/>
          </p:cNvGraphicFramePr>
          <p:nvPr>
            <p:extLst>
              <p:ext uri="{D42A27DB-BD31-4B8C-83A1-F6EECF244321}">
                <p14:modId xmlns:p14="http://schemas.microsoft.com/office/powerpoint/2010/main" val="1068091661"/>
              </p:ext>
            </p:extLst>
          </p:nvPr>
        </p:nvGraphicFramePr>
        <p:xfrm>
          <a:off x="5727002" y="940948"/>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One or</a:t>
                      </a:r>
                      <a:r>
                        <a:rPr lang="en-GB" sz="1200" baseline="0" dirty="0">
                          <a:solidFill>
                            <a:schemeClr val="tx1">
                              <a:lumMod val="75000"/>
                              <a:lumOff val="25000"/>
                            </a:schemeClr>
                          </a:solidFill>
                        </a:rPr>
                        <a:t> two</a:t>
                      </a:r>
                      <a:r>
                        <a:rPr lang="en-GB" sz="1200" dirty="0">
                          <a:solidFill>
                            <a:schemeClr val="tx1">
                              <a:lumMod val="75000"/>
                              <a:lumOff val="25000"/>
                            </a:schemeClr>
                          </a:solidFill>
                        </a:rPr>
                        <a:t>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Three or</a:t>
                      </a:r>
                      <a:r>
                        <a:rPr lang="en-GB" sz="1200" baseline="0" dirty="0">
                          <a:solidFill>
                            <a:schemeClr val="tx1">
                              <a:lumMod val="75000"/>
                              <a:lumOff val="25000"/>
                            </a:schemeClr>
                          </a:solidFill>
                        </a:rPr>
                        <a:t> four days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Five</a:t>
                      </a:r>
                      <a:r>
                        <a:rPr lang="en-GB" sz="1200" baseline="0" dirty="0">
                          <a:solidFill>
                            <a:schemeClr val="tx1">
                              <a:lumMod val="75000"/>
                              <a:lumOff val="25000"/>
                            </a:schemeClr>
                          </a:solidFill>
                        </a:rPr>
                        <a:t> or more days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None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73423786"/>
              </p:ext>
            </p:extLst>
          </p:nvPr>
        </p:nvGraphicFramePr>
        <p:xfrm>
          <a:off x="5718456" y="3512609"/>
          <a:ext cx="6282265"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97168">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6965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One or</a:t>
                      </a:r>
                      <a:r>
                        <a:rPr lang="en-GB" sz="1200" baseline="0" dirty="0">
                          <a:solidFill>
                            <a:schemeClr val="tx1">
                              <a:lumMod val="75000"/>
                              <a:lumOff val="25000"/>
                            </a:schemeClr>
                          </a:solidFill>
                        </a:rPr>
                        <a:t> two</a:t>
                      </a:r>
                      <a:r>
                        <a:rPr lang="en-GB" sz="1200" dirty="0">
                          <a:solidFill>
                            <a:schemeClr val="tx1">
                              <a:lumMod val="75000"/>
                              <a:lumOff val="25000"/>
                            </a:schemeClr>
                          </a:solidFill>
                        </a:rPr>
                        <a:t> days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Three or</a:t>
                      </a:r>
                      <a:r>
                        <a:rPr lang="en-GB" sz="1200" baseline="0" dirty="0">
                          <a:solidFill>
                            <a:schemeClr val="tx1">
                              <a:lumMod val="75000"/>
                              <a:lumOff val="25000"/>
                            </a:schemeClr>
                          </a:solidFill>
                        </a:rPr>
                        <a:t> four days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Five</a:t>
                      </a:r>
                      <a:r>
                        <a:rPr lang="en-GB" sz="1200" baseline="0" dirty="0">
                          <a:solidFill>
                            <a:schemeClr val="tx1">
                              <a:lumMod val="75000"/>
                              <a:lumOff val="25000"/>
                            </a:schemeClr>
                          </a:solidFill>
                        </a:rPr>
                        <a:t> or more days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None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29720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11048" cy="900000"/>
          </a:xfrm>
        </p:spPr>
        <p:txBody>
          <a:bodyPr vert="horz" lIns="91440" tIns="45720" rIns="91440" bIns="45720" rtlCol="0" anchor="t">
            <a:normAutofit/>
          </a:bodyPr>
          <a:lstStyle/>
          <a:p>
            <a:r>
              <a:rPr lang="en-GB" sz="1600" dirty="0"/>
              <a:t>Compared to last year, responses on this question has remained broadly static, and these continue to have a significant improvement on 2021.</a:t>
            </a:r>
          </a:p>
        </p:txBody>
      </p:sp>
      <p:graphicFrame>
        <p:nvGraphicFramePr>
          <p:cNvPr id="6" name="Content Placeholder 6"/>
          <p:cNvGraphicFramePr>
            <a:graphicFrameLocks/>
          </p:cNvGraphicFramePr>
          <p:nvPr>
            <p:extLst>
              <p:ext uri="{D42A27DB-BD31-4B8C-83A1-F6EECF244321}">
                <p14:modId xmlns:p14="http://schemas.microsoft.com/office/powerpoint/2010/main" val="4145402812"/>
              </p:ext>
            </p:extLst>
          </p:nvPr>
        </p:nvGraphicFramePr>
        <p:xfrm>
          <a:off x="183019" y="835200"/>
          <a:ext cx="9089345" cy="48832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627"/>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Who do you normally do physical activity with?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valid respondents, 2021 n=1,607, 2022 n=2,433, 2023 n=2,373 </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172667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11048" cy="900000"/>
          </a:xfrm>
        </p:spPr>
        <p:txBody>
          <a:bodyPr vert="horz" lIns="91440" tIns="45720" rIns="91440" bIns="45720" rtlCol="0" anchor="t">
            <a:normAutofit/>
          </a:bodyPr>
          <a:lstStyle/>
          <a:p>
            <a:r>
              <a:rPr lang="en-GB" sz="1600" dirty="0"/>
              <a:t>Year 6s are more likely to participate in clubs not associated with school, or with their friends after school compared to Year 4s. Year 4s are more likely to participate in school clubs. Both Year 4 and Year 6 51% do physical activity with their family.</a:t>
            </a:r>
          </a:p>
        </p:txBody>
      </p:sp>
      <p:graphicFrame>
        <p:nvGraphicFramePr>
          <p:cNvPr id="6" name="Content Placeholder 6"/>
          <p:cNvGraphicFramePr>
            <a:graphicFrameLocks/>
          </p:cNvGraphicFramePr>
          <p:nvPr>
            <p:extLst>
              <p:ext uri="{D42A27DB-BD31-4B8C-83A1-F6EECF244321}">
                <p14:modId xmlns:p14="http://schemas.microsoft.com/office/powerpoint/2010/main" val="2992283990"/>
              </p:ext>
            </p:extLst>
          </p:nvPr>
        </p:nvGraphicFramePr>
        <p:xfrm>
          <a:off x="183019" y="826811"/>
          <a:ext cx="9089345" cy="488324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627"/>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Who do you normally do physical activity with?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valid respondents, n=2,373</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4063524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600" y="180000"/>
            <a:ext cx="11821782" cy="900000"/>
          </a:xfrm>
        </p:spPr>
        <p:txBody>
          <a:bodyPr vert="horz" lIns="91440" tIns="45720" rIns="91440" bIns="45720" rtlCol="0" anchor="t">
            <a:normAutofit/>
          </a:bodyPr>
          <a:lstStyle/>
          <a:p>
            <a:r>
              <a:rPr lang="en-GB" sz="1600" dirty="0"/>
              <a:t>SEN pupils are less likely to exercise with family than other pupils (44% compared to 51% average). Year 6s are the least likely to participate in school clubs (17%) whilst Year 4 pupils and those with English as a second language are the most likely (both 24%).</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Who do you normally do physical activity with?</a:t>
            </a:r>
          </a:p>
        </p:txBody>
      </p:sp>
      <p:graphicFrame>
        <p:nvGraphicFramePr>
          <p:cNvPr id="6" name="Table 5"/>
          <p:cNvGraphicFramePr>
            <a:graphicFrameLocks noGrp="1"/>
          </p:cNvGraphicFramePr>
          <p:nvPr>
            <p:extLst>
              <p:ext uri="{D42A27DB-BD31-4B8C-83A1-F6EECF244321}">
                <p14:modId xmlns:p14="http://schemas.microsoft.com/office/powerpoint/2010/main" val="3162656488"/>
              </p:ext>
            </p:extLst>
          </p:nvPr>
        </p:nvGraphicFramePr>
        <p:xfrm>
          <a:off x="531362" y="938435"/>
          <a:ext cx="10934890" cy="2490565"/>
        </p:xfrm>
        <a:graphic>
          <a:graphicData uri="http://schemas.openxmlformats.org/drawingml/2006/table">
            <a:tbl>
              <a:tblPr firstRow="1" bandRow="1">
                <a:tableStyleId>{5940675A-B579-460E-94D1-54222C63F5DA}</a:tableStyleId>
              </a:tblPr>
              <a:tblGrid>
                <a:gridCol w="1531618">
                  <a:extLst>
                    <a:ext uri="{9D8B030D-6E8A-4147-A177-3AD203B41FA5}">
                      <a16:colId xmlns:a16="http://schemas.microsoft.com/office/drawing/2014/main" val="20000"/>
                    </a:ext>
                  </a:extLst>
                </a:gridCol>
                <a:gridCol w="1594500">
                  <a:extLst>
                    <a:ext uri="{9D8B030D-6E8A-4147-A177-3AD203B41FA5}">
                      <a16:colId xmlns:a16="http://schemas.microsoft.com/office/drawing/2014/main" val="20001"/>
                    </a:ext>
                  </a:extLst>
                </a:gridCol>
                <a:gridCol w="1588224">
                  <a:extLst>
                    <a:ext uri="{9D8B030D-6E8A-4147-A177-3AD203B41FA5}">
                      <a16:colId xmlns:a16="http://schemas.microsoft.com/office/drawing/2014/main" val="2151823823"/>
                    </a:ext>
                  </a:extLst>
                </a:gridCol>
                <a:gridCol w="1588224">
                  <a:extLst>
                    <a:ext uri="{9D8B030D-6E8A-4147-A177-3AD203B41FA5}">
                      <a16:colId xmlns:a16="http://schemas.microsoft.com/office/drawing/2014/main" val="1292494938"/>
                    </a:ext>
                  </a:extLst>
                </a:gridCol>
                <a:gridCol w="1482343">
                  <a:extLst>
                    <a:ext uri="{9D8B030D-6E8A-4147-A177-3AD203B41FA5}">
                      <a16:colId xmlns:a16="http://schemas.microsoft.com/office/drawing/2014/main" val="20003"/>
                    </a:ext>
                  </a:extLst>
                </a:gridCol>
                <a:gridCol w="1455873">
                  <a:extLst>
                    <a:ext uri="{9D8B030D-6E8A-4147-A177-3AD203B41FA5}">
                      <a16:colId xmlns:a16="http://schemas.microsoft.com/office/drawing/2014/main" val="20005"/>
                    </a:ext>
                  </a:extLst>
                </a:gridCol>
                <a:gridCol w="1694108">
                  <a:extLst>
                    <a:ext uri="{9D8B030D-6E8A-4147-A177-3AD203B41FA5}">
                      <a16:colId xmlns:a16="http://schemas.microsoft.com/office/drawing/2014/main" val="20007"/>
                    </a:ext>
                  </a:extLst>
                </a:gridCol>
              </a:tblGrid>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37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2373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48373">
                <a:tc>
                  <a:txBody>
                    <a:bodyPr/>
                    <a:lstStyle/>
                    <a:p>
                      <a:r>
                        <a:rPr lang="en-GB" sz="1200" dirty="0">
                          <a:solidFill>
                            <a:schemeClr val="tx1">
                              <a:lumMod val="75000"/>
                              <a:lumOff val="25000"/>
                            </a:schemeClr>
                          </a:solidFill>
                        </a:rPr>
                        <a:t>Friends during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48373">
                <a:tc>
                  <a:txBody>
                    <a:bodyPr/>
                    <a:lstStyle/>
                    <a:p>
                      <a:r>
                        <a:rPr lang="en-GB" sz="1200" dirty="0">
                          <a:solidFill>
                            <a:schemeClr val="tx1">
                              <a:lumMod val="75000"/>
                              <a:lumOff val="25000"/>
                            </a:schemeClr>
                          </a:solidFill>
                        </a:rPr>
                        <a:t>Family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48373">
                <a:tc>
                  <a:txBody>
                    <a:bodyPr/>
                    <a:lstStyle/>
                    <a:p>
                      <a:r>
                        <a:rPr lang="en-GB" sz="1200" dirty="0">
                          <a:solidFill>
                            <a:schemeClr val="tx1">
                              <a:lumMod val="75000"/>
                              <a:lumOff val="25000"/>
                            </a:schemeClr>
                          </a:solidFill>
                        </a:rPr>
                        <a:t>Friends</a:t>
                      </a:r>
                      <a:r>
                        <a:rPr lang="en-GB" sz="1200" baseline="0" dirty="0">
                          <a:solidFill>
                            <a:schemeClr val="tx1">
                              <a:lumMod val="75000"/>
                              <a:lumOff val="25000"/>
                            </a:schemeClr>
                          </a:solidFill>
                        </a:rPr>
                        <a:t> after school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48373">
                <a:tc>
                  <a:txBody>
                    <a:bodyPr/>
                    <a:lstStyle/>
                    <a:p>
                      <a:r>
                        <a:rPr lang="en-GB" sz="1200" dirty="0">
                          <a:solidFill>
                            <a:schemeClr val="tx1">
                              <a:lumMod val="75000"/>
                              <a:lumOff val="25000"/>
                            </a:schemeClr>
                          </a:solidFill>
                        </a:rPr>
                        <a:t>By myself</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48373">
                <a:tc>
                  <a:txBody>
                    <a:bodyPr/>
                    <a:lstStyle/>
                    <a:p>
                      <a:r>
                        <a:rPr lang="en-GB" sz="1200" dirty="0">
                          <a:solidFill>
                            <a:schemeClr val="tx1">
                              <a:lumMod val="75000"/>
                              <a:lumOff val="25000"/>
                            </a:schemeClr>
                          </a:solidFill>
                        </a:rPr>
                        <a:t>Out of school</a:t>
                      </a:r>
                      <a:r>
                        <a:rPr lang="en-GB" sz="1200" baseline="0" dirty="0">
                          <a:solidFill>
                            <a:schemeClr val="tx1">
                              <a:lumMod val="75000"/>
                              <a:lumOff val="25000"/>
                            </a:schemeClr>
                          </a:solidFill>
                        </a:rPr>
                        <a:t> clubs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96005">
                <a:tc>
                  <a:txBody>
                    <a:bodyPr/>
                    <a:lstStyle/>
                    <a:p>
                      <a:r>
                        <a:rPr lang="en-GB" sz="1200" dirty="0">
                          <a:solidFill>
                            <a:schemeClr val="tx1">
                              <a:lumMod val="75000"/>
                              <a:lumOff val="25000"/>
                            </a:schemeClr>
                          </a:solidFill>
                        </a:rPr>
                        <a:t>School clubs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48373">
                <a:tc>
                  <a:txBody>
                    <a:bodyPr/>
                    <a:lstStyle/>
                    <a:p>
                      <a:r>
                        <a:rPr lang="en-GB" sz="12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Rectangle 8"/>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2" name="Table 1">
            <a:extLst>
              <a:ext uri="{FF2B5EF4-FFF2-40B4-BE49-F238E27FC236}">
                <a16:creationId xmlns:a16="http://schemas.microsoft.com/office/drawing/2014/main" id="{77240336-D366-46F6-B279-743C382D714E}"/>
              </a:ext>
            </a:extLst>
          </p:cNvPr>
          <p:cNvGraphicFramePr>
            <a:graphicFrameLocks noGrp="1"/>
          </p:cNvGraphicFramePr>
          <p:nvPr>
            <p:extLst>
              <p:ext uri="{D42A27DB-BD31-4B8C-83A1-F6EECF244321}">
                <p14:modId xmlns:p14="http://schemas.microsoft.com/office/powerpoint/2010/main" val="3158045502"/>
              </p:ext>
            </p:extLst>
          </p:nvPr>
        </p:nvGraphicFramePr>
        <p:xfrm>
          <a:off x="531362" y="3572933"/>
          <a:ext cx="10942012" cy="2651760"/>
        </p:xfrm>
        <a:graphic>
          <a:graphicData uri="http://schemas.openxmlformats.org/drawingml/2006/table">
            <a:tbl>
              <a:tblPr firstRow="1" bandRow="1">
                <a:tableStyleId>{5940675A-B579-460E-94D1-54222C63F5DA}</a:tableStyleId>
              </a:tblPr>
              <a:tblGrid>
                <a:gridCol w="1531618">
                  <a:extLst>
                    <a:ext uri="{9D8B030D-6E8A-4147-A177-3AD203B41FA5}">
                      <a16:colId xmlns:a16="http://schemas.microsoft.com/office/drawing/2014/main" val="3211305214"/>
                    </a:ext>
                  </a:extLst>
                </a:gridCol>
                <a:gridCol w="1594500">
                  <a:extLst>
                    <a:ext uri="{9D8B030D-6E8A-4147-A177-3AD203B41FA5}">
                      <a16:colId xmlns:a16="http://schemas.microsoft.com/office/drawing/2014/main" val="4219916319"/>
                    </a:ext>
                  </a:extLst>
                </a:gridCol>
                <a:gridCol w="1588224">
                  <a:extLst>
                    <a:ext uri="{9D8B030D-6E8A-4147-A177-3AD203B41FA5}">
                      <a16:colId xmlns:a16="http://schemas.microsoft.com/office/drawing/2014/main" val="3975461428"/>
                    </a:ext>
                  </a:extLst>
                </a:gridCol>
                <a:gridCol w="1588224">
                  <a:extLst>
                    <a:ext uri="{9D8B030D-6E8A-4147-A177-3AD203B41FA5}">
                      <a16:colId xmlns:a16="http://schemas.microsoft.com/office/drawing/2014/main" val="1391230214"/>
                    </a:ext>
                  </a:extLst>
                </a:gridCol>
                <a:gridCol w="1482343">
                  <a:extLst>
                    <a:ext uri="{9D8B030D-6E8A-4147-A177-3AD203B41FA5}">
                      <a16:colId xmlns:a16="http://schemas.microsoft.com/office/drawing/2014/main" val="3579013838"/>
                    </a:ext>
                  </a:extLst>
                </a:gridCol>
                <a:gridCol w="1433149">
                  <a:extLst>
                    <a:ext uri="{9D8B030D-6E8A-4147-A177-3AD203B41FA5}">
                      <a16:colId xmlns:a16="http://schemas.microsoft.com/office/drawing/2014/main" val="1817139087"/>
                    </a:ext>
                  </a:extLst>
                </a:gridCol>
                <a:gridCol w="1723954">
                  <a:extLst>
                    <a:ext uri="{9D8B030D-6E8A-4147-A177-3AD203B41FA5}">
                      <a16:colId xmlns:a16="http://schemas.microsoft.com/office/drawing/2014/main" val="4093331385"/>
                    </a:ext>
                  </a:extLst>
                </a:gridCol>
              </a:tblGrid>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73335359"/>
                  </a:ext>
                </a:extLst>
              </a:tr>
              <a:tr h="24837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7050494"/>
                  </a:ext>
                </a:extLst>
              </a:tr>
              <a:tr h="248373">
                <a:tc>
                  <a:txBody>
                    <a:bodyPr/>
                    <a:lstStyle/>
                    <a:p>
                      <a:r>
                        <a:rPr lang="en-GB" sz="1200" dirty="0">
                          <a:solidFill>
                            <a:schemeClr val="tx1">
                              <a:lumMod val="75000"/>
                              <a:lumOff val="25000"/>
                            </a:schemeClr>
                          </a:solidFill>
                        </a:rPr>
                        <a:t>Friends during school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93493327"/>
                  </a:ext>
                </a:extLst>
              </a:tr>
              <a:tr h="248373">
                <a:tc>
                  <a:txBody>
                    <a:bodyPr/>
                    <a:lstStyle/>
                    <a:p>
                      <a:r>
                        <a:rPr lang="en-GB" sz="1200" dirty="0">
                          <a:solidFill>
                            <a:schemeClr val="tx1">
                              <a:lumMod val="75000"/>
                              <a:lumOff val="25000"/>
                            </a:schemeClr>
                          </a:solidFill>
                        </a:rPr>
                        <a:t>Family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46942836"/>
                  </a:ext>
                </a:extLst>
              </a:tr>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Friends</a:t>
                      </a:r>
                      <a:r>
                        <a:rPr lang="en-GB" sz="1200" baseline="0" dirty="0">
                          <a:solidFill>
                            <a:schemeClr val="tx1">
                              <a:lumMod val="75000"/>
                              <a:lumOff val="25000"/>
                            </a:schemeClr>
                          </a:solidFill>
                        </a:rPr>
                        <a:t> after school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11854040"/>
                  </a:ext>
                </a:extLst>
              </a:tr>
              <a:tr h="248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By myself</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19095331"/>
                  </a:ext>
                </a:extLst>
              </a:tr>
              <a:tr h="248373">
                <a:tc>
                  <a:txBody>
                    <a:bodyPr/>
                    <a:lstStyle/>
                    <a:p>
                      <a:r>
                        <a:rPr lang="en-GB" sz="1200" dirty="0">
                          <a:solidFill>
                            <a:schemeClr val="tx1">
                              <a:lumMod val="75000"/>
                              <a:lumOff val="25000"/>
                            </a:schemeClr>
                          </a:solidFill>
                        </a:rPr>
                        <a:t>Out of school</a:t>
                      </a:r>
                      <a:r>
                        <a:rPr lang="en-GB" sz="1200" baseline="0" dirty="0">
                          <a:solidFill>
                            <a:schemeClr val="tx1">
                              <a:lumMod val="75000"/>
                              <a:lumOff val="25000"/>
                            </a:schemeClr>
                          </a:solidFill>
                        </a:rPr>
                        <a:t> clubs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02320751"/>
                  </a:ext>
                </a:extLst>
              </a:tr>
              <a:tr h="248373">
                <a:tc>
                  <a:txBody>
                    <a:bodyPr/>
                    <a:lstStyle/>
                    <a:p>
                      <a:r>
                        <a:rPr lang="en-GB" sz="1200" dirty="0">
                          <a:solidFill>
                            <a:schemeClr val="tx1">
                              <a:lumMod val="75000"/>
                              <a:lumOff val="25000"/>
                            </a:schemeClr>
                          </a:solidFill>
                        </a:rPr>
                        <a:t>School clubs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79997138"/>
                  </a:ext>
                </a:extLst>
              </a:tr>
              <a:tr h="248373">
                <a:tc>
                  <a:txBody>
                    <a:bodyPr/>
                    <a:lstStyle/>
                    <a:p>
                      <a:r>
                        <a:rPr lang="en-GB" sz="12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52181535"/>
                  </a:ext>
                </a:extLst>
              </a:tr>
            </a:tbl>
          </a:graphicData>
        </a:graphic>
      </p:graphicFrame>
    </p:spTree>
    <p:extLst>
      <p:ext uri="{BB962C8B-B14F-4D97-AF65-F5344CB8AC3E}">
        <p14:creationId xmlns:p14="http://schemas.microsoft.com/office/powerpoint/2010/main" val="3820323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80000"/>
            <a:ext cx="11373254" cy="900000"/>
          </a:xfrm>
        </p:spPr>
        <p:txBody>
          <a:bodyPr anchor="t" anchorCtr="0">
            <a:normAutofit/>
          </a:bodyPr>
          <a:lstStyle/>
          <a:p>
            <a:r>
              <a:rPr lang="en-GB" sz="1600" dirty="0"/>
              <a:t>75% of pupils are exercising for more than 30 minutes each day. 79% of boys are completing over 30 minutes of exercise compared to 72% of girls. SEN pupils, FSM pupils, young carers and ethnic minority groups are the most likely to be doing less than 30 minutes of physical activity a day (all 13% compared to 9% overall).</a:t>
            </a:r>
          </a:p>
        </p:txBody>
      </p:sp>
      <p:sp>
        <p:nvSpPr>
          <p:cNvPr id="7" name="TextBox 6"/>
          <p:cNvSpPr txBox="1"/>
          <p:nvPr/>
        </p:nvSpPr>
        <p:spPr>
          <a:xfrm>
            <a:off x="183600" y="6414288"/>
            <a:ext cx="8041788"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On an average day how long do you spend doing physical activities?</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undertaking physical activity, 2021 n=1,607, 2022 n=2,433, 2023 n=2,373</a:t>
            </a:r>
            <a:endParaRPr lang="en-GB" sz="1000" dirty="0">
              <a:solidFill>
                <a:srgbClr val="002060"/>
              </a:solidFill>
              <a:latin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62700094"/>
              </p:ext>
            </p:extLst>
          </p:nvPr>
        </p:nvGraphicFramePr>
        <p:xfrm>
          <a:off x="183600" y="835200"/>
          <a:ext cx="4471699" cy="400047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3" name="Table 2"/>
          <p:cNvGraphicFramePr>
            <a:graphicFrameLocks noGrp="1"/>
          </p:cNvGraphicFramePr>
          <p:nvPr>
            <p:extLst>
              <p:ext uri="{D42A27DB-BD31-4B8C-83A1-F6EECF244321}">
                <p14:modId xmlns:p14="http://schemas.microsoft.com/office/powerpoint/2010/main" val="2470378723"/>
              </p:ext>
            </p:extLst>
          </p:nvPr>
        </p:nvGraphicFramePr>
        <p:xfrm>
          <a:off x="5218612" y="990091"/>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757279">
                  <a:extLst>
                    <a:ext uri="{9D8B030D-6E8A-4147-A177-3AD203B41FA5}">
                      <a16:colId xmlns:a16="http://schemas.microsoft.com/office/drawing/2014/main" val="20001"/>
                    </a:ext>
                  </a:extLst>
                </a:gridCol>
                <a:gridCol w="754909">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2373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More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latin typeface="+mn-lt"/>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latin typeface="+mn-lt"/>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30 minutes to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latin typeface="+mn-lt"/>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latin typeface="+mn-lt"/>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Less than 30 minutes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latin typeface="+mn-lt"/>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latin typeface="+mn-lt"/>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I</a:t>
                      </a:r>
                      <a:r>
                        <a:rPr lang="en-GB" sz="1200" baseline="0" dirty="0">
                          <a:solidFill>
                            <a:schemeClr val="tx1">
                              <a:lumMod val="75000"/>
                              <a:lumOff val="25000"/>
                            </a:schemeClr>
                          </a:solidFill>
                        </a:rPr>
                        <a:t> don’t know</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latin typeface="+mn-lt"/>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latin typeface="+mn-lt"/>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10203752"/>
              </p:ext>
            </p:extLst>
          </p:nvPr>
        </p:nvGraphicFramePr>
        <p:xfrm>
          <a:off x="5210066" y="3582205"/>
          <a:ext cx="6337663"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9">
                  <a:extLst>
                    <a:ext uri="{9D8B030D-6E8A-4147-A177-3AD203B41FA5}">
                      <a16:colId xmlns:a16="http://schemas.microsoft.com/office/drawing/2014/main" val="20004"/>
                    </a:ext>
                  </a:extLst>
                </a:gridCol>
                <a:gridCol w="792480">
                  <a:extLst>
                    <a:ext uri="{9D8B030D-6E8A-4147-A177-3AD203B41FA5}">
                      <a16:colId xmlns:a16="http://schemas.microsoft.com/office/drawing/2014/main" val="20005"/>
                    </a:ext>
                  </a:extLst>
                </a:gridCol>
                <a:gridCol w="722811">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More than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30 minutes to 1 hour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Less than 30 minutes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I</a:t>
                      </a:r>
                      <a:r>
                        <a:rPr lang="en-GB" sz="1200" baseline="0" dirty="0">
                          <a:solidFill>
                            <a:schemeClr val="tx1">
                              <a:lumMod val="75000"/>
                              <a:lumOff val="25000"/>
                            </a:schemeClr>
                          </a:solidFill>
                        </a:rPr>
                        <a:t> don’t know</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6422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0" y="180000"/>
            <a:ext cx="11825960" cy="900000"/>
          </a:xfrm>
        </p:spPr>
        <p:txBody>
          <a:bodyPr anchor="t" anchorCtr="0">
            <a:normAutofit/>
          </a:bodyPr>
          <a:lstStyle/>
          <a:p>
            <a:r>
              <a:rPr lang="en-GB" sz="1600" dirty="0"/>
              <a:t>51% of pupils exercise to a point of showing physical signs (i.e. out of breath, getting hot and tired), a further 43% say this happens sometimes. Those with a disability are most likely to feel out of breath (57%.)</a:t>
            </a:r>
            <a:endParaRPr lang="en-GB" sz="1600" dirty="0">
              <a:solidFill>
                <a:srgbClr val="00A79D"/>
              </a:solidFill>
            </a:endParaRPr>
          </a:p>
        </p:txBody>
      </p:sp>
      <p:sp>
        <p:nvSpPr>
          <p:cNvPr id="7" name="TextBox 6"/>
          <p:cNvSpPr txBox="1"/>
          <p:nvPr/>
        </p:nvSpPr>
        <p:spPr>
          <a:xfrm>
            <a:off x="183600" y="6368400"/>
            <a:ext cx="8041788"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Think about the times you normally do physical activity. Does it make you breathe faster or get hot and tired?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undertaking physical activity, 2021 n=1,607, 2022 n=2433, 2023 n=2,373</a:t>
            </a:r>
            <a:endParaRPr lang="en-GB" sz="1000" dirty="0">
              <a:solidFill>
                <a:srgbClr val="002060"/>
              </a:solidFill>
              <a:latin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906286131"/>
              </p:ext>
            </p:extLst>
          </p:nvPr>
        </p:nvGraphicFramePr>
        <p:xfrm>
          <a:off x="183020" y="836265"/>
          <a:ext cx="4065846" cy="335759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12" name="Table 11"/>
          <p:cNvGraphicFramePr>
            <a:graphicFrameLocks noGrp="1"/>
          </p:cNvGraphicFramePr>
          <p:nvPr>
            <p:extLst>
              <p:ext uri="{D42A27DB-BD31-4B8C-83A1-F6EECF244321}">
                <p14:modId xmlns:p14="http://schemas.microsoft.com/office/powerpoint/2010/main" val="1121798735"/>
              </p:ext>
            </p:extLst>
          </p:nvPr>
        </p:nvGraphicFramePr>
        <p:xfrm>
          <a:off x="5218612" y="836266"/>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2373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980198903"/>
              </p:ext>
            </p:extLst>
          </p:nvPr>
        </p:nvGraphicFramePr>
        <p:xfrm>
          <a:off x="5218611" y="3025212"/>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92480">
                  <a:extLst>
                    <a:ext uri="{9D8B030D-6E8A-4147-A177-3AD203B41FA5}">
                      <a16:colId xmlns:a16="http://schemas.microsoft.com/office/drawing/2014/main" val="20005"/>
                    </a:ext>
                  </a:extLst>
                </a:gridCol>
                <a:gridCol w="684830">
                  <a:extLst>
                    <a:ext uri="{9D8B030D-6E8A-4147-A177-3AD203B41FA5}">
                      <a16:colId xmlns:a16="http://schemas.microsoft.com/office/drawing/2014/main" val="20006"/>
                    </a:ext>
                  </a:extLst>
                </a:gridCol>
              </a:tblGrid>
              <a:tr h="467928">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37465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747817495"/>
              </p:ext>
            </p:extLst>
          </p:nvPr>
        </p:nvGraphicFramePr>
        <p:xfrm>
          <a:off x="183600" y="835200"/>
          <a:ext cx="5056937" cy="405713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183600" y="180000"/>
            <a:ext cx="11824800" cy="900000"/>
          </a:xfrm>
        </p:spPr>
        <p:txBody>
          <a:bodyPr anchor="t" anchorCtr="0">
            <a:normAutofit/>
          </a:bodyPr>
          <a:lstStyle/>
          <a:p>
            <a:r>
              <a:rPr lang="en-GB" sz="1600" dirty="0"/>
              <a:t>Overall, pupils have a positive attitude towards physical activities with 83% overall saying they enjoy it ‘a lot’ or ‘quite a lot’. Boys express the most enthusiasm for physical activity, with 56% saying they like it ‘a lot.’ Year 4 are also more enthusiastic than Year 6 about physical activities. </a:t>
            </a:r>
          </a:p>
        </p:txBody>
      </p:sp>
      <p:sp>
        <p:nvSpPr>
          <p:cNvPr id="10" name="TextBox 9"/>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How much do you enjoy doing physical activities?</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valid respondents, 2021 n=1,673, 2022 n=2,502, 2023 n=2,453</a:t>
            </a:r>
          </a:p>
        </p:txBody>
      </p:sp>
      <p:sp>
        <p:nvSpPr>
          <p:cNvPr id="5" name="Rectangle 4"/>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6" name="Table 5"/>
          <p:cNvGraphicFramePr>
            <a:graphicFrameLocks noGrp="1"/>
          </p:cNvGraphicFramePr>
          <p:nvPr>
            <p:extLst>
              <p:ext uri="{D42A27DB-BD31-4B8C-83A1-F6EECF244321}">
                <p14:modId xmlns:p14="http://schemas.microsoft.com/office/powerpoint/2010/main" val="799287757"/>
              </p:ext>
            </p:extLst>
          </p:nvPr>
        </p:nvGraphicFramePr>
        <p:xfrm>
          <a:off x="5218612" y="955907"/>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Quite</a:t>
                      </a:r>
                      <a:r>
                        <a:rPr lang="en-GB" sz="1200" baseline="0" dirty="0">
                          <a:solidFill>
                            <a:schemeClr val="tx1">
                              <a:lumMod val="75000"/>
                              <a:lumOff val="25000"/>
                            </a:schemeClr>
                          </a:solidFill>
                        </a:rPr>
                        <a:t> a lot</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A little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Not</a:t>
                      </a:r>
                      <a:r>
                        <a:rPr lang="en-GB" sz="1200" baseline="0" dirty="0">
                          <a:solidFill>
                            <a:schemeClr val="tx1">
                              <a:lumMod val="75000"/>
                              <a:lumOff val="25000"/>
                            </a:schemeClr>
                          </a:solidFill>
                        </a:rPr>
                        <a:t> at all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61798977"/>
              </p:ext>
            </p:extLst>
          </p:nvPr>
        </p:nvGraphicFramePr>
        <p:xfrm>
          <a:off x="5229575" y="3597465"/>
          <a:ext cx="6282265"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5383">
                  <a:extLst>
                    <a:ext uri="{9D8B030D-6E8A-4147-A177-3AD203B41FA5}">
                      <a16:colId xmlns:a16="http://schemas.microsoft.com/office/drawing/2014/main" val="20004"/>
                    </a:ext>
                  </a:extLst>
                </a:gridCol>
                <a:gridCol w="783772">
                  <a:extLst>
                    <a:ext uri="{9D8B030D-6E8A-4147-A177-3AD203B41FA5}">
                      <a16:colId xmlns:a16="http://schemas.microsoft.com/office/drawing/2014/main" val="20005"/>
                    </a:ext>
                  </a:extLst>
                </a:gridCol>
                <a:gridCol w="678377">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A lot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Quite</a:t>
                      </a:r>
                      <a:r>
                        <a:rPr lang="en-GB" sz="1200" baseline="0" dirty="0">
                          <a:solidFill>
                            <a:schemeClr val="tx1">
                              <a:lumMod val="75000"/>
                              <a:lumOff val="25000"/>
                            </a:schemeClr>
                          </a:solidFill>
                        </a:rPr>
                        <a:t> a lot</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A little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Not</a:t>
                      </a:r>
                      <a:r>
                        <a:rPr lang="en-GB" sz="1200" baseline="0" dirty="0">
                          <a:solidFill>
                            <a:schemeClr val="tx1">
                              <a:lumMod val="75000"/>
                              <a:lumOff val="25000"/>
                            </a:schemeClr>
                          </a:solidFill>
                        </a:rPr>
                        <a:t> at all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64830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anchor="t" anchorCtr="0">
            <a:noAutofit/>
          </a:bodyPr>
          <a:lstStyle/>
          <a:p>
            <a:r>
              <a:rPr lang="en-GB" sz="1600" dirty="0"/>
              <a:t>Disliking physical exhaustion and preferring to do other things are the main reasons for not enjoying participating in physical activity (51% and 38% respectively), followed by ‘not very good at it’ (34%) although this has reduced from last year.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723202210"/>
              </p:ext>
            </p:extLst>
          </p:nvPr>
        </p:nvGraphicFramePr>
        <p:xfrm>
          <a:off x="183600" y="835200"/>
          <a:ext cx="8789033" cy="537918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What is it about physical activity that you don't enjoy?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not undertaking physical activity, 2021 n= 346, 2022 n=450, 2023 n=420</a:t>
            </a:r>
          </a:p>
        </p:txBody>
      </p:sp>
      <p:sp>
        <p:nvSpPr>
          <p:cNvPr id="6" name="Rectangle 5"/>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2860395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anchor="t" anchorCtr="0">
            <a:noAutofit/>
          </a:bodyPr>
          <a:lstStyle/>
          <a:p>
            <a:r>
              <a:rPr lang="en-GB" sz="1600" dirty="0"/>
              <a:t>Aside from the getting hot and tired, of the top 6 reasons that pupils do not enjoy Physical activity, more Year 6 pupils than Year 4 pupils are affected by these reasons.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22253666"/>
              </p:ext>
            </p:extLst>
          </p:nvPr>
        </p:nvGraphicFramePr>
        <p:xfrm>
          <a:off x="183600" y="835200"/>
          <a:ext cx="8789033" cy="537918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600" y="6368400"/>
            <a:ext cx="6741419" cy="400110"/>
          </a:xfrm>
          <a:prstGeom prst="rect">
            <a:avLst/>
          </a:prstGeom>
          <a:noFill/>
        </p:spPr>
        <p:txBody>
          <a:bodyPr wrap="square" rtlCol="0" anchor="b" anchorCtr="0">
            <a:spAutoFit/>
          </a:body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What is it about physical activity that you don't enjoy? </a:t>
            </a:r>
          </a:p>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i="1" dirty="0">
                <a:solidFill>
                  <a:srgbClr val="002060"/>
                </a:solidFill>
                <a:latin typeface="Calibri" panose="020F0502020204030204" pitchFamily="34" charset="0"/>
              </a:rPr>
              <a:t>Base: All those not undertaking physical activity, n=420</a:t>
            </a:r>
          </a:p>
        </p:txBody>
      </p:sp>
      <p:sp>
        <p:nvSpPr>
          <p:cNvPr id="6" name="Rectangle 5"/>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spTree>
    <p:extLst>
      <p:ext uri="{BB962C8B-B14F-4D97-AF65-F5344CB8AC3E}">
        <p14:creationId xmlns:p14="http://schemas.microsoft.com/office/powerpoint/2010/main" val="249708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(2) - CYPP key indicators</a:t>
            </a:r>
          </a:p>
        </p:txBody>
      </p:sp>
      <p:sp>
        <p:nvSpPr>
          <p:cNvPr id="3" name="Content Placeholder 2"/>
          <p:cNvSpPr>
            <a:spLocks noGrp="1"/>
          </p:cNvSpPr>
          <p:nvPr>
            <p:ph idx="1"/>
          </p:nvPr>
        </p:nvSpPr>
        <p:spPr>
          <a:xfrm>
            <a:off x="5354817" y="924878"/>
            <a:ext cx="5528769" cy="2761036"/>
          </a:xfrm>
        </p:spPr>
        <p:txBody>
          <a:bodyPr>
            <a:noAutofit/>
          </a:bodyPr>
          <a:lstStyle/>
          <a:p>
            <a:pPr marL="0" indent="0">
              <a:lnSpc>
                <a:spcPct val="100000"/>
              </a:lnSpc>
              <a:spcBef>
                <a:spcPts val="600"/>
              </a:spcBef>
              <a:spcAft>
                <a:spcPts val="600"/>
              </a:spcAft>
              <a:buNone/>
            </a:pPr>
            <a:r>
              <a:rPr lang="en-GB" sz="1600" i="1" dirty="0"/>
              <a:t>CYPP-1: </a:t>
            </a:r>
            <a:r>
              <a:rPr lang="en-GB" sz="1600" b="1" dirty="0"/>
              <a:t>On which days did you do any physical activity in the last 7 days? </a:t>
            </a:r>
          </a:p>
          <a:p>
            <a:pPr marL="0" indent="0">
              <a:lnSpc>
                <a:spcPct val="100000"/>
              </a:lnSpc>
              <a:spcBef>
                <a:spcPts val="600"/>
              </a:spcBef>
              <a:spcAft>
                <a:spcPts val="600"/>
              </a:spcAft>
              <a:buNone/>
            </a:pPr>
            <a:r>
              <a:rPr lang="en-GB" sz="1400" dirty="0">
                <a:solidFill>
                  <a:srgbClr val="404040"/>
                </a:solidFill>
              </a:rPr>
              <a:t>The majority of pupils (97%) had at least one day of activity over the past 7 days. Year 4s exercise on average 4.1 days in a 7-day period, with Year 6s slightly more at 4.6 days. 54% of boys exercise five or more days, compared to 42% of girls. </a:t>
            </a:r>
          </a:p>
          <a:p>
            <a:pPr marL="0" indent="0">
              <a:lnSpc>
                <a:spcPct val="100000"/>
              </a:lnSpc>
              <a:spcBef>
                <a:spcPts val="600"/>
              </a:spcBef>
              <a:spcAft>
                <a:spcPts val="600"/>
              </a:spcAft>
              <a:buNone/>
            </a:pPr>
            <a:r>
              <a:rPr lang="en-GB" sz="1400" dirty="0">
                <a:solidFill>
                  <a:srgbClr val="404040"/>
                </a:solidFill>
              </a:rPr>
              <a:t>(See slide 40 for more details).</a:t>
            </a:r>
            <a:endParaRPr lang="en-GB" sz="1400" dirty="0">
              <a:solidFill>
                <a:srgbClr val="FF0000"/>
              </a:solidFill>
            </a:endParaRPr>
          </a:p>
          <a:p>
            <a:pPr marL="0" indent="0">
              <a:lnSpc>
                <a:spcPct val="100000"/>
              </a:lnSpc>
              <a:spcBef>
                <a:spcPts val="600"/>
              </a:spcBef>
              <a:spcAft>
                <a:spcPts val="600"/>
              </a:spcAft>
              <a:buNone/>
            </a:pPr>
            <a:r>
              <a:rPr lang="en-GB" sz="1400" dirty="0"/>
              <a:t> </a:t>
            </a:r>
          </a:p>
        </p:txBody>
      </p:sp>
      <p:sp>
        <p:nvSpPr>
          <p:cNvPr id="5" name="Content Placeholder 2"/>
          <p:cNvSpPr txBox="1">
            <a:spLocks/>
          </p:cNvSpPr>
          <p:nvPr/>
        </p:nvSpPr>
        <p:spPr>
          <a:xfrm>
            <a:off x="513028" y="4185645"/>
            <a:ext cx="6555738" cy="2196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dirty="0"/>
              <a:t>CYPP-2: </a:t>
            </a:r>
            <a:r>
              <a:rPr lang="en-GB" sz="1600" b="1" dirty="0"/>
              <a:t>Have you been bullied at or near school in the last 12 months?</a:t>
            </a:r>
          </a:p>
          <a:p>
            <a:pPr marL="0" indent="0">
              <a:lnSpc>
                <a:spcPct val="100000"/>
              </a:lnSpc>
              <a:spcBef>
                <a:spcPts val="600"/>
              </a:spcBef>
              <a:spcAft>
                <a:spcPts val="600"/>
              </a:spcAft>
              <a:buNone/>
            </a:pPr>
            <a:r>
              <a:rPr lang="en-GB" sz="1400" dirty="0">
                <a:solidFill>
                  <a:srgbClr val="404040"/>
                </a:solidFill>
              </a:rPr>
              <a:t>Overall 29% of pupils have experienced being bullied.</a:t>
            </a:r>
          </a:p>
          <a:p>
            <a:pPr marL="0" indent="0">
              <a:lnSpc>
                <a:spcPct val="100000"/>
              </a:lnSpc>
              <a:spcBef>
                <a:spcPts val="600"/>
              </a:spcBef>
              <a:spcAft>
                <a:spcPts val="600"/>
              </a:spcAft>
              <a:buNone/>
            </a:pPr>
            <a:r>
              <a:rPr lang="en-GB" sz="1400" dirty="0">
                <a:solidFill>
                  <a:srgbClr val="404040"/>
                </a:solidFill>
              </a:rPr>
              <a:t>Groups reporting a higher-than-average incidence of bullying are: Young Carers (47%), SEN pupils (36%), those who speak English as a second language (36%), those with a disability or long-standing illness (35%), and FSM pupils (35%). </a:t>
            </a:r>
          </a:p>
          <a:p>
            <a:pPr marL="0" indent="0">
              <a:lnSpc>
                <a:spcPct val="100000"/>
              </a:lnSpc>
              <a:spcBef>
                <a:spcPts val="600"/>
              </a:spcBef>
              <a:spcAft>
                <a:spcPts val="600"/>
              </a:spcAft>
              <a:buNone/>
            </a:pPr>
            <a:r>
              <a:rPr lang="en-GB" sz="1400" dirty="0">
                <a:solidFill>
                  <a:srgbClr val="404040"/>
                </a:solidFill>
              </a:rPr>
              <a:t>(See slide 52 for more details).</a:t>
            </a:r>
          </a:p>
        </p:txBody>
      </p:sp>
      <p:sp>
        <p:nvSpPr>
          <p:cNvPr id="9" name="TextBox 8"/>
          <p:cNvSpPr txBox="1"/>
          <p:nvPr/>
        </p:nvSpPr>
        <p:spPr>
          <a:xfrm>
            <a:off x="183019" y="6575335"/>
            <a:ext cx="9561870" cy="246221"/>
          </a:xfrm>
          <a:prstGeom prst="rect">
            <a:avLst/>
          </a:prstGeom>
          <a:noFill/>
        </p:spPr>
        <p:txBody>
          <a:bodyPr wrap="square" rtlCol="0" anchor="b" anchorCtr="0">
            <a:spAutoFit/>
          </a:bodyPr>
          <a:lstStyle/>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8" name="Chart 7">
            <a:extLst>
              <a:ext uri="{FF2B5EF4-FFF2-40B4-BE49-F238E27FC236}">
                <a16:creationId xmlns:a16="http://schemas.microsoft.com/office/drawing/2014/main" id="{AAFD695E-B054-40AF-93DB-0A027208BAEC}"/>
              </a:ext>
            </a:extLst>
          </p:cNvPr>
          <p:cNvGraphicFramePr/>
          <p:nvPr>
            <p:extLst>
              <p:ext uri="{D42A27DB-BD31-4B8C-83A1-F6EECF244321}">
                <p14:modId xmlns:p14="http://schemas.microsoft.com/office/powerpoint/2010/main" val="1934798338"/>
              </p:ext>
            </p:extLst>
          </p:nvPr>
        </p:nvGraphicFramePr>
        <p:xfrm>
          <a:off x="7140168" y="3457814"/>
          <a:ext cx="4906331" cy="29244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a:extLst>
              <a:ext uri="{FF2B5EF4-FFF2-40B4-BE49-F238E27FC236}">
                <a16:creationId xmlns:a16="http://schemas.microsoft.com/office/drawing/2014/main" id="{60AF77BD-8851-4C97-836D-3D0AB3A9E998}"/>
              </a:ext>
            </a:extLst>
          </p:cNvPr>
          <p:cNvGraphicFramePr>
            <a:graphicFrameLocks/>
          </p:cNvGraphicFramePr>
          <p:nvPr>
            <p:extLst>
              <p:ext uri="{D42A27DB-BD31-4B8C-83A1-F6EECF244321}">
                <p14:modId xmlns:p14="http://schemas.microsoft.com/office/powerpoint/2010/main" val="970644251"/>
              </p:ext>
            </p:extLst>
          </p:nvPr>
        </p:nvGraphicFramePr>
        <p:xfrm>
          <a:off x="421143" y="1079999"/>
          <a:ext cx="4630690" cy="29244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5204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821782" cy="900000"/>
          </a:xfrm>
        </p:spPr>
        <p:txBody>
          <a:bodyPr vert="horz" lIns="91440" tIns="45720" rIns="91440" bIns="45720" rtlCol="0" anchor="t">
            <a:normAutofit fontScale="90000"/>
          </a:bodyPr>
          <a:lstStyle/>
          <a:p>
            <a:pPr algn="ctr"/>
            <a:r>
              <a:rPr lang="en-GB" sz="1600" dirty="0"/>
              <a:t>Girls, SEN pupils and Year 6 are more likely to feel shy about their bodies. More Year 6 pupils are concerned about ‘not being very good at it.’ than Year 4. Apart from changing into different clothes, more Girls are concerned about all reasons than boys. More SEN pupils are concerned about ability than any other reason, and they are the only group to prioritise this reason.</a:t>
            </a:r>
            <a:r>
              <a:rPr lang="en-GB" sz="1600" i="1" dirty="0"/>
              <a:t> </a:t>
            </a:r>
            <a:r>
              <a:rPr lang="en-GB" sz="1200" i="1" dirty="0"/>
              <a:t>(Please note the low base for young carers, SEN pupils, those with a disability, ethnic minority groups and FSM)</a:t>
            </a:r>
            <a:endParaRPr lang="en-GB" sz="1600" dirty="0"/>
          </a:p>
        </p:txBody>
      </p:sp>
      <p:sp>
        <p:nvSpPr>
          <p:cNvPr id="7" name="TextBox 6"/>
          <p:cNvSpPr txBox="1"/>
          <p:nvPr/>
        </p:nvSpPr>
        <p:spPr>
          <a:xfrm>
            <a:off x="183600" y="6522289"/>
            <a:ext cx="9021360"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pPr>
              <a:defRPr sz="1600" b="0" i="0" u="none" strike="noStrike" kern="1200" spc="0" baseline="0">
                <a:solidFill>
                  <a:prstClr val="black">
                    <a:lumMod val="65000"/>
                    <a:lumOff val="35000"/>
                  </a:prstClr>
                </a:solidFill>
                <a:latin typeface="DINPro" panose="020B0504020101020102" pitchFamily="34" charset="0"/>
                <a:ea typeface="+mn-ea"/>
                <a:cs typeface="DINPro" panose="020B0504020101020102" pitchFamily="34" charset="0"/>
              </a:defRPr>
            </a:pPr>
            <a:r>
              <a:rPr lang="en-GB" sz="1000" dirty="0">
                <a:solidFill>
                  <a:srgbClr val="002060"/>
                </a:solidFill>
                <a:latin typeface="Calibri" panose="020F0502020204030204" pitchFamily="34" charset="0"/>
              </a:rPr>
              <a:t>Q: What is it about physical activity that you don't enjoy?</a:t>
            </a:r>
            <a:endParaRPr lang="en-GB" sz="1000" i="1" dirty="0">
              <a:solidFill>
                <a:srgbClr val="00206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22773723"/>
              </p:ext>
            </p:extLst>
          </p:nvPr>
        </p:nvGraphicFramePr>
        <p:xfrm>
          <a:off x="183018" y="938435"/>
          <a:ext cx="11821780" cy="2562103"/>
        </p:xfrm>
        <a:graphic>
          <a:graphicData uri="http://schemas.openxmlformats.org/drawingml/2006/table">
            <a:tbl>
              <a:tblPr firstRow="1" bandRow="1">
                <a:tableStyleId>{5940675A-B579-460E-94D1-54222C63F5DA}</a:tableStyleId>
              </a:tblPr>
              <a:tblGrid>
                <a:gridCol w="2595016">
                  <a:extLst>
                    <a:ext uri="{9D8B030D-6E8A-4147-A177-3AD203B41FA5}">
                      <a16:colId xmlns:a16="http://schemas.microsoft.com/office/drawing/2014/main" val="20000"/>
                    </a:ext>
                  </a:extLst>
                </a:gridCol>
                <a:gridCol w="1537794">
                  <a:extLst>
                    <a:ext uri="{9D8B030D-6E8A-4147-A177-3AD203B41FA5}">
                      <a16:colId xmlns:a16="http://schemas.microsoft.com/office/drawing/2014/main" val="20001"/>
                    </a:ext>
                  </a:extLst>
                </a:gridCol>
                <a:gridCol w="1537794">
                  <a:extLst>
                    <a:ext uri="{9D8B030D-6E8A-4147-A177-3AD203B41FA5}">
                      <a16:colId xmlns:a16="http://schemas.microsoft.com/office/drawing/2014/main" val="2151823823"/>
                    </a:ext>
                  </a:extLst>
                </a:gridCol>
                <a:gridCol w="1537794">
                  <a:extLst>
                    <a:ext uri="{9D8B030D-6E8A-4147-A177-3AD203B41FA5}">
                      <a16:colId xmlns:a16="http://schemas.microsoft.com/office/drawing/2014/main" val="1292494938"/>
                    </a:ext>
                  </a:extLst>
                </a:gridCol>
                <a:gridCol w="1537794">
                  <a:extLst>
                    <a:ext uri="{9D8B030D-6E8A-4147-A177-3AD203B41FA5}">
                      <a16:colId xmlns:a16="http://schemas.microsoft.com/office/drawing/2014/main" val="20003"/>
                    </a:ext>
                  </a:extLst>
                </a:gridCol>
                <a:gridCol w="1537794">
                  <a:extLst>
                    <a:ext uri="{9D8B030D-6E8A-4147-A177-3AD203B41FA5}">
                      <a16:colId xmlns:a16="http://schemas.microsoft.com/office/drawing/2014/main" val="20005"/>
                    </a:ext>
                  </a:extLst>
                </a:gridCol>
                <a:gridCol w="1537794">
                  <a:extLst>
                    <a:ext uri="{9D8B030D-6E8A-4147-A177-3AD203B41FA5}">
                      <a16:colId xmlns:a16="http://schemas.microsoft.com/office/drawing/2014/main" val="20007"/>
                    </a:ext>
                  </a:extLst>
                </a:gridCol>
              </a:tblGrid>
              <a:tr h="264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456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202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218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173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222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49867">
                <a:tc>
                  <a:txBody>
                    <a:bodyPr/>
                    <a:lstStyle/>
                    <a:p>
                      <a:r>
                        <a:rPr lang="en-GB" sz="1100" dirty="0">
                          <a:solidFill>
                            <a:schemeClr val="tx1">
                              <a:lumMod val="75000"/>
                              <a:lumOff val="25000"/>
                            </a:schemeClr>
                          </a:solidFill>
                        </a:rPr>
                        <a:t>Getting hot and tired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49867">
                <a:tc>
                  <a:txBody>
                    <a:bodyPr/>
                    <a:lstStyle/>
                    <a:p>
                      <a:r>
                        <a:rPr lang="en-GB" sz="1100" dirty="0">
                          <a:solidFill>
                            <a:schemeClr val="tx1">
                              <a:lumMod val="75000"/>
                              <a:lumOff val="25000"/>
                            </a:schemeClr>
                          </a:solidFill>
                        </a:rPr>
                        <a:t>Just prefer to do other things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49867">
                <a:tc>
                  <a:txBody>
                    <a:bodyPr/>
                    <a:lstStyle/>
                    <a:p>
                      <a:r>
                        <a:rPr lang="en-GB" sz="1100" dirty="0">
                          <a:solidFill>
                            <a:schemeClr val="tx1">
                              <a:lumMod val="75000"/>
                              <a:lumOff val="25000"/>
                            </a:schemeClr>
                          </a:solidFill>
                        </a:rPr>
                        <a:t>Not very good at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11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Being outdoors in</a:t>
                      </a:r>
                      <a:r>
                        <a:rPr lang="en-GB" sz="1100" baseline="0" dirty="0">
                          <a:solidFill>
                            <a:schemeClr val="tx1">
                              <a:lumMod val="75000"/>
                              <a:lumOff val="25000"/>
                            </a:schemeClr>
                          </a:solidFill>
                        </a:rPr>
                        <a:t> bad weather or when it’s cold</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1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feel shy about my body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68625">
                <a:tc>
                  <a:txBody>
                    <a:bodyPr/>
                    <a:lstStyle/>
                    <a:p>
                      <a:r>
                        <a:rPr lang="en-GB" sz="1100" dirty="0">
                          <a:solidFill>
                            <a:schemeClr val="tx1">
                              <a:lumMod val="75000"/>
                              <a:lumOff val="25000"/>
                            </a:schemeClr>
                          </a:solidFill>
                        </a:rPr>
                        <a:t>Having to be competitive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49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Changing into</a:t>
                      </a:r>
                      <a:r>
                        <a:rPr lang="en-GB" sz="1100" baseline="0" dirty="0">
                          <a:solidFill>
                            <a:schemeClr val="tx1">
                              <a:lumMod val="75000"/>
                              <a:lumOff val="25000"/>
                            </a:schemeClr>
                          </a:solidFill>
                        </a:rPr>
                        <a:t> different clothes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9" name="Rectangle 8"/>
          <p:cNvSpPr/>
          <p:nvPr/>
        </p:nvSpPr>
        <p:spPr>
          <a:xfrm>
            <a:off x="9946640" y="6368627"/>
            <a:ext cx="1686560" cy="492926"/>
          </a:xfrm>
          <a:prstGeom prst="rect">
            <a:avLst/>
          </a:prstGeom>
          <a:solidFill>
            <a:srgbClr val="F285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 activity</a:t>
            </a:r>
          </a:p>
        </p:txBody>
      </p:sp>
      <p:graphicFrame>
        <p:nvGraphicFramePr>
          <p:cNvPr id="2" name="Table 1">
            <a:extLst>
              <a:ext uri="{FF2B5EF4-FFF2-40B4-BE49-F238E27FC236}">
                <a16:creationId xmlns:a16="http://schemas.microsoft.com/office/drawing/2014/main" id="{77240336-D366-46F6-B279-743C382D714E}"/>
              </a:ext>
            </a:extLst>
          </p:cNvPr>
          <p:cNvGraphicFramePr>
            <a:graphicFrameLocks noGrp="1"/>
          </p:cNvGraphicFramePr>
          <p:nvPr>
            <p:extLst>
              <p:ext uri="{D42A27DB-BD31-4B8C-83A1-F6EECF244321}">
                <p14:modId xmlns:p14="http://schemas.microsoft.com/office/powerpoint/2010/main" val="1106823865"/>
              </p:ext>
            </p:extLst>
          </p:nvPr>
        </p:nvGraphicFramePr>
        <p:xfrm>
          <a:off x="183018" y="3581977"/>
          <a:ext cx="11821781" cy="2763937"/>
        </p:xfrm>
        <a:graphic>
          <a:graphicData uri="http://schemas.openxmlformats.org/drawingml/2006/table">
            <a:tbl>
              <a:tblPr firstRow="1" bandRow="1">
                <a:tableStyleId>{5940675A-B579-460E-94D1-54222C63F5DA}</a:tableStyleId>
              </a:tblPr>
              <a:tblGrid>
                <a:gridCol w="2595017">
                  <a:extLst>
                    <a:ext uri="{9D8B030D-6E8A-4147-A177-3AD203B41FA5}">
                      <a16:colId xmlns:a16="http://schemas.microsoft.com/office/drawing/2014/main" val="3211305214"/>
                    </a:ext>
                  </a:extLst>
                </a:gridCol>
                <a:gridCol w="1537794">
                  <a:extLst>
                    <a:ext uri="{9D8B030D-6E8A-4147-A177-3AD203B41FA5}">
                      <a16:colId xmlns:a16="http://schemas.microsoft.com/office/drawing/2014/main" val="4219916319"/>
                    </a:ext>
                  </a:extLst>
                </a:gridCol>
                <a:gridCol w="1537794">
                  <a:extLst>
                    <a:ext uri="{9D8B030D-6E8A-4147-A177-3AD203B41FA5}">
                      <a16:colId xmlns:a16="http://schemas.microsoft.com/office/drawing/2014/main" val="3975461428"/>
                    </a:ext>
                  </a:extLst>
                </a:gridCol>
                <a:gridCol w="1537794">
                  <a:extLst>
                    <a:ext uri="{9D8B030D-6E8A-4147-A177-3AD203B41FA5}">
                      <a16:colId xmlns:a16="http://schemas.microsoft.com/office/drawing/2014/main" val="1391230214"/>
                    </a:ext>
                  </a:extLst>
                </a:gridCol>
                <a:gridCol w="1537794">
                  <a:extLst>
                    <a:ext uri="{9D8B030D-6E8A-4147-A177-3AD203B41FA5}">
                      <a16:colId xmlns:a16="http://schemas.microsoft.com/office/drawing/2014/main" val="3579013838"/>
                    </a:ext>
                  </a:extLst>
                </a:gridCol>
                <a:gridCol w="1537794">
                  <a:extLst>
                    <a:ext uri="{9D8B030D-6E8A-4147-A177-3AD203B41FA5}">
                      <a16:colId xmlns:a16="http://schemas.microsoft.com/office/drawing/2014/main" val="1817139087"/>
                    </a:ext>
                  </a:extLst>
                </a:gridCol>
                <a:gridCol w="1537794">
                  <a:extLst>
                    <a:ext uri="{9D8B030D-6E8A-4147-A177-3AD203B41FA5}">
                      <a16:colId xmlns:a16="http://schemas.microsoft.com/office/drawing/2014/main" val="4093331385"/>
                    </a:ext>
                  </a:extLst>
                </a:gridCol>
              </a:tblGrid>
              <a:tr h="445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73335359"/>
                  </a:ext>
                </a:extLst>
              </a:tr>
              <a:tr h="26700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57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7050494"/>
                  </a:ext>
                </a:extLst>
              </a:tr>
              <a:tr h="252167">
                <a:tc>
                  <a:txBody>
                    <a:bodyPr/>
                    <a:lstStyle/>
                    <a:p>
                      <a:r>
                        <a:rPr lang="en-GB" sz="1100" dirty="0">
                          <a:solidFill>
                            <a:schemeClr val="tx1">
                              <a:lumMod val="75000"/>
                              <a:lumOff val="25000"/>
                            </a:schemeClr>
                          </a:solidFill>
                        </a:rPr>
                        <a:t>Getting hot and tired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593493327"/>
                  </a:ext>
                </a:extLst>
              </a:tr>
              <a:tr h="252167">
                <a:tc>
                  <a:txBody>
                    <a:bodyPr/>
                    <a:lstStyle/>
                    <a:p>
                      <a:r>
                        <a:rPr lang="en-GB" sz="1100" dirty="0">
                          <a:solidFill>
                            <a:schemeClr val="tx1">
                              <a:lumMod val="75000"/>
                              <a:lumOff val="25000"/>
                            </a:schemeClr>
                          </a:solidFill>
                        </a:rPr>
                        <a:t>Just prefer to do other things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11854040"/>
                  </a:ext>
                </a:extLst>
              </a:tr>
              <a:tr h="276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lumMod val="75000"/>
                              <a:lumOff val="25000"/>
                            </a:schemeClr>
                          </a:solidFill>
                          <a:latin typeface="+mn-lt"/>
                          <a:ea typeface="+mn-ea"/>
                          <a:cs typeface="+mn-cs"/>
                        </a:rPr>
                        <a:t>Not very good at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39247879"/>
                  </a:ext>
                </a:extLst>
              </a:tr>
              <a:tr h="415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Being outdoors in bad weather or when it’s cold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519095331"/>
                  </a:ext>
                </a:extLst>
              </a:tr>
              <a:tr h="275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I feel shy about my body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02320751"/>
                  </a:ext>
                </a:extLst>
              </a:tr>
              <a:tr h="276630">
                <a:tc>
                  <a:txBody>
                    <a:bodyPr/>
                    <a:lstStyle/>
                    <a:p>
                      <a:r>
                        <a:rPr lang="en-GB" sz="1100" dirty="0">
                          <a:solidFill>
                            <a:schemeClr val="tx1">
                              <a:lumMod val="75000"/>
                              <a:lumOff val="25000"/>
                            </a:schemeClr>
                          </a:solidFill>
                        </a:rPr>
                        <a:t>Having to be competitive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679997138"/>
                  </a:ext>
                </a:extLst>
              </a:tr>
              <a:tr h="25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Changing into</a:t>
                      </a:r>
                      <a:r>
                        <a:rPr lang="en-GB" sz="1100" baseline="0" dirty="0">
                          <a:solidFill>
                            <a:schemeClr val="tx1">
                              <a:lumMod val="75000"/>
                              <a:lumOff val="25000"/>
                            </a:schemeClr>
                          </a:solidFill>
                        </a:rPr>
                        <a:t> different clothes</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652181535"/>
                  </a:ext>
                </a:extLst>
              </a:tr>
            </a:tbl>
          </a:graphicData>
        </a:graphic>
      </p:graphicFrame>
    </p:spTree>
    <p:extLst>
      <p:ext uri="{BB962C8B-B14F-4D97-AF65-F5344CB8AC3E}">
        <p14:creationId xmlns:p14="http://schemas.microsoft.com/office/powerpoint/2010/main" val="1271801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Relationships:</a:t>
            </a:r>
          </a:p>
          <a:p>
            <a:r>
              <a:rPr lang="en-GB" dirty="0">
                <a:latin typeface="Calibri" panose="020F0502020204030204" pitchFamily="34" charset="0"/>
                <a:cs typeface="DINPro" panose="020B0504020101020102" pitchFamily="34" charset="0"/>
              </a:rPr>
              <a:t>Experiences, feelings about and understanding of bullying, and getting support</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2903709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9217" y="180000"/>
            <a:ext cx="11641605" cy="900000"/>
          </a:xfrm>
        </p:spPr>
        <p:txBody>
          <a:bodyPr anchor="t" anchorCtr="0">
            <a:noAutofit/>
          </a:bodyPr>
          <a:lstStyle/>
          <a:p>
            <a:r>
              <a:rPr lang="en-GB" sz="1600" dirty="0"/>
              <a:t>80% of pupils feel they are getting love and support at home, at all times. This decreases to 66% amongst Young carers.</a:t>
            </a:r>
          </a:p>
        </p:txBody>
      </p:sp>
      <p:sp>
        <p:nvSpPr>
          <p:cNvPr id="10" name="TextBox 9"/>
          <p:cNvSpPr txBox="1"/>
          <p:nvPr/>
        </p:nvSpPr>
        <p:spPr>
          <a:xfrm>
            <a:off x="183600" y="6368400"/>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get love and support from people at home if you're upset or worried about something?</a:t>
            </a:r>
          </a:p>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9" name="Chart 8"/>
          <p:cNvGraphicFramePr/>
          <p:nvPr>
            <p:extLst>
              <p:ext uri="{D42A27DB-BD31-4B8C-83A1-F6EECF244321}">
                <p14:modId xmlns:p14="http://schemas.microsoft.com/office/powerpoint/2010/main" val="120589446"/>
              </p:ext>
            </p:extLst>
          </p:nvPr>
        </p:nvGraphicFramePr>
        <p:xfrm>
          <a:off x="627484" y="1230781"/>
          <a:ext cx="3420000" cy="368744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1" name="Table 10"/>
          <p:cNvGraphicFramePr>
            <a:graphicFrameLocks noGrp="1"/>
          </p:cNvGraphicFramePr>
          <p:nvPr>
            <p:extLst>
              <p:ext uri="{D42A27DB-BD31-4B8C-83A1-F6EECF244321}">
                <p14:modId xmlns:p14="http://schemas.microsoft.com/office/powerpoint/2010/main" val="2847580047"/>
              </p:ext>
            </p:extLst>
          </p:nvPr>
        </p:nvGraphicFramePr>
        <p:xfrm>
          <a:off x="4399200" y="1188000"/>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692753"/>
              </p:ext>
            </p:extLst>
          </p:nvPr>
        </p:nvGraphicFramePr>
        <p:xfrm>
          <a:off x="4399200" y="3267066"/>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1">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40">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961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627"/>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Have you been bullied at or near school in the last 12 months?</a:t>
            </a:r>
          </a:p>
          <a:p>
            <a:r>
              <a:rPr lang="en-GB" sz="1000" i="1" dirty="0">
                <a:solidFill>
                  <a:srgbClr val="002060"/>
                </a:solidFill>
                <a:latin typeface="Calibri" panose="020F0502020204030204" pitchFamily="34" charset="0"/>
                <a:cs typeface="DINPro" panose="020B0504020101020102" pitchFamily="34" charset="0"/>
              </a:rPr>
              <a:t>Base: All valid respondents, 2021 n=1,673, 2022 n=2,502, 2023 n=2,453</a:t>
            </a:r>
            <a:endParaRPr lang="en-GB" sz="1000"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Overall, 29% of students have experienced bullying in the last 12 months. </a:t>
            </a:r>
            <a:r>
              <a:rPr lang="en-US" sz="1600" dirty="0"/>
              <a:t>Young carers are bullied more than any other cohort (47%).</a:t>
            </a:r>
            <a:endParaRPr lang="en-GB" sz="1600" dirty="0"/>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3148139494"/>
              </p:ext>
            </p:extLst>
          </p:nvPr>
        </p:nvGraphicFramePr>
        <p:xfrm>
          <a:off x="4398216" y="1187586"/>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31%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27%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51%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44%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89719029"/>
              </p:ext>
            </p:extLst>
          </p:nvPr>
        </p:nvGraphicFramePr>
        <p:xfrm>
          <a:off x="4398216" y="3267066"/>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8">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76123">
                  <a:extLst>
                    <a:ext uri="{9D8B030D-6E8A-4147-A177-3AD203B41FA5}">
                      <a16:colId xmlns:a16="http://schemas.microsoft.com/office/drawing/2014/main" val="20006"/>
                    </a:ext>
                  </a:extLst>
                </a:gridCol>
              </a:tblGrid>
              <a:tr h="558562">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pPr marL="0" algn="l" defTabSz="914400" rtl="0" eaLnBrk="1" latinLnBrk="0" hangingPunct="1"/>
                      <a:r>
                        <a:rPr lang="en-GB" sz="1200" kern="1200" dirty="0">
                          <a:solidFill>
                            <a:schemeClr val="tx1">
                              <a:lumMod val="75000"/>
                              <a:lumOff val="25000"/>
                            </a:schemeClr>
                          </a:solidFill>
                          <a:latin typeface="+mn-lt"/>
                          <a:ea typeface="+mn-ea"/>
                          <a:cs typeface="+mn-cs"/>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5" name="Chart 14"/>
          <p:cNvGraphicFramePr/>
          <p:nvPr>
            <p:extLst>
              <p:ext uri="{D42A27DB-BD31-4B8C-83A1-F6EECF244321}">
                <p14:modId xmlns:p14="http://schemas.microsoft.com/office/powerpoint/2010/main" val="3736391841"/>
              </p:ext>
            </p:extLst>
          </p:nvPr>
        </p:nvGraphicFramePr>
        <p:xfrm>
          <a:off x="187200" y="1195200"/>
          <a:ext cx="4102917" cy="3721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558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Have you been bullied anywhere else in the last 12 months? (Question introduced in 2020) </a:t>
            </a:r>
          </a:p>
          <a:p>
            <a:r>
              <a:rPr lang="en-GB" sz="1000" i="1" dirty="0">
                <a:solidFill>
                  <a:srgbClr val="002060"/>
                </a:solidFill>
                <a:latin typeface="Calibri" panose="020F0502020204030204" pitchFamily="34" charset="0"/>
                <a:cs typeface="DINPro" panose="020B0504020101020102" pitchFamily="34" charset="0"/>
              </a:rPr>
              <a:t>Base: All valid respondents, 2021 n=1,673, 2022 n=2502, 2023 n=2,453</a:t>
            </a:r>
            <a:endParaRPr lang="en-GB" sz="1000"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29% of pupils say they have been bullied outside of a school setting in the past 12 months. Young carers are more likely to be bullied, across all locations, than any other cohort.</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3866359900"/>
              </p:ext>
            </p:extLst>
          </p:nvPr>
        </p:nvGraphicFramePr>
        <p:xfrm>
          <a:off x="4398215" y="774158"/>
          <a:ext cx="6282265" cy="239659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8583">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Near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200" dirty="0">
                          <a:solidFill>
                            <a:schemeClr val="tx1">
                              <a:lumMod val="75000"/>
                              <a:lumOff val="25000"/>
                            </a:schemeClr>
                          </a:solidFill>
                        </a:rPr>
                        <a:t>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200" dirty="0">
                          <a:solidFill>
                            <a:schemeClr val="tx1">
                              <a:lumMod val="75000"/>
                              <a:lumOff val="25000"/>
                            </a:schemeClr>
                          </a:solidFill>
                        </a:rPr>
                        <a:t>In town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r h="277512">
                <a:tc>
                  <a:txBody>
                    <a:bodyPr/>
                    <a:lstStyle/>
                    <a:p>
                      <a:r>
                        <a:rPr lang="en-GB" sz="12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55201542"/>
                  </a:ext>
                </a:extLst>
              </a:tr>
            </a:tbl>
          </a:graphicData>
        </a:graphic>
      </p:graphicFrame>
      <p:graphicFrame>
        <p:nvGraphicFramePr>
          <p:cNvPr id="15" name="Chart 14"/>
          <p:cNvGraphicFramePr/>
          <p:nvPr>
            <p:extLst>
              <p:ext uri="{D42A27DB-BD31-4B8C-83A1-F6EECF244321}">
                <p14:modId xmlns:p14="http://schemas.microsoft.com/office/powerpoint/2010/main" val="1483743430"/>
              </p:ext>
            </p:extLst>
          </p:nvPr>
        </p:nvGraphicFramePr>
        <p:xfrm>
          <a:off x="183017" y="1195200"/>
          <a:ext cx="4102917" cy="3721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DFDF0165-3EEB-4484-B54B-4D5CAB7800DF}"/>
              </a:ext>
            </a:extLst>
          </p:cNvPr>
          <p:cNvGraphicFramePr>
            <a:graphicFrameLocks noGrp="1"/>
          </p:cNvGraphicFramePr>
          <p:nvPr>
            <p:extLst>
              <p:ext uri="{D42A27DB-BD31-4B8C-83A1-F6EECF244321}">
                <p14:modId xmlns:p14="http://schemas.microsoft.com/office/powerpoint/2010/main" val="148978670"/>
              </p:ext>
            </p:extLst>
          </p:nvPr>
        </p:nvGraphicFramePr>
        <p:xfrm>
          <a:off x="4398214" y="3429000"/>
          <a:ext cx="6282265" cy="276235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734859">
                  <a:extLst>
                    <a:ext uri="{9D8B030D-6E8A-4147-A177-3AD203B41FA5}">
                      <a16:colId xmlns:a16="http://schemas.microsoft.com/office/drawing/2014/main" val="20001"/>
                    </a:ext>
                  </a:extLst>
                </a:gridCol>
                <a:gridCol w="777329">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95171">
                  <a:extLst>
                    <a:ext uri="{9D8B030D-6E8A-4147-A177-3AD203B41FA5}">
                      <a16:colId xmlns:a16="http://schemas.microsoft.com/office/drawing/2014/main" val="20004"/>
                    </a:ext>
                  </a:extLst>
                </a:gridCol>
                <a:gridCol w="717013">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8583">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Online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Near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200" dirty="0">
                          <a:solidFill>
                            <a:schemeClr val="tx1">
                              <a:lumMod val="75000"/>
                              <a:lumOff val="25000"/>
                            </a:schemeClr>
                          </a:solidFill>
                        </a:rPr>
                        <a:t>At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200" dirty="0">
                          <a:solidFill>
                            <a:schemeClr val="tx1">
                              <a:lumMod val="75000"/>
                              <a:lumOff val="25000"/>
                            </a:schemeClr>
                          </a:solidFill>
                        </a:rPr>
                        <a:t>In town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r h="277512">
                <a:tc>
                  <a:txBody>
                    <a:bodyPr/>
                    <a:lstStyle/>
                    <a:p>
                      <a:r>
                        <a:rPr lang="en-GB" sz="12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755201542"/>
                  </a:ext>
                </a:extLst>
              </a:tr>
            </a:tbl>
          </a:graphicData>
        </a:graphic>
      </p:graphicFrame>
    </p:spTree>
    <p:extLst>
      <p:ext uri="{BB962C8B-B14F-4D97-AF65-F5344CB8AC3E}">
        <p14:creationId xmlns:p14="http://schemas.microsoft.com/office/powerpoint/2010/main" val="357677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Who were you bullied by? (Question introduced in 2020) </a:t>
            </a:r>
          </a:p>
          <a:p>
            <a:r>
              <a:rPr lang="en-GB" sz="1000" i="1" dirty="0">
                <a:solidFill>
                  <a:srgbClr val="002060"/>
                </a:solidFill>
                <a:latin typeface="Calibri" panose="020F0502020204030204" pitchFamily="34" charset="0"/>
                <a:cs typeface="DINPro" panose="020B0504020101020102" pitchFamily="34" charset="0"/>
              </a:rPr>
              <a:t>Base: All valid respondents, 2021 n=872, 2022 n=1325, 2023 n=1,302</a:t>
            </a:r>
            <a:endParaRPr lang="en-GB" sz="1000"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Just over half (51%) of pupils that have experienced bullying, say that it was by a child they knew. 22% say it is by a child they don’t know, rising to 35% among young carers and 27% among those with a disability. </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2245888537"/>
              </p:ext>
            </p:extLst>
          </p:nvPr>
        </p:nvGraphicFramePr>
        <p:xfrm>
          <a:off x="4398214" y="963250"/>
          <a:ext cx="6282265" cy="211908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8583">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295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200" dirty="0">
                          <a:solidFill>
                            <a:schemeClr val="tx1">
                              <a:lumMod val="75000"/>
                              <a:lumOff val="25000"/>
                            </a:schemeClr>
                          </a:solidFill>
                        </a:rPr>
                        <a:t>A child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r>
                        <a:rPr lang="en-GB" sz="1200" dirty="0">
                          <a:solidFill>
                            <a:schemeClr val="tx1">
                              <a:lumMod val="75000"/>
                              <a:lumOff val="25000"/>
                            </a:schemeClr>
                          </a:solidFill>
                        </a:rPr>
                        <a:t>A child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r>
                        <a:rPr lang="en-GB" sz="1200" dirty="0">
                          <a:solidFill>
                            <a:schemeClr val="tx1">
                              <a:lumMod val="75000"/>
                              <a:lumOff val="25000"/>
                            </a:schemeClr>
                          </a:solidFill>
                        </a:rPr>
                        <a:t>An adult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200" dirty="0">
                          <a:solidFill>
                            <a:schemeClr val="tx1">
                              <a:lumMod val="75000"/>
                              <a:lumOff val="25000"/>
                            </a:schemeClr>
                          </a:solidFill>
                        </a:rPr>
                        <a:t>An adult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200" dirty="0">
                          <a:solidFill>
                            <a:schemeClr val="tx1">
                              <a:lumMod val="75000"/>
                              <a:lumOff val="25000"/>
                            </a:schemeClr>
                          </a:solidFill>
                        </a:rPr>
                        <a:t>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bl>
          </a:graphicData>
        </a:graphic>
      </p:graphicFrame>
      <p:graphicFrame>
        <p:nvGraphicFramePr>
          <p:cNvPr id="15" name="Chart 14"/>
          <p:cNvGraphicFramePr/>
          <p:nvPr>
            <p:extLst>
              <p:ext uri="{D42A27DB-BD31-4B8C-83A1-F6EECF244321}">
                <p14:modId xmlns:p14="http://schemas.microsoft.com/office/powerpoint/2010/main" val="1743009862"/>
              </p:ext>
            </p:extLst>
          </p:nvPr>
        </p:nvGraphicFramePr>
        <p:xfrm>
          <a:off x="187200" y="1195200"/>
          <a:ext cx="4102917" cy="3721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DFDF0165-3EEB-4484-B54B-4D5CAB7800DF}"/>
              </a:ext>
            </a:extLst>
          </p:cNvPr>
          <p:cNvGraphicFramePr>
            <a:graphicFrameLocks noGrp="1"/>
          </p:cNvGraphicFramePr>
          <p:nvPr>
            <p:extLst>
              <p:ext uri="{D42A27DB-BD31-4B8C-83A1-F6EECF244321}">
                <p14:modId xmlns:p14="http://schemas.microsoft.com/office/powerpoint/2010/main" val="1921055225"/>
              </p:ext>
            </p:extLst>
          </p:nvPr>
        </p:nvGraphicFramePr>
        <p:xfrm>
          <a:off x="4398214" y="3340693"/>
          <a:ext cx="6282265" cy="230196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714077">
                  <a:extLst>
                    <a:ext uri="{9D8B030D-6E8A-4147-A177-3AD203B41FA5}">
                      <a16:colId xmlns:a16="http://schemas.microsoft.com/office/drawing/2014/main" val="20001"/>
                    </a:ext>
                  </a:extLst>
                </a:gridCol>
                <a:gridCol w="79811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804225">
                  <a:extLst>
                    <a:ext uri="{9D8B030D-6E8A-4147-A177-3AD203B41FA5}">
                      <a16:colId xmlns:a16="http://schemas.microsoft.com/office/drawing/2014/main" val="20004"/>
                    </a:ext>
                  </a:extLst>
                </a:gridCol>
                <a:gridCol w="788706">
                  <a:extLst>
                    <a:ext uri="{9D8B030D-6E8A-4147-A177-3AD203B41FA5}">
                      <a16:colId xmlns:a16="http://schemas.microsoft.com/office/drawing/2014/main" val="20005"/>
                    </a:ext>
                  </a:extLst>
                </a:gridCol>
                <a:gridCol w="675345">
                  <a:extLst>
                    <a:ext uri="{9D8B030D-6E8A-4147-A177-3AD203B41FA5}">
                      <a16:colId xmlns:a16="http://schemas.microsoft.com/office/drawing/2014/main" val="20006"/>
                    </a:ext>
                  </a:extLst>
                </a:gridCol>
              </a:tblGrid>
              <a:tr h="418583">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11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396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7512">
                <a:tc>
                  <a:txBody>
                    <a:bodyPr/>
                    <a:lstStyle/>
                    <a:p>
                      <a:r>
                        <a:rPr lang="en-GB" sz="1200" dirty="0">
                          <a:solidFill>
                            <a:schemeClr val="tx1">
                              <a:lumMod val="75000"/>
                              <a:lumOff val="25000"/>
                            </a:schemeClr>
                          </a:solidFill>
                        </a:rPr>
                        <a:t>A child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77512">
                <a:tc>
                  <a:txBody>
                    <a:bodyPr/>
                    <a:lstStyle/>
                    <a:p>
                      <a:r>
                        <a:rPr lang="en-GB" sz="1200" dirty="0">
                          <a:solidFill>
                            <a:schemeClr val="tx1">
                              <a:lumMod val="75000"/>
                              <a:lumOff val="25000"/>
                            </a:schemeClr>
                          </a:solidFill>
                        </a:rPr>
                        <a:t>A child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77512">
                <a:tc>
                  <a:txBody>
                    <a:bodyPr/>
                    <a:lstStyle/>
                    <a:p>
                      <a:r>
                        <a:rPr lang="en-GB" sz="1200" dirty="0">
                          <a:solidFill>
                            <a:schemeClr val="tx1">
                              <a:lumMod val="75000"/>
                              <a:lumOff val="25000"/>
                            </a:schemeClr>
                          </a:solidFill>
                        </a:rPr>
                        <a:t>An adult you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77512">
                <a:tc>
                  <a:txBody>
                    <a:bodyPr/>
                    <a:lstStyle/>
                    <a:p>
                      <a:r>
                        <a:rPr lang="en-GB" sz="1200" dirty="0">
                          <a:solidFill>
                            <a:schemeClr val="tx1">
                              <a:lumMod val="75000"/>
                              <a:lumOff val="25000"/>
                            </a:schemeClr>
                          </a:solidFill>
                        </a:rPr>
                        <a:t>An adult you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43755411"/>
                  </a:ext>
                </a:extLst>
              </a:tr>
              <a:tr h="277512">
                <a:tc>
                  <a:txBody>
                    <a:bodyPr/>
                    <a:lstStyle/>
                    <a:p>
                      <a:r>
                        <a:rPr lang="en-GB" sz="1200" dirty="0">
                          <a:solidFill>
                            <a:schemeClr val="tx1">
                              <a:lumMod val="75000"/>
                              <a:lumOff val="25000"/>
                            </a:schemeClr>
                          </a:solidFill>
                        </a:rPr>
                        <a:t>Don’t want to say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53876769"/>
                  </a:ext>
                </a:extLst>
              </a:tr>
            </a:tbl>
          </a:graphicData>
        </a:graphic>
      </p:graphicFrame>
    </p:spTree>
    <p:extLst>
      <p:ext uri="{BB962C8B-B14F-4D97-AF65-F5344CB8AC3E}">
        <p14:creationId xmlns:p14="http://schemas.microsoft.com/office/powerpoint/2010/main" val="3702533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Do you think your school takes bullying seriously? </a:t>
            </a:r>
            <a:endParaRPr lang="en-GB" sz="1000" i="1" dirty="0">
              <a:solidFill>
                <a:srgbClr val="002060"/>
              </a:solidFill>
              <a:latin typeface="Calibri" panose="020F0502020204030204" pitchFamily="34" charset="0"/>
              <a:cs typeface="DINPro" panose="020B0504020101020102" pitchFamily="34" charset="0"/>
            </a:endParaRPr>
          </a:p>
          <a:p>
            <a:r>
              <a:rPr lang="en-GB" sz="1000" i="1" dirty="0">
                <a:solidFill>
                  <a:srgbClr val="002060"/>
                </a:solidFill>
                <a:latin typeface="Calibri" panose="020F0502020204030204" pitchFamily="34" charset="0"/>
                <a:cs typeface="DINPro" panose="020B0504020101020102" pitchFamily="34" charset="0"/>
              </a:rPr>
              <a:t>Base: All valid respondents, 2021 n=1,673, 2022 n=2,502, 2023 n=2,453</a:t>
            </a:r>
          </a:p>
        </p:txBody>
      </p:sp>
      <p:sp>
        <p:nvSpPr>
          <p:cNvPr id="7" name="Title 1"/>
          <p:cNvSpPr>
            <a:spLocks noGrp="1"/>
          </p:cNvSpPr>
          <p:nvPr>
            <p:ph type="title"/>
          </p:nvPr>
        </p:nvSpPr>
        <p:spPr>
          <a:xfrm>
            <a:off x="183017" y="180000"/>
            <a:ext cx="11317860" cy="900000"/>
          </a:xfrm>
        </p:spPr>
        <p:txBody>
          <a:bodyPr anchor="t" anchorCtr="0">
            <a:normAutofit/>
          </a:bodyPr>
          <a:lstStyle/>
          <a:p>
            <a:r>
              <a:rPr lang="en-GB" sz="1600" dirty="0"/>
              <a:t>61% of pupils feel their school takes bullying seriously. The figures decreases the most for SEN pupils, to 54%. The proportion of girls (64%) that think their school takes bullying seriously is higher than boys (58%), with Year 4 also feeling schools take bullying more seriously than year 6s (64% v. 59%) . Overall, 14% of pupils think that bullying is not a problem at their school.</a:t>
            </a:r>
          </a:p>
        </p:txBody>
      </p:sp>
      <p:graphicFrame>
        <p:nvGraphicFramePr>
          <p:cNvPr id="9" name="Chart 8"/>
          <p:cNvGraphicFramePr/>
          <p:nvPr>
            <p:extLst>
              <p:ext uri="{D42A27DB-BD31-4B8C-83A1-F6EECF244321}">
                <p14:modId xmlns:p14="http://schemas.microsoft.com/office/powerpoint/2010/main" val="1383653646"/>
              </p:ext>
            </p:extLst>
          </p:nvPr>
        </p:nvGraphicFramePr>
        <p:xfrm>
          <a:off x="183600" y="835199"/>
          <a:ext cx="5076268" cy="413992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0" name="Table 9"/>
          <p:cNvGraphicFramePr>
            <a:graphicFrameLocks noGrp="1"/>
          </p:cNvGraphicFramePr>
          <p:nvPr>
            <p:extLst>
              <p:ext uri="{D42A27DB-BD31-4B8C-83A1-F6EECF244321}">
                <p14:modId xmlns:p14="http://schemas.microsoft.com/office/powerpoint/2010/main" val="3235234129"/>
              </p:ext>
            </p:extLst>
          </p:nvPr>
        </p:nvGraphicFramePr>
        <p:xfrm>
          <a:off x="5350935" y="1080000"/>
          <a:ext cx="6282265" cy="24334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It’s not a problem in my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35188710"/>
              </p:ext>
            </p:extLst>
          </p:nvPr>
        </p:nvGraphicFramePr>
        <p:xfrm>
          <a:off x="5350935" y="3613457"/>
          <a:ext cx="6282265" cy="26163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1">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76123">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It’s not a problem in my school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17187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dirty="0"/>
              <a:t>Physical attributes are most often the target of bullying, with 29% of pupils saying they were bullied because of the way they looked and a further 25% because of their size or weight. However, size and weight has further decreased since last year and across 10 of 13 reasons there has been a reduction in numbers.</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906824758"/>
              </p:ext>
            </p:extLst>
          </p:nvPr>
        </p:nvGraphicFramePr>
        <p:xfrm>
          <a:off x="183600" y="1018089"/>
          <a:ext cx="11551341" cy="53372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600" y="6368400"/>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have been picked on or bullied about any of the following? </a:t>
            </a:r>
          </a:p>
          <a:p>
            <a:r>
              <a:rPr lang="en-GB" sz="1000" i="1" dirty="0">
                <a:solidFill>
                  <a:srgbClr val="002060"/>
                </a:solidFill>
                <a:latin typeface="Calibri" panose="020F0502020204030204" pitchFamily="34" charset="0"/>
              </a:rPr>
              <a:t>Base: All those saying they have been bullied, 2021 n=872, 2022 n=1,325, 2023 n=1,302</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spTree>
    <p:extLst>
      <p:ext uri="{BB962C8B-B14F-4D97-AF65-F5344CB8AC3E}">
        <p14:creationId xmlns:p14="http://schemas.microsoft.com/office/powerpoint/2010/main" val="2142741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dirty="0"/>
              <a:t>Being bullied for the way they looked was significantly higher among Year 6s (35%) than Year 4s (25%), as well as being bullied for your size or weight (29% in Year 6 compared to 21% of Year 4s). </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742824637"/>
              </p:ext>
            </p:extLst>
          </p:nvPr>
        </p:nvGraphicFramePr>
        <p:xfrm>
          <a:off x="183600" y="1018089"/>
          <a:ext cx="11551341" cy="53372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600" y="6368400"/>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have been picked on or bullied about any of the following? </a:t>
            </a:r>
          </a:p>
          <a:p>
            <a:r>
              <a:rPr lang="en-GB" sz="1000" i="1" dirty="0">
                <a:solidFill>
                  <a:srgbClr val="002060"/>
                </a:solidFill>
                <a:latin typeface="Calibri" panose="020F0502020204030204" pitchFamily="34" charset="0"/>
              </a:rPr>
              <a:t>Base: All those saying they have been bullied, n=1,302</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spTree>
    <p:extLst>
      <p:ext uri="{BB962C8B-B14F-4D97-AF65-F5344CB8AC3E}">
        <p14:creationId xmlns:p14="http://schemas.microsoft.com/office/powerpoint/2010/main" val="3060333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 / </a:t>
            </a:r>
            <a:r>
              <a:rPr lang="en-GB" sz="1000" b="1" dirty="0"/>
              <a:t>CYPP</a:t>
            </a:r>
          </a:p>
        </p:txBody>
      </p:sp>
      <p:sp>
        <p:nvSpPr>
          <p:cNvPr id="8" name="Title 1"/>
          <p:cNvSpPr>
            <a:spLocks noGrp="1"/>
          </p:cNvSpPr>
          <p:nvPr>
            <p:ph type="title"/>
          </p:nvPr>
        </p:nvSpPr>
        <p:spPr>
          <a:xfrm>
            <a:off x="183018" y="710"/>
            <a:ext cx="11642037" cy="900000"/>
          </a:xfrm>
        </p:spPr>
        <p:txBody>
          <a:bodyPr vert="horz" lIns="91440" tIns="45720" rIns="91440" bIns="45720" rtlCol="0" anchor="t">
            <a:normAutofit fontScale="90000"/>
          </a:bodyPr>
          <a:lstStyle/>
          <a:p>
            <a:r>
              <a:rPr lang="en-GB" sz="1600" dirty="0"/>
              <a:t>More girls (34%) are bullied for the way they look compared to boys (24%).  Young carers (36%) and those with disabilities and those who speak English as a second language (both 27%) are bullied more than average for their size or weight (25% overall). Those with a disability (21%), SEN pupils (19%) and young carers (24%) are bullied more for their abilities. Those from Ethnic Minority Group backgrounds are bullied for their religion (12%) and ethnicity (20%), both higher than average (4% and 5% respectively).</a:t>
            </a:r>
          </a:p>
        </p:txBody>
      </p:sp>
      <p:sp>
        <p:nvSpPr>
          <p:cNvPr id="7" name="TextBox 6"/>
          <p:cNvSpPr txBox="1"/>
          <p:nvPr/>
        </p:nvSpPr>
        <p:spPr>
          <a:xfrm>
            <a:off x="183600"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Do you think you have been picked on or bullied about any of the following?</a:t>
            </a:r>
          </a:p>
        </p:txBody>
      </p:sp>
      <p:graphicFrame>
        <p:nvGraphicFramePr>
          <p:cNvPr id="6" name="Table 5"/>
          <p:cNvGraphicFramePr>
            <a:graphicFrameLocks noGrp="1"/>
          </p:cNvGraphicFramePr>
          <p:nvPr>
            <p:extLst>
              <p:ext uri="{D42A27DB-BD31-4B8C-83A1-F6EECF244321}">
                <p14:modId xmlns:p14="http://schemas.microsoft.com/office/powerpoint/2010/main" val="3542316616"/>
              </p:ext>
            </p:extLst>
          </p:nvPr>
        </p:nvGraphicFramePr>
        <p:xfrm>
          <a:off x="183018" y="975226"/>
          <a:ext cx="11450777" cy="5276573"/>
        </p:xfrm>
        <a:graphic>
          <a:graphicData uri="http://schemas.openxmlformats.org/drawingml/2006/table">
            <a:tbl>
              <a:tblPr firstRow="1" bandRow="1">
                <a:tableStyleId>{5940675A-B579-460E-94D1-54222C63F5DA}</a:tableStyleId>
              </a:tblPr>
              <a:tblGrid>
                <a:gridCol w="3104857">
                  <a:extLst>
                    <a:ext uri="{9D8B030D-6E8A-4147-A177-3AD203B41FA5}">
                      <a16:colId xmlns:a16="http://schemas.microsoft.com/office/drawing/2014/main" val="20000"/>
                    </a:ext>
                  </a:extLst>
                </a:gridCol>
                <a:gridCol w="834592">
                  <a:extLst>
                    <a:ext uri="{9D8B030D-6E8A-4147-A177-3AD203B41FA5}">
                      <a16:colId xmlns:a16="http://schemas.microsoft.com/office/drawing/2014/main" val="20001"/>
                    </a:ext>
                  </a:extLst>
                </a:gridCol>
                <a:gridCol w="834592">
                  <a:extLst>
                    <a:ext uri="{9D8B030D-6E8A-4147-A177-3AD203B41FA5}">
                      <a16:colId xmlns:a16="http://schemas.microsoft.com/office/drawing/2014/main" val="20002"/>
                    </a:ext>
                  </a:extLst>
                </a:gridCol>
                <a:gridCol w="834592">
                  <a:extLst>
                    <a:ext uri="{9D8B030D-6E8A-4147-A177-3AD203B41FA5}">
                      <a16:colId xmlns:a16="http://schemas.microsoft.com/office/drawing/2014/main" val="20003"/>
                    </a:ext>
                  </a:extLst>
                </a:gridCol>
                <a:gridCol w="834592">
                  <a:extLst>
                    <a:ext uri="{9D8B030D-6E8A-4147-A177-3AD203B41FA5}">
                      <a16:colId xmlns:a16="http://schemas.microsoft.com/office/drawing/2014/main" val="20004"/>
                    </a:ext>
                  </a:extLst>
                </a:gridCol>
                <a:gridCol w="834592">
                  <a:extLst>
                    <a:ext uri="{9D8B030D-6E8A-4147-A177-3AD203B41FA5}">
                      <a16:colId xmlns:a16="http://schemas.microsoft.com/office/drawing/2014/main" val="20005"/>
                    </a:ext>
                  </a:extLst>
                </a:gridCol>
                <a:gridCol w="834592">
                  <a:extLst>
                    <a:ext uri="{9D8B030D-6E8A-4147-A177-3AD203B41FA5}">
                      <a16:colId xmlns:a16="http://schemas.microsoft.com/office/drawing/2014/main" val="20006"/>
                    </a:ext>
                  </a:extLst>
                </a:gridCol>
                <a:gridCol w="834592">
                  <a:extLst>
                    <a:ext uri="{9D8B030D-6E8A-4147-A177-3AD203B41FA5}">
                      <a16:colId xmlns:a16="http://schemas.microsoft.com/office/drawing/2014/main" val="20007"/>
                    </a:ext>
                  </a:extLst>
                </a:gridCol>
                <a:gridCol w="834592">
                  <a:extLst>
                    <a:ext uri="{9D8B030D-6E8A-4147-A177-3AD203B41FA5}">
                      <a16:colId xmlns:a16="http://schemas.microsoft.com/office/drawing/2014/main" val="20008"/>
                    </a:ext>
                  </a:extLst>
                </a:gridCol>
                <a:gridCol w="834592">
                  <a:extLst>
                    <a:ext uri="{9D8B030D-6E8A-4147-A177-3AD203B41FA5}">
                      <a16:colId xmlns:a16="http://schemas.microsoft.com/office/drawing/2014/main" val="20009"/>
                    </a:ext>
                  </a:extLst>
                </a:gridCol>
                <a:gridCol w="834592">
                  <a:extLst>
                    <a:ext uri="{9D8B030D-6E8A-4147-A177-3AD203B41FA5}">
                      <a16:colId xmlns:a16="http://schemas.microsoft.com/office/drawing/2014/main" val="1674816495"/>
                    </a:ext>
                  </a:extLst>
                </a:gridCol>
              </a:tblGrid>
              <a:tr h="618248">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42542">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690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latinLnBrk="0" hangingPunct="1"/>
                      <a:r>
                        <a:rPr lang="en-GB" sz="1200" i="1" kern="1200" dirty="0">
                          <a:solidFill>
                            <a:schemeClr val="tx1">
                              <a:lumMod val="75000"/>
                              <a:lumOff val="25000"/>
                            </a:schemeClr>
                          </a:solidFill>
                          <a:latin typeface="+mn-lt"/>
                          <a:ea typeface="+mn-ea"/>
                          <a:cs typeface="+mn-cs"/>
                        </a:rPr>
                        <a:t>612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295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396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The way you look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2"/>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size or weight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3"/>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The people you’re friends with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4"/>
                  </a:ext>
                </a:extLst>
              </a:tr>
              <a:tr h="441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ability (being better or worse at lessons/sport/activities than other people)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5"/>
                  </a:ext>
                </a:extLst>
              </a:tr>
              <a:tr h="411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What you wear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6"/>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Being a boy or a girl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99848366"/>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Other reasons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Being LGBT (lesbian, gay, bi, trans)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family background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ethnic background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2">
                        <a:lumMod val="75000"/>
                      </a:schemeClr>
                    </a:solidFill>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religion or faith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342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I don’t know why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001445645"/>
                  </a:ext>
                </a:extLst>
              </a:tr>
            </a:tbl>
          </a:graphicData>
        </a:graphic>
      </p:graphicFrame>
    </p:spTree>
    <p:extLst>
      <p:ext uri="{BB962C8B-B14F-4D97-AF65-F5344CB8AC3E}">
        <p14:creationId xmlns:p14="http://schemas.microsoft.com/office/powerpoint/2010/main" val="57521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(3) - CYPP key indicators</a:t>
            </a:r>
          </a:p>
        </p:txBody>
      </p:sp>
      <p:sp>
        <p:nvSpPr>
          <p:cNvPr id="3" name="Content Placeholder 2"/>
          <p:cNvSpPr>
            <a:spLocks noGrp="1"/>
          </p:cNvSpPr>
          <p:nvPr>
            <p:ph idx="1"/>
          </p:nvPr>
        </p:nvSpPr>
        <p:spPr>
          <a:xfrm>
            <a:off x="6080809" y="729020"/>
            <a:ext cx="5208514" cy="2517563"/>
          </a:xfrm>
        </p:spPr>
        <p:txBody>
          <a:bodyPr>
            <a:noAutofit/>
          </a:bodyPr>
          <a:lstStyle/>
          <a:p>
            <a:pPr marL="0" indent="0">
              <a:lnSpc>
                <a:spcPct val="100000"/>
              </a:lnSpc>
              <a:spcBef>
                <a:spcPts val="600"/>
              </a:spcBef>
              <a:spcAft>
                <a:spcPts val="600"/>
              </a:spcAft>
              <a:buNone/>
            </a:pPr>
            <a:r>
              <a:rPr lang="en-GB" sz="1600" i="1" dirty="0"/>
              <a:t>CYPP-3: </a:t>
            </a:r>
            <a:r>
              <a:rPr lang="en-GB" sz="1600" b="1" dirty="0"/>
              <a:t>Do you think you have been picked on or bullied about any of the following? </a:t>
            </a:r>
            <a:r>
              <a:rPr lang="en-GB" sz="1400" i="1" dirty="0"/>
              <a:t>(Top 5 reasons for bullying)</a:t>
            </a:r>
            <a:endParaRPr lang="en-GB" sz="1600" dirty="0"/>
          </a:p>
          <a:p>
            <a:pPr marL="0" indent="0">
              <a:lnSpc>
                <a:spcPct val="100000"/>
              </a:lnSpc>
              <a:spcBef>
                <a:spcPts val="600"/>
              </a:spcBef>
              <a:spcAft>
                <a:spcPts val="600"/>
              </a:spcAft>
              <a:buNone/>
            </a:pPr>
            <a:r>
              <a:rPr lang="en-GB" sz="1400" dirty="0">
                <a:solidFill>
                  <a:srgbClr val="404040"/>
                </a:solidFill>
              </a:rPr>
              <a:t>Of the 29% who say they have been bullied in the last 12 months, there have been slight decreases in those who felt it was because of the way they looked (29%) and the people they’re friends with (19%), and a further decrease in those that felt they were being bullied because of their size or weight (25%). (See slides 56 - 58 for more details).</a:t>
            </a:r>
          </a:p>
        </p:txBody>
      </p:sp>
      <p:graphicFrame>
        <p:nvGraphicFramePr>
          <p:cNvPr id="4" name="Content Placeholder 6"/>
          <p:cNvGraphicFramePr>
            <a:graphicFrameLocks/>
          </p:cNvGraphicFramePr>
          <p:nvPr>
            <p:extLst>
              <p:ext uri="{D42A27DB-BD31-4B8C-83A1-F6EECF244321}">
                <p14:modId xmlns:p14="http://schemas.microsoft.com/office/powerpoint/2010/main" val="1683163111"/>
              </p:ext>
            </p:extLst>
          </p:nvPr>
        </p:nvGraphicFramePr>
        <p:xfrm>
          <a:off x="183600" y="835200"/>
          <a:ext cx="5532582" cy="254354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447372" y="3733141"/>
            <a:ext cx="5197290" cy="26352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dirty="0"/>
              <a:t>CYPP-4: </a:t>
            </a:r>
            <a:r>
              <a:rPr lang="en-GB" sz="1600" b="1" dirty="0"/>
              <a:t>If something goes wrong…</a:t>
            </a:r>
          </a:p>
          <a:p>
            <a:pPr marL="0" indent="0">
              <a:lnSpc>
                <a:spcPct val="100000"/>
              </a:lnSpc>
              <a:spcBef>
                <a:spcPts val="600"/>
              </a:spcBef>
              <a:spcAft>
                <a:spcPts val="600"/>
              </a:spcAft>
              <a:buNone/>
            </a:pPr>
            <a:r>
              <a:rPr lang="en-GB" sz="1400" dirty="0">
                <a:solidFill>
                  <a:srgbClr val="404040"/>
                </a:solidFill>
              </a:rPr>
              <a:t>Pupils are generally calm and feel that they learn from things when they go wrong. 23% say they get upset and feel bad for ages, which is a slight decrease from 2022.</a:t>
            </a:r>
            <a:endParaRPr lang="en-GB" sz="1400" dirty="0">
              <a:solidFill>
                <a:srgbClr val="FF0000"/>
              </a:solidFill>
            </a:endParaRPr>
          </a:p>
          <a:p>
            <a:pPr marL="0" indent="0">
              <a:lnSpc>
                <a:spcPct val="100000"/>
              </a:lnSpc>
              <a:spcBef>
                <a:spcPts val="600"/>
              </a:spcBef>
              <a:spcAft>
                <a:spcPts val="600"/>
              </a:spcAft>
              <a:buNone/>
            </a:pPr>
            <a:r>
              <a:rPr lang="en-GB" sz="1400" dirty="0">
                <a:solidFill>
                  <a:srgbClr val="404040"/>
                </a:solidFill>
              </a:rPr>
              <a:t>Young carers and pupils with SEN are more likely to get upset and feel bad for ages when things go wrong (34% and 30% respectively, compared to 23% overall). (See slides 67 - 68 for more details.) </a:t>
            </a:r>
          </a:p>
          <a:p>
            <a:pPr marL="0" indent="0">
              <a:lnSpc>
                <a:spcPct val="100000"/>
              </a:lnSpc>
              <a:spcBef>
                <a:spcPts val="600"/>
              </a:spcBef>
              <a:spcAft>
                <a:spcPts val="600"/>
              </a:spcAft>
              <a:buFont typeface="Arial" panose="020B0604020202020204" pitchFamily="34" charset="0"/>
              <a:buNone/>
            </a:pPr>
            <a:r>
              <a:rPr lang="en-GB" sz="1400" dirty="0"/>
              <a:t> </a:t>
            </a:r>
          </a:p>
        </p:txBody>
      </p:sp>
      <p:graphicFrame>
        <p:nvGraphicFramePr>
          <p:cNvPr id="6" name="Chart 5"/>
          <p:cNvGraphicFramePr/>
          <p:nvPr>
            <p:extLst>
              <p:ext uri="{D42A27DB-BD31-4B8C-83A1-F6EECF244321}">
                <p14:modId xmlns:p14="http://schemas.microsoft.com/office/powerpoint/2010/main" val="1631712029"/>
              </p:ext>
            </p:extLst>
          </p:nvPr>
        </p:nvGraphicFramePr>
        <p:xfrm>
          <a:off x="6113070" y="3611417"/>
          <a:ext cx="5440218" cy="273396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83019" y="6368400"/>
            <a:ext cx="9561870"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think you have been picked on or bullied about any of the following? </a:t>
            </a:r>
            <a:r>
              <a:rPr lang="en-GB" sz="1000" i="1" dirty="0">
                <a:solidFill>
                  <a:srgbClr val="002060"/>
                </a:solidFill>
                <a:latin typeface="Calibri" panose="020F0502020204030204" pitchFamily="34" charset="0"/>
              </a:rPr>
              <a:t>Base: All those saying they have been bullied, 2021 n=961, 2022 n=1,325, 2023 n=1,302</a:t>
            </a:r>
          </a:p>
          <a:p>
            <a:r>
              <a:rPr lang="en-GB" sz="1000" i="1" dirty="0">
                <a:solidFill>
                  <a:srgbClr val="002060"/>
                </a:solidFill>
                <a:latin typeface="Calibri" panose="020F0502020204030204" pitchFamily="34" charset="0"/>
              </a:rPr>
              <a:t>Q: If something goes wrong… Base: All valid respondents, 2021 n=1,673, 2022 n=2,502, 2023 n=2,453.</a:t>
            </a:r>
          </a:p>
        </p:txBody>
      </p:sp>
    </p:spTree>
    <p:extLst>
      <p:ext uri="{BB962C8B-B14F-4D97-AF65-F5344CB8AC3E}">
        <p14:creationId xmlns:p14="http://schemas.microsoft.com/office/powerpoint/2010/main" val="1355879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9217" y="180000"/>
            <a:ext cx="11694615" cy="900000"/>
          </a:xfrm>
        </p:spPr>
        <p:txBody>
          <a:bodyPr anchor="t" anchorCtr="0">
            <a:noAutofit/>
          </a:bodyPr>
          <a:lstStyle/>
          <a:p>
            <a:r>
              <a:rPr lang="en-GB" sz="1600" dirty="0"/>
              <a:t>Pupils confide more in their parents/carer (52%) than any other person (down from 58% in 2022). 31% confide in teachers or other adults at school. Young carers are the most likely to not tell anyone (28% v 23% </a:t>
            </a:r>
            <a:r>
              <a:rPr lang="en-GB" sz="1600" dirty="0" err="1"/>
              <a:t>avg</a:t>
            </a:r>
            <a:r>
              <a:rPr lang="en-GB" sz="1600" dirty="0"/>
              <a:t>) and are also the group most likely to tell an ‘other person’ over their parents/carer. Those pupils with Eng as a 2</a:t>
            </a:r>
            <a:r>
              <a:rPr lang="en-GB" sz="1600" baseline="30000" dirty="0"/>
              <a:t>nd</a:t>
            </a:r>
            <a:r>
              <a:rPr lang="en-GB" sz="1600" dirty="0"/>
              <a:t> language are the most likely to confide in a teacher.</a:t>
            </a:r>
          </a:p>
        </p:txBody>
      </p:sp>
      <p:graphicFrame>
        <p:nvGraphicFramePr>
          <p:cNvPr id="8" name="Content Placeholder 6"/>
          <p:cNvGraphicFramePr>
            <a:graphicFrameLocks/>
          </p:cNvGraphicFramePr>
          <p:nvPr>
            <p:extLst>
              <p:ext uri="{D42A27DB-BD31-4B8C-83A1-F6EECF244321}">
                <p14:modId xmlns:p14="http://schemas.microsoft.com/office/powerpoint/2010/main" val="1363176767"/>
              </p:ext>
            </p:extLst>
          </p:nvPr>
        </p:nvGraphicFramePr>
        <p:xfrm>
          <a:off x="183600" y="835199"/>
          <a:ext cx="4718922" cy="425170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83600" y="6368627"/>
            <a:ext cx="9491446"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Who did you tell about it? </a:t>
            </a:r>
          </a:p>
          <a:p>
            <a:r>
              <a:rPr lang="en-GB" sz="1000" i="1" dirty="0">
                <a:solidFill>
                  <a:srgbClr val="002060"/>
                </a:solidFill>
                <a:latin typeface="Calibri" panose="020F0502020204030204" pitchFamily="34" charset="0"/>
              </a:rPr>
              <a:t>Base: All those experiencing being bullied, 2021 n= 807, 2022 n=1,226, 2023 n=1,195</a:t>
            </a:r>
          </a:p>
        </p:txBody>
      </p:sp>
      <p:sp>
        <p:nvSpPr>
          <p:cNvPr id="6" name="Rectangle 5"/>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1" name="Table 10"/>
          <p:cNvGraphicFramePr>
            <a:graphicFrameLocks noGrp="1"/>
          </p:cNvGraphicFramePr>
          <p:nvPr>
            <p:extLst>
              <p:ext uri="{D42A27DB-BD31-4B8C-83A1-F6EECF244321}">
                <p14:modId xmlns:p14="http://schemas.microsoft.com/office/powerpoint/2010/main" val="2373320913"/>
              </p:ext>
            </p:extLst>
          </p:nvPr>
        </p:nvGraphicFramePr>
        <p:xfrm>
          <a:off x="5218611" y="929666"/>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560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577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563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My mum,</a:t>
                      </a:r>
                      <a:r>
                        <a:rPr lang="en-GB" sz="1200" baseline="0" dirty="0">
                          <a:solidFill>
                            <a:schemeClr val="tx1">
                              <a:lumMod val="75000"/>
                              <a:lumOff val="25000"/>
                            </a:schemeClr>
                          </a:solidFill>
                        </a:rPr>
                        <a:t> dad or carer</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Teacher/adult</a:t>
                      </a:r>
                      <a:r>
                        <a:rPr lang="en-GB" sz="1200" baseline="0" dirty="0">
                          <a:solidFill>
                            <a:schemeClr val="tx1">
                              <a:lumMod val="75000"/>
                              <a:lumOff val="25000"/>
                            </a:schemeClr>
                          </a:solidFill>
                        </a:rPr>
                        <a:t> at school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Other person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I didn’t tell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03087219"/>
              </p:ext>
            </p:extLst>
          </p:nvPr>
        </p:nvGraphicFramePr>
        <p:xfrm>
          <a:off x="5218611" y="3533154"/>
          <a:ext cx="6320246"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9">
                  <a:extLst>
                    <a:ext uri="{9D8B030D-6E8A-4147-A177-3AD203B41FA5}">
                      <a16:colId xmlns:a16="http://schemas.microsoft.com/office/drawing/2014/main" val="20004"/>
                    </a:ext>
                  </a:extLst>
                </a:gridCol>
                <a:gridCol w="792480">
                  <a:extLst>
                    <a:ext uri="{9D8B030D-6E8A-4147-A177-3AD203B41FA5}">
                      <a16:colId xmlns:a16="http://schemas.microsoft.com/office/drawing/2014/main" val="20005"/>
                    </a:ext>
                  </a:extLst>
                </a:gridCol>
                <a:gridCol w="705394">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My mum,</a:t>
                      </a:r>
                      <a:r>
                        <a:rPr lang="en-GB" sz="1200" baseline="0" dirty="0">
                          <a:solidFill>
                            <a:schemeClr val="tx1">
                              <a:lumMod val="75000"/>
                              <a:lumOff val="25000"/>
                            </a:schemeClr>
                          </a:solidFill>
                        </a:rPr>
                        <a:t> dad or carer</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kern="1200" dirty="0">
                          <a:solidFill>
                            <a:schemeClr val="tx1">
                              <a:lumMod val="75000"/>
                              <a:lumOff val="25000"/>
                            </a:schemeClr>
                          </a:solidFill>
                          <a:latin typeface="+mn-lt"/>
                          <a:ea typeface="+mn-ea"/>
                          <a:cs typeface="+mn-cs"/>
                        </a:rPr>
                        <a:t>45%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Teacher/adult</a:t>
                      </a:r>
                      <a:r>
                        <a:rPr lang="en-GB" sz="1200" baseline="0" dirty="0">
                          <a:solidFill>
                            <a:schemeClr val="tx1">
                              <a:lumMod val="75000"/>
                              <a:lumOff val="25000"/>
                            </a:schemeClr>
                          </a:solidFill>
                        </a:rPr>
                        <a:t> at school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kern="1200" dirty="0">
                          <a:solidFill>
                            <a:schemeClr val="tx1">
                              <a:lumMod val="75000"/>
                              <a:lumOff val="25000"/>
                            </a:schemeClr>
                          </a:solidFill>
                          <a:latin typeface="+mn-lt"/>
                          <a:ea typeface="+mn-ea"/>
                          <a:cs typeface="+mn-cs"/>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Other person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kern="1200" dirty="0">
                          <a:solidFill>
                            <a:schemeClr val="tx1">
                              <a:lumMod val="75000"/>
                              <a:lumOff val="25000"/>
                            </a:schemeClr>
                          </a:solidFill>
                          <a:latin typeface="+mn-lt"/>
                          <a:ea typeface="+mn-ea"/>
                          <a:cs typeface="+mn-cs"/>
                        </a:rPr>
                        <a:t>49%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I didn’t tell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kern="1200" dirty="0">
                          <a:solidFill>
                            <a:schemeClr val="tx1">
                              <a:lumMod val="75000"/>
                              <a:lumOff val="25000"/>
                            </a:schemeClr>
                          </a:solidFill>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87668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017"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cs typeface="DINPro" panose="020B0504020101020102" pitchFamily="34" charset="0"/>
              </a:rPr>
              <a:t>Q: Did the problem stop after you told someone?</a:t>
            </a:r>
            <a:endParaRPr lang="en-US" sz="1000" dirty="0">
              <a:solidFill>
                <a:srgbClr val="002060"/>
              </a:solidFill>
              <a:latin typeface="Calibri" panose="020F0502020204030204" pitchFamily="34" charset="0"/>
              <a:cs typeface="DINPro" panose="020B0504020101020102" pitchFamily="34" charset="0"/>
            </a:endParaRPr>
          </a:p>
          <a:p>
            <a:r>
              <a:rPr lang="en-GB" sz="1000" i="1" dirty="0">
                <a:solidFill>
                  <a:srgbClr val="002060"/>
                </a:solidFill>
                <a:latin typeface="Calibri" panose="020F0502020204030204" pitchFamily="34" charset="0"/>
                <a:cs typeface="DINPro" panose="020B0504020101020102" pitchFamily="34" charset="0"/>
              </a:rPr>
              <a:t>Base: All those having told someone about being bullied, 2021 n=637, 2022 n=991, 2023 n=926</a:t>
            </a:r>
            <a:endParaRPr lang="en-US" sz="1000" i="1" dirty="0">
              <a:solidFill>
                <a:srgbClr val="002060"/>
              </a:solidFill>
              <a:latin typeface="Calibri" panose="020F0502020204030204" pitchFamily="34" charset="0"/>
              <a:cs typeface="DINPro" panose="020B0504020101020102" pitchFamily="34" charset="0"/>
            </a:endParaRPr>
          </a:p>
        </p:txBody>
      </p:sp>
      <p:sp>
        <p:nvSpPr>
          <p:cNvPr id="7" name="Title 1"/>
          <p:cNvSpPr>
            <a:spLocks noGrp="1"/>
          </p:cNvSpPr>
          <p:nvPr>
            <p:ph type="title"/>
          </p:nvPr>
        </p:nvSpPr>
        <p:spPr>
          <a:xfrm>
            <a:off x="183017" y="180000"/>
            <a:ext cx="9900000" cy="900000"/>
          </a:xfrm>
        </p:spPr>
        <p:txBody>
          <a:bodyPr anchor="t" anchorCtr="0">
            <a:normAutofit/>
          </a:bodyPr>
          <a:lstStyle/>
          <a:p>
            <a:r>
              <a:rPr lang="en-GB" sz="1600" dirty="0"/>
              <a:t>40% of pupils found the bullying problem stopped after they told someone about it. This figure is the same as last year, after steadily declining the years prior. Young carers are the group most likely for bullying to continue after they had told someone about it (45% v. 36% </a:t>
            </a:r>
            <a:r>
              <a:rPr lang="en-GB" sz="1600" dirty="0" err="1"/>
              <a:t>avg</a:t>
            </a:r>
            <a:r>
              <a:rPr lang="en-GB" sz="1600" dirty="0"/>
              <a:t>). </a:t>
            </a:r>
            <a:r>
              <a:rPr lang="en-GB" sz="1600" i="1" dirty="0"/>
              <a:t>(please note the base for young carers is only 85)</a:t>
            </a:r>
            <a:endParaRPr lang="en-GB" sz="1600" dirty="0"/>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10" name="Table 9"/>
          <p:cNvGraphicFramePr>
            <a:graphicFrameLocks noGrp="1"/>
          </p:cNvGraphicFramePr>
          <p:nvPr>
            <p:extLst>
              <p:ext uri="{D42A27DB-BD31-4B8C-83A1-F6EECF244321}">
                <p14:modId xmlns:p14="http://schemas.microsoft.com/office/powerpoint/2010/main" val="3016313614"/>
              </p:ext>
            </p:extLst>
          </p:nvPr>
        </p:nvGraphicFramePr>
        <p:xfrm>
          <a:off x="5350935" y="1080000"/>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502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29083579"/>
              </p:ext>
            </p:extLst>
          </p:nvPr>
        </p:nvGraphicFramePr>
        <p:xfrm>
          <a:off x="5350935" y="3321478"/>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782805">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710956">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710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9" name="Chart 8">
            <a:extLst>
              <a:ext uri="{FF2B5EF4-FFF2-40B4-BE49-F238E27FC236}">
                <a16:creationId xmlns:a16="http://schemas.microsoft.com/office/drawing/2014/main" id="{1DD74408-A575-45D1-A0B4-89E37095C01D}"/>
              </a:ext>
            </a:extLst>
          </p:cNvPr>
          <p:cNvGraphicFramePr/>
          <p:nvPr>
            <p:extLst>
              <p:ext uri="{D42A27DB-BD31-4B8C-83A1-F6EECF244321}">
                <p14:modId xmlns:p14="http://schemas.microsoft.com/office/powerpoint/2010/main" val="1131393996"/>
              </p:ext>
            </p:extLst>
          </p:nvPr>
        </p:nvGraphicFramePr>
        <p:xfrm>
          <a:off x="-100507" y="1080000"/>
          <a:ext cx="5233524" cy="4329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0913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deliberately upset or hurt someone else at school in the last 12 months? </a:t>
            </a:r>
          </a:p>
          <a:p>
            <a:r>
              <a:rPr lang="en-GB" sz="1000" i="1" dirty="0">
                <a:solidFill>
                  <a:srgbClr val="002060"/>
                </a:solidFill>
                <a:latin typeface="Calibri" panose="020F0502020204030204" pitchFamily="34" charset="0"/>
              </a:rPr>
              <a:t>Base: All valid respondents, 2021 n=1,673, 2022 n=2,502, 2023 n=2,453</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599" y="180000"/>
            <a:ext cx="11632579" cy="900000"/>
          </a:xfrm>
        </p:spPr>
        <p:txBody>
          <a:bodyPr anchor="t" anchorCtr="0">
            <a:normAutofit/>
          </a:bodyPr>
          <a:lstStyle/>
          <a:p>
            <a:r>
              <a:rPr lang="en-GB" sz="1600" dirty="0"/>
              <a:t>SEN (30%) are more likely than any other group to say they have deliberately hurt someone else at school in the last 12 months. Boys are much more likely than girls to say they have deliberately hurt someone (25% vs. 12%).</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9" name="Table 8"/>
          <p:cNvGraphicFramePr>
            <a:graphicFrameLocks noGrp="1"/>
          </p:cNvGraphicFramePr>
          <p:nvPr>
            <p:extLst>
              <p:ext uri="{D42A27DB-BD31-4B8C-83A1-F6EECF244321}">
                <p14:modId xmlns:p14="http://schemas.microsoft.com/office/powerpoint/2010/main" val="2768111641"/>
              </p:ext>
            </p:extLst>
          </p:nvPr>
        </p:nvGraphicFramePr>
        <p:xfrm>
          <a:off x="5350935" y="1089096"/>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99850806"/>
              </p:ext>
            </p:extLst>
          </p:nvPr>
        </p:nvGraphicFramePr>
        <p:xfrm>
          <a:off x="5350935" y="3315964"/>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801188">
                  <a:extLst>
                    <a:ext uri="{9D8B030D-6E8A-4147-A177-3AD203B41FA5}">
                      <a16:colId xmlns:a16="http://schemas.microsoft.com/office/drawing/2014/main" val="20005"/>
                    </a:ext>
                  </a:extLst>
                </a:gridCol>
                <a:gridCol w="676122">
                  <a:extLst>
                    <a:ext uri="{9D8B030D-6E8A-4147-A177-3AD203B41FA5}">
                      <a16:colId xmlns:a16="http://schemas.microsoft.com/office/drawing/2014/main" val="20006"/>
                    </a:ext>
                  </a:extLst>
                </a:gridCol>
              </a:tblGrid>
              <a:tr h="280233">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Chart 9">
            <a:extLst>
              <a:ext uri="{FF2B5EF4-FFF2-40B4-BE49-F238E27FC236}">
                <a16:creationId xmlns:a16="http://schemas.microsoft.com/office/drawing/2014/main" id="{86BB3832-3570-4C6A-A253-BEBA9AF2FE9D}"/>
              </a:ext>
            </a:extLst>
          </p:cNvPr>
          <p:cNvGraphicFramePr/>
          <p:nvPr>
            <p:extLst>
              <p:ext uri="{D42A27DB-BD31-4B8C-83A1-F6EECF244321}">
                <p14:modId xmlns:p14="http://schemas.microsoft.com/office/powerpoint/2010/main" val="852755617"/>
              </p:ext>
            </p:extLst>
          </p:nvPr>
        </p:nvGraphicFramePr>
        <p:xfrm>
          <a:off x="-74130" y="1089096"/>
          <a:ext cx="5233524" cy="432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279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share your ideas about how to make things better for people at school?</a:t>
            </a:r>
          </a:p>
          <a:p>
            <a:r>
              <a:rPr lang="en-GB" sz="1000" i="1" dirty="0">
                <a:solidFill>
                  <a:srgbClr val="002060"/>
                </a:solidFill>
                <a:latin typeface="Calibri" panose="020F0502020204030204" pitchFamily="34" charset="0"/>
              </a:rPr>
              <a:t>Base: All valid respondents, 2021 n=1,673, 2022 n=2,502, 2023 n=2,453</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73% of pupils overall feel able to share ideas on how to make things better at school. However, more SEN pupils than any other group feel unable to share their ideas (34%). </a:t>
            </a:r>
          </a:p>
        </p:txBody>
      </p:sp>
      <p:sp>
        <p:nvSpPr>
          <p:cNvPr id="8" name="Rectangle 7"/>
          <p:cNvSpPr/>
          <p:nvPr/>
        </p:nvSpPr>
        <p:spPr>
          <a:xfrm>
            <a:off x="9946640" y="6368627"/>
            <a:ext cx="1686560" cy="4929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Relationships</a:t>
            </a:r>
          </a:p>
        </p:txBody>
      </p:sp>
      <p:graphicFrame>
        <p:nvGraphicFramePr>
          <p:cNvPr id="9" name="Table 8"/>
          <p:cNvGraphicFramePr>
            <a:graphicFrameLocks noGrp="1"/>
          </p:cNvGraphicFramePr>
          <p:nvPr>
            <p:extLst>
              <p:ext uri="{D42A27DB-BD31-4B8C-83A1-F6EECF244321}">
                <p14:modId xmlns:p14="http://schemas.microsoft.com/office/powerpoint/2010/main" val="3401156773"/>
              </p:ext>
            </p:extLst>
          </p:nvPr>
        </p:nvGraphicFramePr>
        <p:xfrm>
          <a:off x="5350935" y="1248839"/>
          <a:ext cx="6282265" cy="156135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47577118"/>
              </p:ext>
            </p:extLst>
          </p:nvPr>
        </p:nvGraphicFramePr>
        <p:xfrm>
          <a:off x="5333844" y="3076630"/>
          <a:ext cx="6282265" cy="174423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0" name="Chart 9">
            <a:extLst>
              <a:ext uri="{FF2B5EF4-FFF2-40B4-BE49-F238E27FC236}">
                <a16:creationId xmlns:a16="http://schemas.microsoft.com/office/drawing/2014/main" id="{46A6BCFE-DDD7-4907-9228-0C643C047674}"/>
              </a:ext>
            </a:extLst>
          </p:cNvPr>
          <p:cNvGraphicFramePr/>
          <p:nvPr>
            <p:extLst>
              <p:ext uri="{D42A27DB-BD31-4B8C-83A1-F6EECF244321}">
                <p14:modId xmlns:p14="http://schemas.microsoft.com/office/powerpoint/2010/main" val="834392938"/>
              </p:ext>
            </p:extLst>
          </p:nvPr>
        </p:nvGraphicFramePr>
        <p:xfrm>
          <a:off x="-100507" y="1080000"/>
          <a:ext cx="5233524" cy="4329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0564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Emotional wellbeing:</a:t>
            </a:r>
          </a:p>
          <a:p>
            <a:r>
              <a:rPr lang="en-GB" dirty="0">
                <a:latin typeface="Calibri" panose="020F0502020204030204" pitchFamily="34" charset="0"/>
                <a:cs typeface="DINPro" panose="020B0504020101020102" pitchFamily="34" charset="0"/>
              </a:rPr>
              <a:t>Happiness, ideas, coping with challenges and worries</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3806875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83018" y="227625"/>
            <a:ext cx="11570435" cy="900000"/>
          </a:xfrm>
        </p:spPr>
        <p:txBody>
          <a:bodyPr anchor="t" anchorCtr="0">
            <a:normAutofit/>
          </a:bodyPr>
          <a:lstStyle/>
          <a:p>
            <a:r>
              <a:rPr lang="en-GB" sz="1600" dirty="0"/>
              <a:t>Children who are ‘very happy’ with their life has increased again since 2021. Overall, 72% of pupils are ‘happy’ or ‘very happy’ with their life at the moment. Those notably lower are SEN (61%), and young carers (56%.)</a:t>
            </a:r>
          </a:p>
        </p:txBody>
      </p:sp>
      <p:graphicFrame>
        <p:nvGraphicFramePr>
          <p:cNvPr id="12" name="Chart 11"/>
          <p:cNvGraphicFramePr/>
          <p:nvPr>
            <p:extLst>
              <p:ext uri="{D42A27DB-BD31-4B8C-83A1-F6EECF244321}">
                <p14:modId xmlns:p14="http://schemas.microsoft.com/office/powerpoint/2010/main" val="53360940"/>
              </p:ext>
            </p:extLst>
          </p:nvPr>
        </p:nvGraphicFramePr>
        <p:xfrm>
          <a:off x="183600" y="835200"/>
          <a:ext cx="5329645" cy="446779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8"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In general, how happy do you feel with your life at the moment?</a:t>
            </a:r>
          </a:p>
          <a:p>
            <a:r>
              <a:rPr lang="en-GB" sz="1000" i="1" dirty="0">
                <a:solidFill>
                  <a:srgbClr val="002060"/>
                </a:solidFill>
                <a:latin typeface="Calibri" panose="020F0502020204030204" pitchFamily="34" charset="0"/>
              </a:rPr>
              <a:t>Base: All valid respondents, 2021 n=1,673, 2022 n=2,502, 2023 n=2,453</a:t>
            </a:r>
            <a:endParaRPr lang="en-US" sz="1000" i="1" dirty="0">
              <a:solidFill>
                <a:srgbClr val="002060"/>
              </a:solidFill>
              <a:latin typeface="Calibri" panose="020F0502020204030204" pitchFamily="34" charset="0"/>
            </a:endParaRP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graphicFrame>
        <p:nvGraphicFramePr>
          <p:cNvPr id="9" name="Table 8"/>
          <p:cNvGraphicFramePr>
            <a:graphicFrameLocks noGrp="1"/>
          </p:cNvGraphicFramePr>
          <p:nvPr>
            <p:extLst>
              <p:ext uri="{D42A27DB-BD31-4B8C-83A1-F6EECF244321}">
                <p14:modId xmlns:p14="http://schemas.microsoft.com/office/powerpoint/2010/main" val="3751245739"/>
              </p:ext>
            </p:extLst>
          </p:nvPr>
        </p:nvGraphicFramePr>
        <p:xfrm>
          <a:off x="5210065" y="1334405"/>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Very</a:t>
                      </a:r>
                      <a:r>
                        <a:rPr lang="en-GB" sz="1200" baseline="0" dirty="0">
                          <a:solidFill>
                            <a:schemeClr val="tx1">
                              <a:lumMod val="75000"/>
                              <a:lumOff val="25000"/>
                            </a:schemeClr>
                          </a:solidFill>
                        </a:rPr>
                        <a:t> happy / happy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Okay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Not</a:t>
                      </a:r>
                      <a:r>
                        <a:rPr lang="en-GB" sz="1200" baseline="0" dirty="0">
                          <a:solidFill>
                            <a:schemeClr val="tx1">
                              <a:lumMod val="75000"/>
                              <a:lumOff val="25000"/>
                            </a:schemeClr>
                          </a:solidFill>
                        </a:rPr>
                        <a:t> / not at all happy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81124295"/>
              </p:ext>
            </p:extLst>
          </p:nvPr>
        </p:nvGraphicFramePr>
        <p:xfrm>
          <a:off x="5218611" y="3533154"/>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17639">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7612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Very</a:t>
                      </a:r>
                      <a:r>
                        <a:rPr lang="en-GB" sz="1200" baseline="0" dirty="0">
                          <a:solidFill>
                            <a:schemeClr val="tx1">
                              <a:lumMod val="75000"/>
                              <a:lumOff val="25000"/>
                            </a:schemeClr>
                          </a:solidFill>
                        </a:rPr>
                        <a:t> happy / happy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Okay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Not</a:t>
                      </a:r>
                      <a:r>
                        <a:rPr lang="en-GB" sz="1200" baseline="0" dirty="0">
                          <a:solidFill>
                            <a:schemeClr val="tx1">
                              <a:lumMod val="75000"/>
                              <a:lumOff val="25000"/>
                            </a:schemeClr>
                          </a:solidFill>
                        </a:rPr>
                        <a:t> / not at all happy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6787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20029"/>
            <a:ext cx="11636087" cy="988057"/>
          </a:xfrm>
        </p:spPr>
        <p:txBody>
          <a:bodyPr vert="horz" lIns="91440" tIns="45720" rIns="91440" bIns="45720" rtlCol="0" anchor="t" anchorCtr="0">
            <a:normAutofit/>
          </a:bodyPr>
          <a:lstStyle/>
          <a:p>
            <a:r>
              <a:rPr lang="en-GB" sz="1600" dirty="0"/>
              <a:t>Exams and tests are still the cause for most worries (31%), followed by concerns about schoolwork. Being bullied, family problems and things you hear in the news have reduced in 2023.</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505391214"/>
              </p:ext>
            </p:extLst>
          </p:nvPr>
        </p:nvGraphicFramePr>
        <p:xfrm>
          <a:off x="183600" y="825368"/>
          <a:ext cx="10801071" cy="55311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214512"/>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What sort of things do you sometimes worry about? (Tick three)</a:t>
            </a:r>
          </a:p>
          <a:p>
            <a:r>
              <a:rPr lang="en-GB" sz="1000" i="1" dirty="0">
                <a:solidFill>
                  <a:srgbClr val="002060"/>
                </a:solidFill>
                <a:latin typeface="Calibri" panose="020F0502020204030204" pitchFamily="34" charset="0"/>
              </a:rPr>
              <a:t>Base: All valid respondents, 2021 n=1,673, 2022 n=2,502, 2023 n=2,453</a:t>
            </a:r>
          </a:p>
          <a:p>
            <a:r>
              <a:rPr lang="en-GB" sz="1000" i="1" dirty="0">
                <a:solidFill>
                  <a:srgbClr val="002060"/>
                </a:solidFill>
                <a:latin typeface="Calibri" panose="020F0502020204030204" pitchFamily="34" charset="0"/>
              </a:rPr>
              <a:t>Please note: ‘Things your see or hear in the news’ has been introduced in 2021.</a:t>
            </a:r>
          </a:p>
        </p:txBody>
      </p:sp>
      <p:sp>
        <p:nvSpPr>
          <p:cNvPr id="7" name="Rectangle 6"/>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spTree>
    <p:extLst>
      <p:ext uri="{BB962C8B-B14F-4D97-AF65-F5344CB8AC3E}">
        <p14:creationId xmlns:p14="http://schemas.microsoft.com/office/powerpoint/2010/main" val="10649362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28630"/>
            <a:ext cx="11633842" cy="900000"/>
          </a:xfrm>
        </p:spPr>
        <p:txBody>
          <a:bodyPr vert="horz" lIns="91440" tIns="45720" rIns="91440" bIns="45720" rtlCol="0" anchor="t">
            <a:noAutofit/>
          </a:bodyPr>
          <a:lstStyle/>
          <a:p>
            <a:r>
              <a:rPr lang="en-GB" sz="1600" dirty="0"/>
              <a:t>Girls (27%) worry about the way they look more than any other group and worry more in general, with only 8% saying they don’t worry about anything compared to 14% overall. SEN worry the most about school work (28% v. 23% </a:t>
            </a:r>
            <a:r>
              <a:rPr lang="en-GB" sz="1600" dirty="0" err="1"/>
              <a:t>avg</a:t>
            </a:r>
            <a:r>
              <a:rPr lang="en-GB" sz="1600" dirty="0"/>
              <a:t>) and this is the groups top concern.</a:t>
            </a:r>
          </a:p>
        </p:txBody>
      </p:sp>
      <p:sp>
        <p:nvSpPr>
          <p:cNvPr id="7" name="TextBox 6"/>
          <p:cNvSpPr txBox="1"/>
          <p:nvPr/>
        </p:nvSpPr>
        <p:spPr>
          <a:xfrm>
            <a:off x="183019"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What sort of things do you sometimes worry about? (Tick three)</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graphicFrame>
        <p:nvGraphicFramePr>
          <p:cNvPr id="6" name="Table 5"/>
          <p:cNvGraphicFramePr>
            <a:graphicFrameLocks noGrp="1"/>
          </p:cNvGraphicFramePr>
          <p:nvPr>
            <p:extLst>
              <p:ext uri="{D42A27DB-BD31-4B8C-83A1-F6EECF244321}">
                <p14:modId xmlns:p14="http://schemas.microsoft.com/office/powerpoint/2010/main" val="1785411196"/>
              </p:ext>
            </p:extLst>
          </p:nvPr>
        </p:nvGraphicFramePr>
        <p:xfrm>
          <a:off x="183022" y="707546"/>
          <a:ext cx="11633839" cy="5577840"/>
        </p:xfrm>
        <a:graphic>
          <a:graphicData uri="http://schemas.openxmlformats.org/drawingml/2006/table">
            <a:tbl>
              <a:tblPr firstRow="1" bandRow="1">
                <a:tableStyleId>{5940675A-B579-460E-94D1-54222C63F5DA}</a:tableStyleId>
              </a:tblPr>
              <a:tblGrid>
                <a:gridCol w="2436355">
                  <a:extLst>
                    <a:ext uri="{9D8B030D-6E8A-4147-A177-3AD203B41FA5}">
                      <a16:colId xmlns:a16="http://schemas.microsoft.com/office/drawing/2014/main" val="20000"/>
                    </a:ext>
                  </a:extLst>
                </a:gridCol>
                <a:gridCol w="766457">
                  <a:extLst>
                    <a:ext uri="{9D8B030D-6E8A-4147-A177-3AD203B41FA5}">
                      <a16:colId xmlns:a16="http://schemas.microsoft.com/office/drawing/2014/main" val="20001"/>
                    </a:ext>
                  </a:extLst>
                </a:gridCol>
                <a:gridCol w="766457">
                  <a:extLst>
                    <a:ext uri="{9D8B030D-6E8A-4147-A177-3AD203B41FA5}">
                      <a16:colId xmlns:a16="http://schemas.microsoft.com/office/drawing/2014/main" val="20002"/>
                    </a:ext>
                  </a:extLst>
                </a:gridCol>
                <a:gridCol w="766457">
                  <a:extLst>
                    <a:ext uri="{9D8B030D-6E8A-4147-A177-3AD203B41FA5}">
                      <a16:colId xmlns:a16="http://schemas.microsoft.com/office/drawing/2014/main" val="20003"/>
                    </a:ext>
                  </a:extLst>
                </a:gridCol>
                <a:gridCol w="766457">
                  <a:extLst>
                    <a:ext uri="{9D8B030D-6E8A-4147-A177-3AD203B41FA5}">
                      <a16:colId xmlns:a16="http://schemas.microsoft.com/office/drawing/2014/main" val="20004"/>
                    </a:ext>
                  </a:extLst>
                </a:gridCol>
                <a:gridCol w="766457">
                  <a:extLst>
                    <a:ext uri="{9D8B030D-6E8A-4147-A177-3AD203B41FA5}">
                      <a16:colId xmlns:a16="http://schemas.microsoft.com/office/drawing/2014/main" val="20005"/>
                    </a:ext>
                  </a:extLst>
                </a:gridCol>
                <a:gridCol w="766457">
                  <a:extLst>
                    <a:ext uri="{9D8B030D-6E8A-4147-A177-3AD203B41FA5}">
                      <a16:colId xmlns:a16="http://schemas.microsoft.com/office/drawing/2014/main" val="20006"/>
                    </a:ext>
                  </a:extLst>
                </a:gridCol>
                <a:gridCol w="766457">
                  <a:extLst>
                    <a:ext uri="{9D8B030D-6E8A-4147-A177-3AD203B41FA5}">
                      <a16:colId xmlns:a16="http://schemas.microsoft.com/office/drawing/2014/main" val="20007"/>
                    </a:ext>
                  </a:extLst>
                </a:gridCol>
                <a:gridCol w="766457">
                  <a:extLst>
                    <a:ext uri="{9D8B030D-6E8A-4147-A177-3AD203B41FA5}">
                      <a16:colId xmlns:a16="http://schemas.microsoft.com/office/drawing/2014/main" val="20008"/>
                    </a:ext>
                  </a:extLst>
                </a:gridCol>
                <a:gridCol w="766457">
                  <a:extLst>
                    <a:ext uri="{9D8B030D-6E8A-4147-A177-3AD203B41FA5}">
                      <a16:colId xmlns:a16="http://schemas.microsoft.com/office/drawing/2014/main" val="20009"/>
                    </a:ext>
                  </a:extLst>
                </a:gridCol>
                <a:gridCol w="766457">
                  <a:extLst>
                    <a:ext uri="{9D8B030D-6E8A-4147-A177-3AD203B41FA5}">
                      <a16:colId xmlns:a16="http://schemas.microsoft.com/office/drawing/2014/main" val="20010"/>
                    </a:ext>
                  </a:extLst>
                </a:gridCol>
                <a:gridCol w="766457">
                  <a:extLst>
                    <a:ext uri="{9D8B030D-6E8A-4147-A177-3AD203B41FA5}">
                      <a16:colId xmlns:a16="http://schemas.microsoft.com/office/drawing/2014/main" val="20011"/>
                    </a:ext>
                  </a:extLst>
                </a:gridCol>
                <a:gridCol w="766457">
                  <a:extLst>
                    <a:ext uri="{9D8B030D-6E8A-4147-A177-3AD203B41FA5}">
                      <a16:colId xmlns:a16="http://schemas.microsoft.com/office/drawing/2014/main" val="2974227376"/>
                    </a:ext>
                  </a:extLst>
                </a:gridCol>
              </a:tblGrid>
              <a:tr h="633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1569">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71569">
                <a:tc>
                  <a:txBody>
                    <a:bodyPr/>
                    <a:lstStyle/>
                    <a:p>
                      <a:r>
                        <a:rPr lang="en-GB" sz="1200" dirty="0">
                          <a:solidFill>
                            <a:schemeClr val="tx1">
                              <a:lumMod val="75000"/>
                              <a:lumOff val="25000"/>
                            </a:schemeClr>
                          </a:solidFill>
                        </a:rPr>
                        <a:t>Exams</a:t>
                      </a:r>
                      <a:r>
                        <a:rPr lang="en-GB" sz="1200" baseline="0" dirty="0">
                          <a:solidFill>
                            <a:schemeClr val="tx1">
                              <a:lumMod val="75000"/>
                              <a:lumOff val="25000"/>
                            </a:schemeClr>
                          </a:solidFill>
                        </a:rPr>
                        <a:t> and tests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34%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School work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The way you look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962774755"/>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Being bullied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271569">
                <a:tc>
                  <a:txBody>
                    <a:bodyPr/>
                    <a:lstStyle/>
                    <a:p>
                      <a:r>
                        <a:rPr lang="en-GB" sz="1200" dirty="0">
                          <a:solidFill>
                            <a:schemeClr val="tx1">
                              <a:lumMod val="75000"/>
                              <a:lumOff val="25000"/>
                            </a:schemeClr>
                          </a:solidFill>
                        </a:rPr>
                        <a:t>Family problems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friends being bullied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Problems with friends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mental health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Things you see or hear in the news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Money problems/family finances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Your physical health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2"/>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Crime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Other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24284272"/>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Adult relationships in the home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23011857"/>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Relationships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5"/>
                  </a:ext>
                </a:extLst>
              </a:tr>
              <a:tr h="271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308267535"/>
                  </a:ext>
                </a:extLst>
              </a:tr>
              <a:tr h="271569">
                <a:tc>
                  <a:txBody>
                    <a:bodyPr/>
                    <a:lstStyle/>
                    <a:p>
                      <a:r>
                        <a:rPr lang="en-GB" sz="1200" dirty="0">
                          <a:solidFill>
                            <a:schemeClr val="tx1">
                              <a:lumMod val="75000"/>
                              <a:lumOff val="25000"/>
                            </a:schemeClr>
                          </a:solidFill>
                        </a:rPr>
                        <a:t>I don’t worry about anything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3">
                        <a:lumMod val="60000"/>
                        <a:lumOff val="40000"/>
                      </a:schemeClr>
                    </a:solid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5340932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vert="horz" lIns="91440" tIns="45720" rIns="91440" bIns="45720" rtlCol="0" anchor="t" anchorCtr="0">
            <a:normAutofit/>
          </a:bodyPr>
          <a:lstStyle/>
          <a:p>
            <a:r>
              <a:rPr lang="en-GB" sz="1600" dirty="0"/>
              <a:t>Pupils generally feel that they learn from things when they go wrong, 58% say usually or always. Just 22% feel that is makes them upset and feel bad for ages.</a:t>
            </a:r>
          </a:p>
        </p:txBody>
      </p:sp>
      <p:graphicFrame>
        <p:nvGraphicFramePr>
          <p:cNvPr id="10" name="Chart 9"/>
          <p:cNvGraphicFramePr/>
          <p:nvPr>
            <p:extLst>
              <p:ext uri="{D42A27DB-BD31-4B8C-83A1-F6EECF244321}">
                <p14:modId xmlns:p14="http://schemas.microsoft.com/office/powerpoint/2010/main" val="2866689377"/>
              </p:ext>
            </p:extLst>
          </p:nvPr>
        </p:nvGraphicFramePr>
        <p:xfrm>
          <a:off x="183019" y="835200"/>
          <a:ext cx="11367909" cy="52006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something goes wrong...</a:t>
            </a:r>
          </a:p>
          <a:p>
            <a:r>
              <a:rPr lang="en-GB" sz="1000" i="1" dirty="0">
                <a:solidFill>
                  <a:srgbClr val="002060"/>
                </a:solidFill>
                <a:latin typeface="Calibri" panose="020F0502020204030204" pitchFamily="34" charset="0"/>
              </a:rPr>
              <a:t>Base: All valid respondents, n=2,453</a:t>
            </a: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spTree>
    <p:extLst>
      <p:ext uri="{BB962C8B-B14F-4D97-AF65-F5344CB8AC3E}">
        <p14:creationId xmlns:p14="http://schemas.microsoft.com/office/powerpoint/2010/main" val="3751281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50179" cy="900000"/>
          </a:xfrm>
        </p:spPr>
        <p:txBody>
          <a:bodyPr vert="horz" lIns="91440" tIns="45720" rIns="91440" bIns="45720" rtlCol="0" anchor="t">
            <a:normAutofit/>
          </a:bodyPr>
          <a:lstStyle/>
          <a:p>
            <a:r>
              <a:rPr lang="en-GB" sz="1600" dirty="0"/>
              <a:t>Young carers are the most likely pupils to get upset and feel bad for ages (34% compared to 23% average). </a:t>
            </a:r>
          </a:p>
        </p:txBody>
      </p:sp>
      <p:sp>
        <p:nvSpPr>
          <p:cNvPr id="7" name="TextBox 6"/>
          <p:cNvSpPr txBox="1"/>
          <p:nvPr/>
        </p:nvSpPr>
        <p:spPr>
          <a:xfrm>
            <a:off x="183600" y="6522289"/>
            <a:ext cx="418483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If something goes wrong...</a:t>
            </a:r>
          </a:p>
        </p:txBody>
      </p:sp>
      <p:sp>
        <p:nvSpPr>
          <p:cNvPr id="3" name="TextBox 2"/>
          <p:cNvSpPr txBox="1"/>
          <p:nvPr/>
        </p:nvSpPr>
        <p:spPr>
          <a:xfrm>
            <a:off x="164995" y="5918813"/>
            <a:ext cx="11449597"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147859399"/>
              </p:ext>
            </p:extLst>
          </p:nvPr>
        </p:nvGraphicFramePr>
        <p:xfrm>
          <a:off x="183600" y="835200"/>
          <a:ext cx="11449598" cy="2278735"/>
        </p:xfrm>
        <a:graphic>
          <a:graphicData uri="http://schemas.openxmlformats.org/drawingml/2006/table">
            <a:tbl>
              <a:tblPr firstRow="1" bandRow="1">
                <a:tableStyleId>{5940675A-B579-460E-94D1-54222C63F5DA}</a:tableStyleId>
              </a:tblPr>
              <a:tblGrid>
                <a:gridCol w="3028998">
                  <a:extLst>
                    <a:ext uri="{9D8B030D-6E8A-4147-A177-3AD203B41FA5}">
                      <a16:colId xmlns:a16="http://schemas.microsoft.com/office/drawing/2014/main" val="20000"/>
                    </a:ext>
                  </a:extLst>
                </a:gridCol>
                <a:gridCol w="440024">
                  <a:extLst>
                    <a:ext uri="{9D8B030D-6E8A-4147-A177-3AD203B41FA5}">
                      <a16:colId xmlns:a16="http://schemas.microsoft.com/office/drawing/2014/main" val="20001"/>
                    </a:ext>
                  </a:extLst>
                </a:gridCol>
                <a:gridCol w="1330096">
                  <a:extLst>
                    <a:ext uri="{9D8B030D-6E8A-4147-A177-3AD203B41FA5}">
                      <a16:colId xmlns:a16="http://schemas.microsoft.com/office/drawing/2014/main" val="20002"/>
                    </a:ext>
                  </a:extLst>
                </a:gridCol>
                <a:gridCol w="1330096">
                  <a:extLst>
                    <a:ext uri="{9D8B030D-6E8A-4147-A177-3AD203B41FA5}">
                      <a16:colId xmlns:a16="http://schemas.microsoft.com/office/drawing/2014/main" val="20003"/>
                    </a:ext>
                  </a:extLst>
                </a:gridCol>
                <a:gridCol w="1330096">
                  <a:extLst>
                    <a:ext uri="{9D8B030D-6E8A-4147-A177-3AD203B41FA5}">
                      <a16:colId xmlns:a16="http://schemas.microsoft.com/office/drawing/2014/main" val="20004"/>
                    </a:ext>
                  </a:extLst>
                </a:gridCol>
                <a:gridCol w="1330096">
                  <a:extLst>
                    <a:ext uri="{9D8B030D-6E8A-4147-A177-3AD203B41FA5}">
                      <a16:colId xmlns:a16="http://schemas.microsoft.com/office/drawing/2014/main" val="20005"/>
                    </a:ext>
                  </a:extLst>
                </a:gridCol>
                <a:gridCol w="1330096">
                  <a:extLst>
                    <a:ext uri="{9D8B030D-6E8A-4147-A177-3AD203B41FA5}">
                      <a16:colId xmlns:a16="http://schemas.microsoft.com/office/drawing/2014/main" val="20006"/>
                    </a:ext>
                  </a:extLst>
                </a:gridCol>
                <a:gridCol w="1330096">
                  <a:extLst>
                    <a:ext uri="{9D8B030D-6E8A-4147-A177-3AD203B41FA5}">
                      <a16:colId xmlns:a16="http://schemas.microsoft.com/office/drawing/2014/main" val="20007"/>
                    </a:ext>
                  </a:extLst>
                </a:gridCol>
              </a:tblGrid>
              <a:tr h="400883">
                <a:tc gridSpan="2">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I learn from it for next time</a:t>
                      </a:r>
                      <a:endParaRPr lang="en-GB" sz="12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200" dirty="0">
                          <a:solidFill>
                            <a:schemeClr val="tx1">
                              <a:lumMod val="75000"/>
                              <a:lumOff val="25000"/>
                            </a:schemeClr>
                          </a:solidFill>
                        </a:rPr>
                        <a:t>I’m calm and can carry 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200" dirty="0">
                          <a:solidFill>
                            <a:schemeClr val="tx1">
                              <a:lumMod val="75000"/>
                              <a:lumOff val="25000"/>
                            </a:schemeClr>
                          </a:solidFill>
                        </a:rPr>
                        <a:t>I might feel a bit</a:t>
                      </a:r>
                      <a:r>
                        <a:rPr lang="en-GB" sz="1200" baseline="0" dirty="0">
                          <a:solidFill>
                            <a:schemeClr val="tx1">
                              <a:lumMod val="75000"/>
                              <a:lumOff val="25000"/>
                            </a:schemeClr>
                          </a:solidFill>
                        </a:rPr>
                        <a:t> bad but soon forget about it</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200" dirty="0">
                          <a:solidFill>
                            <a:schemeClr val="tx1">
                              <a:lumMod val="75000"/>
                              <a:lumOff val="25000"/>
                            </a:schemeClr>
                          </a:solidFill>
                        </a:rPr>
                        <a:t>I get upset and feel bad for ages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98730984"/>
              </p:ext>
            </p:extLst>
          </p:nvPr>
        </p:nvGraphicFramePr>
        <p:xfrm>
          <a:off x="183593" y="3478103"/>
          <a:ext cx="11449604" cy="2326380"/>
        </p:xfrm>
        <a:graphic>
          <a:graphicData uri="http://schemas.openxmlformats.org/drawingml/2006/table">
            <a:tbl>
              <a:tblPr firstRow="1" bandRow="1">
                <a:tableStyleId>{5940675A-B579-460E-94D1-54222C63F5DA}</a:tableStyleId>
              </a:tblPr>
              <a:tblGrid>
                <a:gridCol w="3055400">
                  <a:extLst>
                    <a:ext uri="{9D8B030D-6E8A-4147-A177-3AD203B41FA5}">
                      <a16:colId xmlns:a16="http://schemas.microsoft.com/office/drawing/2014/main" val="20000"/>
                    </a:ext>
                  </a:extLst>
                </a:gridCol>
                <a:gridCol w="422424">
                  <a:extLst>
                    <a:ext uri="{9D8B030D-6E8A-4147-A177-3AD203B41FA5}">
                      <a16:colId xmlns:a16="http://schemas.microsoft.com/office/drawing/2014/main" val="20001"/>
                    </a:ext>
                  </a:extLst>
                </a:gridCol>
                <a:gridCol w="1328630">
                  <a:extLst>
                    <a:ext uri="{9D8B030D-6E8A-4147-A177-3AD203B41FA5}">
                      <a16:colId xmlns:a16="http://schemas.microsoft.com/office/drawing/2014/main" val="20002"/>
                    </a:ext>
                  </a:extLst>
                </a:gridCol>
                <a:gridCol w="1328630">
                  <a:extLst>
                    <a:ext uri="{9D8B030D-6E8A-4147-A177-3AD203B41FA5}">
                      <a16:colId xmlns:a16="http://schemas.microsoft.com/office/drawing/2014/main" val="20003"/>
                    </a:ext>
                  </a:extLst>
                </a:gridCol>
                <a:gridCol w="1328630">
                  <a:extLst>
                    <a:ext uri="{9D8B030D-6E8A-4147-A177-3AD203B41FA5}">
                      <a16:colId xmlns:a16="http://schemas.microsoft.com/office/drawing/2014/main" val="20004"/>
                    </a:ext>
                  </a:extLst>
                </a:gridCol>
                <a:gridCol w="1328630">
                  <a:extLst>
                    <a:ext uri="{9D8B030D-6E8A-4147-A177-3AD203B41FA5}">
                      <a16:colId xmlns:a16="http://schemas.microsoft.com/office/drawing/2014/main" val="20005"/>
                    </a:ext>
                  </a:extLst>
                </a:gridCol>
                <a:gridCol w="1328630">
                  <a:extLst>
                    <a:ext uri="{9D8B030D-6E8A-4147-A177-3AD203B41FA5}">
                      <a16:colId xmlns:a16="http://schemas.microsoft.com/office/drawing/2014/main" val="20006"/>
                    </a:ext>
                  </a:extLst>
                </a:gridCol>
                <a:gridCol w="1328630">
                  <a:extLst>
                    <a:ext uri="{9D8B030D-6E8A-4147-A177-3AD203B41FA5}">
                      <a16:colId xmlns:a16="http://schemas.microsoft.com/office/drawing/2014/main" val="20007"/>
                    </a:ext>
                  </a:extLst>
                </a:gridCol>
              </a:tblGrid>
              <a:tr h="398715">
                <a:tc gridSpan="2">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3609">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sz="1200" i="1"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8715">
                <a:tc>
                  <a:txBody>
                    <a:bodyPr/>
                    <a:lstStyle/>
                    <a:p>
                      <a:r>
                        <a:rPr lang="en-GB" sz="1200" dirty="0">
                          <a:solidFill>
                            <a:schemeClr val="tx1">
                              <a:lumMod val="75000"/>
                              <a:lumOff val="25000"/>
                            </a:schemeClr>
                          </a:solidFill>
                        </a:rPr>
                        <a:t>I learn from it for next time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8715">
                <a:tc>
                  <a:txBody>
                    <a:bodyPr/>
                    <a:lstStyle/>
                    <a:p>
                      <a:r>
                        <a:rPr lang="en-GB" sz="1200" dirty="0">
                          <a:solidFill>
                            <a:schemeClr val="tx1">
                              <a:lumMod val="75000"/>
                              <a:lumOff val="25000"/>
                            </a:schemeClr>
                          </a:solidFill>
                        </a:rPr>
                        <a:t>I’m calm and can carry 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8715">
                <a:tc>
                  <a:txBody>
                    <a:bodyPr/>
                    <a:lstStyle/>
                    <a:p>
                      <a:r>
                        <a:rPr lang="en-GB" sz="1200" dirty="0">
                          <a:solidFill>
                            <a:schemeClr val="tx1">
                              <a:lumMod val="75000"/>
                              <a:lumOff val="25000"/>
                            </a:schemeClr>
                          </a:solidFill>
                        </a:rPr>
                        <a:t>I might feel a bit</a:t>
                      </a:r>
                      <a:r>
                        <a:rPr lang="en-GB" sz="1200" baseline="0" dirty="0">
                          <a:solidFill>
                            <a:schemeClr val="tx1">
                              <a:lumMod val="75000"/>
                              <a:lumOff val="25000"/>
                            </a:schemeClr>
                          </a:solidFill>
                        </a:rPr>
                        <a:t> bad but soon forget about it</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98715">
                <a:tc>
                  <a:txBody>
                    <a:bodyPr/>
                    <a:lstStyle/>
                    <a:p>
                      <a:r>
                        <a:rPr lang="en-GB" sz="1200" dirty="0">
                          <a:solidFill>
                            <a:schemeClr val="tx1">
                              <a:lumMod val="75000"/>
                              <a:lumOff val="25000"/>
                            </a:schemeClr>
                          </a:solidFill>
                        </a:rPr>
                        <a:t>I get upset and feel bad for ages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355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(4) - CYPP key indicators</a:t>
            </a:r>
          </a:p>
        </p:txBody>
      </p:sp>
      <p:sp>
        <p:nvSpPr>
          <p:cNvPr id="4" name="Content Placeholder 2"/>
          <p:cNvSpPr txBox="1">
            <a:spLocks/>
          </p:cNvSpPr>
          <p:nvPr/>
        </p:nvSpPr>
        <p:spPr>
          <a:xfrm>
            <a:off x="5800474" y="981389"/>
            <a:ext cx="4775200" cy="218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lang="en-GB" sz="1600" i="1" dirty="0"/>
              <a:t>CYPP-5: </a:t>
            </a:r>
            <a:r>
              <a:rPr lang="en-GB" sz="1600" b="1" dirty="0"/>
              <a:t>If I don’t succeed at something…? </a:t>
            </a:r>
          </a:p>
          <a:p>
            <a:pPr marL="0" indent="0">
              <a:lnSpc>
                <a:spcPct val="100000"/>
              </a:lnSpc>
              <a:spcBef>
                <a:spcPts val="600"/>
              </a:spcBef>
              <a:spcAft>
                <a:spcPts val="600"/>
              </a:spcAft>
              <a:buNone/>
            </a:pPr>
            <a:r>
              <a:rPr lang="en-GB" sz="1400" dirty="0">
                <a:solidFill>
                  <a:srgbClr val="404040"/>
                </a:solidFill>
              </a:rPr>
              <a:t>67% of pupils are likely to keep persisting when they don’t succeed at something, a decrease since 2022.</a:t>
            </a:r>
          </a:p>
          <a:p>
            <a:pPr marL="0" indent="0">
              <a:lnSpc>
                <a:spcPct val="100000"/>
              </a:lnSpc>
              <a:spcBef>
                <a:spcPts val="600"/>
              </a:spcBef>
              <a:spcAft>
                <a:spcPts val="600"/>
              </a:spcAft>
              <a:buNone/>
            </a:pPr>
            <a:r>
              <a:rPr lang="en-GB" sz="1400" dirty="0">
                <a:solidFill>
                  <a:srgbClr val="404040"/>
                </a:solidFill>
              </a:rPr>
              <a:t>Young carers are most likely to give up when they don’t succeed (28% compared to 14% overall), and young carers and SEN pupils are the most likely to blame someone else (both 10% compared to 6% overall). (See slides 70 - 71 for more details.)</a:t>
            </a:r>
          </a:p>
        </p:txBody>
      </p:sp>
      <p:graphicFrame>
        <p:nvGraphicFramePr>
          <p:cNvPr id="5" name="Chart 4"/>
          <p:cNvGraphicFramePr/>
          <p:nvPr>
            <p:extLst>
              <p:ext uri="{D42A27DB-BD31-4B8C-83A1-F6EECF244321}">
                <p14:modId xmlns:p14="http://schemas.microsoft.com/office/powerpoint/2010/main" val="3483032720"/>
              </p:ext>
            </p:extLst>
          </p:nvPr>
        </p:nvGraphicFramePr>
        <p:xfrm>
          <a:off x="183600" y="835199"/>
          <a:ext cx="5294145" cy="30753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019" y="6593091"/>
            <a:ext cx="9561870" cy="246221"/>
          </a:xfrm>
          <a:prstGeom prst="rect">
            <a:avLst/>
          </a:prstGeom>
          <a:noFill/>
        </p:spPr>
        <p:txBody>
          <a:bodyPr wrap="square" rtlCol="0" anchor="b" anchorCtr="0">
            <a:spAutoFit/>
          </a:bodyPr>
          <a:lstStyle/>
          <a:p>
            <a:r>
              <a:rPr lang="en-GB" sz="1000" i="1" dirty="0">
                <a:solidFill>
                  <a:srgbClr val="002060"/>
                </a:solidFill>
                <a:latin typeface="Calibri" panose="020F0502020204030204" pitchFamily="34" charset="0"/>
              </a:rPr>
              <a:t>Base: All valid respondents, 2021 n=1,673, 2022 n=2,502, 2023 n=2,453</a:t>
            </a:r>
          </a:p>
        </p:txBody>
      </p:sp>
      <p:sp>
        <p:nvSpPr>
          <p:cNvPr id="11" name="Content Placeholder 2"/>
          <p:cNvSpPr txBox="1">
            <a:spLocks/>
          </p:cNvSpPr>
          <p:nvPr/>
        </p:nvSpPr>
        <p:spPr>
          <a:xfrm>
            <a:off x="183599" y="3668151"/>
            <a:ext cx="5294145" cy="218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376"/>
                </a:solidFill>
                <a:latin typeface="Calibri" panose="020F0502020204030204" pitchFamily="34" charset="0"/>
                <a:ea typeface="+mn-ea"/>
                <a:cs typeface="DINPro" panose="020B0504020101020102"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376"/>
                </a:solidFill>
                <a:latin typeface="Calibri" panose="020F0502020204030204" pitchFamily="34" charset="0"/>
                <a:ea typeface="+mn-ea"/>
                <a:cs typeface="DINPro" panose="020B0504020101020102"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376"/>
                </a:solidFill>
                <a:latin typeface="Calibri" panose="020F0502020204030204" pitchFamily="34" charset="0"/>
                <a:ea typeface="+mn-ea"/>
                <a:cs typeface="DINPro" panose="020B0504020101020102"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376"/>
                </a:solidFill>
                <a:latin typeface="Calibri" panose="020F0502020204030204" pitchFamily="34" charset="0"/>
                <a:ea typeface="+mn-ea"/>
                <a:cs typeface="DINPro" panose="020B050402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en-GB" sz="1400" dirty="0"/>
          </a:p>
          <a:p>
            <a:pPr marL="0" indent="0">
              <a:lnSpc>
                <a:spcPct val="100000"/>
              </a:lnSpc>
              <a:spcBef>
                <a:spcPts val="600"/>
              </a:spcBef>
              <a:spcAft>
                <a:spcPts val="600"/>
              </a:spcAft>
              <a:buFont typeface="Arial" panose="020B0604020202020204" pitchFamily="34" charset="0"/>
              <a:buNone/>
            </a:pPr>
            <a:r>
              <a:rPr lang="en-GB" sz="1600" i="1" dirty="0"/>
              <a:t>CYPP-4 &amp; 5: </a:t>
            </a:r>
            <a:r>
              <a:rPr lang="en-GB" sz="1600" b="1" dirty="0"/>
              <a:t>Resilience scores</a:t>
            </a:r>
          </a:p>
          <a:p>
            <a:pPr marL="0" indent="0">
              <a:lnSpc>
                <a:spcPct val="100000"/>
              </a:lnSpc>
              <a:spcBef>
                <a:spcPts val="600"/>
              </a:spcBef>
              <a:spcAft>
                <a:spcPts val="600"/>
              </a:spcAft>
              <a:buNone/>
            </a:pPr>
            <a:r>
              <a:rPr lang="en-GB" sz="1400" dirty="0">
                <a:solidFill>
                  <a:schemeClr val="tx1">
                    <a:lumMod val="75000"/>
                    <a:lumOff val="25000"/>
                  </a:schemeClr>
                </a:solidFill>
              </a:rPr>
              <a:t>Resilience scores overall are similar to 2022, however there is a slight shift with med-high decreasing (24% compared to 26% in 2022) and a slight increase in low (25% compared to 22% in 2022).</a:t>
            </a:r>
          </a:p>
          <a:p>
            <a:pPr marL="0" indent="0">
              <a:lnSpc>
                <a:spcPct val="100000"/>
              </a:lnSpc>
              <a:spcBef>
                <a:spcPts val="600"/>
              </a:spcBef>
              <a:spcAft>
                <a:spcPts val="600"/>
              </a:spcAft>
              <a:buNone/>
            </a:pPr>
            <a:r>
              <a:rPr lang="en-GB" sz="1400" dirty="0">
                <a:solidFill>
                  <a:schemeClr val="tx1">
                    <a:lumMod val="75000"/>
                    <a:lumOff val="25000"/>
                  </a:schemeClr>
                </a:solidFill>
              </a:rPr>
              <a:t>Over half of pupils (55%) score from med/high-high (23+). Year 4 had a higher resilience score from med/high-high (23+) at 60% compared to 50% of Year 6s. (See slide 72 for more details).</a:t>
            </a:r>
            <a:endParaRPr lang="en-GB" sz="1400" dirty="0">
              <a:solidFill>
                <a:schemeClr val="tx1">
                  <a:lumMod val="75000"/>
                  <a:lumOff val="25000"/>
                </a:schemeClr>
              </a:solidFill>
              <a:highlight>
                <a:srgbClr val="FFFF00"/>
              </a:highlight>
            </a:endParaRPr>
          </a:p>
        </p:txBody>
      </p:sp>
      <p:graphicFrame>
        <p:nvGraphicFramePr>
          <p:cNvPr id="13" name="Content Placeholder 6">
            <a:extLst>
              <a:ext uri="{FF2B5EF4-FFF2-40B4-BE49-F238E27FC236}">
                <a16:creationId xmlns:a16="http://schemas.microsoft.com/office/drawing/2014/main" id="{93EFA552-74B4-497F-9997-716DC902158B}"/>
              </a:ext>
            </a:extLst>
          </p:cNvPr>
          <p:cNvGraphicFramePr>
            <a:graphicFrameLocks noGrp="1"/>
          </p:cNvGraphicFramePr>
          <p:nvPr>
            <p:ph idx="1"/>
            <p:extLst>
              <p:ext uri="{D42A27DB-BD31-4B8C-83A1-F6EECF244321}">
                <p14:modId xmlns:p14="http://schemas.microsoft.com/office/powerpoint/2010/main" val="1498169495"/>
              </p:ext>
            </p:extLst>
          </p:nvPr>
        </p:nvGraphicFramePr>
        <p:xfrm>
          <a:off x="6231581" y="3888573"/>
          <a:ext cx="4344093" cy="24314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3951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vert="horz" lIns="91440" tIns="45720" rIns="91440" bIns="45720" rtlCol="0" anchor="t" anchorCtr="0">
            <a:normAutofit/>
          </a:bodyPr>
          <a:lstStyle/>
          <a:p>
            <a:r>
              <a:rPr lang="en-GB" sz="1600" dirty="0"/>
              <a:t>Pupils mostly choose to persevere when they don’t succeed, asking for help and doing things differently is usually/always pursued by half of pupils.</a:t>
            </a:r>
          </a:p>
        </p:txBody>
      </p:sp>
      <p:graphicFrame>
        <p:nvGraphicFramePr>
          <p:cNvPr id="10" name="Chart 9"/>
          <p:cNvGraphicFramePr/>
          <p:nvPr>
            <p:extLst>
              <p:ext uri="{D42A27DB-BD31-4B8C-83A1-F6EECF244321}">
                <p14:modId xmlns:p14="http://schemas.microsoft.com/office/powerpoint/2010/main" val="2878324587"/>
              </p:ext>
            </p:extLst>
          </p:nvPr>
        </p:nvGraphicFramePr>
        <p:xfrm>
          <a:off x="183019" y="835200"/>
          <a:ext cx="11367909" cy="520069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3019" y="6368627"/>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I don’t succeed at something...?</a:t>
            </a:r>
          </a:p>
          <a:p>
            <a:r>
              <a:rPr lang="en-GB" sz="1000" i="1" dirty="0">
                <a:solidFill>
                  <a:srgbClr val="002060"/>
                </a:solidFill>
                <a:latin typeface="Calibri" panose="020F0502020204030204" pitchFamily="34" charset="0"/>
              </a:rPr>
              <a:t>Base: All valid respondents, n=2,453</a:t>
            </a:r>
          </a:p>
        </p:txBody>
      </p:sp>
      <p:sp>
        <p:nvSpPr>
          <p:cNvPr id="6" name="Rectangle 5"/>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spTree>
    <p:extLst>
      <p:ext uri="{BB962C8B-B14F-4D97-AF65-F5344CB8AC3E}">
        <p14:creationId xmlns:p14="http://schemas.microsoft.com/office/powerpoint/2010/main" val="38462827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49599" cy="900000"/>
          </a:xfrm>
        </p:spPr>
        <p:txBody>
          <a:bodyPr vert="horz" lIns="91440" tIns="45720" rIns="91440" bIns="45720" rtlCol="0" anchor="t">
            <a:normAutofit/>
          </a:bodyPr>
          <a:lstStyle/>
          <a:p>
            <a:r>
              <a:rPr lang="en-GB" sz="1600" dirty="0"/>
              <a:t>Only 20% that say they blame someone else or give up. Boys are more likely to ‘keep on trying’ or ‘have another go’ than girls, however girls are more likely to ask for help than boys. Year 4 are more likely than Year 6 to keep on trying, with year 6 more likely to give up than year 4.</a:t>
            </a:r>
          </a:p>
        </p:txBody>
      </p:sp>
      <p:sp>
        <p:nvSpPr>
          <p:cNvPr id="3" name="TextBox 2"/>
          <p:cNvSpPr txBox="1"/>
          <p:nvPr/>
        </p:nvSpPr>
        <p:spPr>
          <a:xfrm>
            <a:off x="183019" y="5498266"/>
            <a:ext cx="11450180"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3391851641"/>
              </p:ext>
            </p:extLst>
          </p:nvPr>
        </p:nvGraphicFramePr>
        <p:xfrm>
          <a:off x="183018" y="918435"/>
          <a:ext cx="11449599" cy="4283150"/>
        </p:xfrm>
        <a:graphic>
          <a:graphicData uri="http://schemas.openxmlformats.org/drawingml/2006/table">
            <a:tbl>
              <a:tblPr firstRow="1" bandRow="1">
                <a:tableStyleId>{5940675A-B579-460E-94D1-54222C63F5DA}</a:tableStyleId>
              </a:tblPr>
              <a:tblGrid>
                <a:gridCol w="3028999">
                  <a:extLst>
                    <a:ext uri="{9D8B030D-6E8A-4147-A177-3AD203B41FA5}">
                      <a16:colId xmlns:a16="http://schemas.microsoft.com/office/drawing/2014/main" val="20000"/>
                    </a:ext>
                  </a:extLst>
                </a:gridCol>
                <a:gridCol w="440024">
                  <a:extLst>
                    <a:ext uri="{9D8B030D-6E8A-4147-A177-3AD203B41FA5}">
                      <a16:colId xmlns:a16="http://schemas.microsoft.com/office/drawing/2014/main" val="20001"/>
                    </a:ext>
                  </a:extLst>
                </a:gridCol>
                <a:gridCol w="1330096">
                  <a:extLst>
                    <a:ext uri="{9D8B030D-6E8A-4147-A177-3AD203B41FA5}">
                      <a16:colId xmlns:a16="http://schemas.microsoft.com/office/drawing/2014/main" val="20002"/>
                    </a:ext>
                  </a:extLst>
                </a:gridCol>
                <a:gridCol w="1330096">
                  <a:extLst>
                    <a:ext uri="{9D8B030D-6E8A-4147-A177-3AD203B41FA5}">
                      <a16:colId xmlns:a16="http://schemas.microsoft.com/office/drawing/2014/main" val="20003"/>
                    </a:ext>
                  </a:extLst>
                </a:gridCol>
                <a:gridCol w="1330096">
                  <a:extLst>
                    <a:ext uri="{9D8B030D-6E8A-4147-A177-3AD203B41FA5}">
                      <a16:colId xmlns:a16="http://schemas.microsoft.com/office/drawing/2014/main" val="20004"/>
                    </a:ext>
                  </a:extLst>
                </a:gridCol>
                <a:gridCol w="1330096">
                  <a:extLst>
                    <a:ext uri="{9D8B030D-6E8A-4147-A177-3AD203B41FA5}">
                      <a16:colId xmlns:a16="http://schemas.microsoft.com/office/drawing/2014/main" val="20005"/>
                    </a:ext>
                  </a:extLst>
                </a:gridCol>
                <a:gridCol w="1330096">
                  <a:extLst>
                    <a:ext uri="{9D8B030D-6E8A-4147-A177-3AD203B41FA5}">
                      <a16:colId xmlns:a16="http://schemas.microsoft.com/office/drawing/2014/main" val="20006"/>
                    </a:ext>
                  </a:extLst>
                </a:gridCol>
                <a:gridCol w="1330096">
                  <a:extLst>
                    <a:ext uri="{9D8B030D-6E8A-4147-A177-3AD203B41FA5}">
                      <a16:colId xmlns:a16="http://schemas.microsoft.com/office/drawing/2014/main" val="20007"/>
                    </a:ext>
                  </a:extLst>
                </a:gridCol>
              </a:tblGrid>
              <a:tr h="400883">
                <a:tc gridSpan="2">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I keep on trying until I do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200" dirty="0">
                          <a:solidFill>
                            <a:schemeClr val="tx1">
                              <a:lumMod val="75000"/>
                              <a:lumOff val="25000"/>
                            </a:schemeClr>
                          </a:solidFill>
                        </a:rPr>
                        <a:t>I might have another go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200" dirty="0">
                          <a:solidFill>
                            <a:schemeClr val="tx1">
                              <a:lumMod val="75000"/>
                              <a:lumOff val="25000"/>
                            </a:schemeClr>
                          </a:solidFill>
                        </a:rPr>
                        <a:t>I ask</a:t>
                      </a:r>
                      <a:r>
                        <a:rPr lang="en-GB" sz="1200" baseline="0" dirty="0">
                          <a:solidFill>
                            <a:schemeClr val="tx1">
                              <a:lumMod val="75000"/>
                              <a:lumOff val="25000"/>
                            </a:schemeClr>
                          </a:solidFill>
                        </a:rPr>
                        <a:t> for help</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200" dirty="0">
                          <a:solidFill>
                            <a:schemeClr val="tx1">
                              <a:lumMod val="75000"/>
                              <a:lumOff val="25000"/>
                            </a:schemeClr>
                          </a:solidFill>
                        </a:rPr>
                        <a:t>I try a different way of doing</a:t>
                      </a:r>
                      <a:r>
                        <a:rPr lang="en-GB" sz="1200" baseline="0" dirty="0">
                          <a:solidFill>
                            <a:schemeClr val="tx1">
                              <a:lumMod val="75000"/>
                              <a:lumOff val="25000"/>
                            </a:schemeClr>
                          </a:solidFill>
                        </a:rPr>
                        <a:t> it</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0883">
                <a:tc>
                  <a:txBody>
                    <a:bodyPr/>
                    <a:lstStyle/>
                    <a:p>
                      <a:r>
                        <a:rPr lang="en-GB" sz="1200" dirty="0">
                          <a:solidFill>
                            <a:schemeClr val="tx1">
                              <a:lumMod val="75000"/>
                              <a:lumOff val="25000"/>
                            </a:schemeClr>
                          </a:solidFill>
                        </a:rPr>
                        <a:t>I just can’t accept that I can’t do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0883">
                <a:tc>
                  <a:txBody>
                    <a:bodyPr/>
                    <a:lstStyle/>
                    <a:p>
                      <a:r>
                        <a:rPr lang="en-GB" sz="1200" dirty="0">
                          <a:solidFill>
                            <a:schemeClr val="tx1">
                              <a:lumMod val="75000"/>
                              <a:lumOff val="25000"/>
                            </a:schemeClr>
                          </a:solidFill>
                        </a:rPr>
                        <a:t>I do 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0883">
                <a:tc>
                  <a:txBody>
                    <a:bodyPr/>
                    <a:lstStyle/>
                    <a:p>
                      <a:r>
                        <a:rPr lang="en-GB" sz="1200" dirty="0">
                          <a:solidFill>
                            <a:schemeClr val="tx1">
                              <a:lumMod val="75000"/>
                              <a:lumOff val="25000"/>
                            </a:schemeClr>
                          </a:solidFill>
                        </a:rPr>
                        <a:t>I go and do something else instead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400883">
                <a:tc>
                  <a:txBody>
                    <a:bodyPr/>
                    <a:lstStyle/>
                    <a:p>
                      <a:r>
                        <a:rPr lang="en-GB" sz="1200" dirty="0">
                          <a:solidFill>
                            <a:schemeClr val="tx1">
                              <a:lumMod val="75000"/>
                              <a:lumOff val="25000"/>
                            </a:schemeClr>
                          </a:solidFill>
                        </a:rPr>
                        <a:t>I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400883">
                <a:tc>
                  <a:txBody>
                    <a:bodyPr/>
                    <a:lstStyle/>
                    <a:p>
                      <a:r>
                        <a:rPr lang="en-GB" sz="1200" dirty="0">
                          <a:solidFill>
                            <a:schemeClr val="tx1">
                              <a:lumMod val="75000"/>
                              <a:lumOff val="25000"/>
                            </a:schemeClr>
                          </a:solidFill>
                        </a:rPr>
                        <a:t>I blame someone else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TextBox 10"/>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I don’t succeed at something...?</a:t>
            </a:r>
          </a:p>
        </p:txBody>
      </p:sp>
    </p:spTree>
    <p:extLst>
      <p:ext uri="{BB962C8B-B14F-4D97-AF65-F5344CB8AC3E}">
        <p14:creationId xmlns:p14="http://schemas.microsoft.com/office/powerpoint/2010/main" val="710952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49599" cy="900000"/>
          </a:xfrm>
        </p:spPr>
        <p:txBody>
          <a:bodyPr vert="horz" lIns="91440" tIns="45720" rIns="91440" bIns="45720" rtlCol="0" anchor="t">
            <a:normAutofit/>
          </a:bodyPr>
          <a:lstStyle/>
          <a:p>
            <a:r>
              <a:rPr lang="en-GB" sz="1600" dirty="0"/>
              <a:t>SEN pupils and Young carers are the least likely to persevere overall with more pupils than any other group giving up or doing something else.</a:t>
            </a:r>
          </a:p>
        </p:txBody>
      </p:sp>
      <p:sp>
        <p:nvSpPr>
          <p:cNvPr id="3" name="TextBox 2"/>
          <p:cNvSpPr txBox="1"/>
          <p:nvPr/>
        </p:nvSpPr>
        <p:spPr>
          <a:xfrm>
            <a:off x="183019" y="5498266"/>
            <a:ext cx="11450180"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feel like this ‘Usually’ or ‘Always’</a:t>
            </a:r>
          </a:p>
        </p:txBody>
      </p:sp>
      <p:sp>
        <p:nvSpPr>
          <p:cNvPr id="9" name="Rectangle 8"/>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0" name="Table 9"/>
          <p:cNvGraphicFramePr>
            <a:graphicFrameLocks noGrp="1"/>
          </p:cNvGraphicFramePr>
          <p:nvPr>
            <p:extLst>
              <p:ext uri="{D42A27DB-BD31-4B8C-83A1-F6EECF244321}">
                <p14:modId xmlns:p14="http://schemas.microsoft.com/office/powerpoint/2010/main" val="1716683709"/>
              </p:ext>
            </p:extLst>
          </p:nvPr>
        </p:nvGraphicFramePr>
        <p:xfrm>
          <a:off x="183600" y="835200"/>
          <a:ext cx="11449599" cy="4339467"/>
        </p:xfrm>
        <a:graphic>
          <a:graphicData uri="http://schemas.openxmlformats.org/drawingml/2006/table">
            <a:tbl>
              <a:tblPr firstRow="1" bandRow="1">
                <a:tableStyleId>{5940675A-B579-460E-94D1-54222C63F5DA}</a:tableStyleId>
              </a:tblPr>
              <a:tblGrid>
                <a:gridCol w="3028999">
                  <a:extLst>
                    <a:ext uri="{9D8B030D-6E8A-4147-A177-3AD203B41FA5}">
                      <a16:colId xmlns:a16="http://schemas.microsoft.com/office/drawing/2014/main" val="20000"/>
                    </a:ext>
                  </a:extLst>
                </a:gridCol>
                <a:gridCol w="440024">
                  <a:extLst>
                    <a:ext uri="{9D8B030D-6E8A-4147-A177-3AD203B41FA5}">
                      <a16:colId xmlns:a16="http://schemas.microsoft.com/office/drawing/2014/main" val="20001"/>
                    </a:ext>
                  </a:extLst>
                </a:gridCol>
                <a:gridCol w="1330096">
                  <a:extLst>
                    <a:ext uri="{9D8B030D-6E8A-4147-A177-3AD203B41FA5}">
                      <a16:colId xmlns:a16="http://schemas.microsoft.com/office/drawing/2014/main" val="20002"/>
                    </a:ext>
                  </a:extLst>
                </a:gridCol>
                <a:gridCol w="1330096">
                  <a:extLst>
                    <a:ext uri="{9D8B030D-6E8A-4147-A177-3AD203B41FA5}">
                      <a16:colId xmlns:a16="http://schemas.microsoft.com/office/drawing/2014/main" val="20003"/>
                    </a:ext>
                  </a:extLst>
                </a:gridCol>
                <a:gridCol w="1330096">
                  <a:extLst>
                    <a:ext uri="{9D8B030D-6E8A-4147-A177-3AD203B41FA5}">
                      <a16:colId xmlns:a16="http://schemas.microsoft.com/office/drawing/2014/main" val="20004"/>
                    </a:ext>
                  </a:extLst>
                </a:gridCol>
                <a:gridCol w="1330096">
                  <a:extLst>
                    <a:ext uri="{9D8B030D-6E8A-4147-A177-3AD203B41FA5}">
                      <a16:colId xmlns:a16="http://schemas.microsoft.com/office/drawing/2014/main" val="20005"/>
                    </a:ext>
                  </a:extLst>
                </a:gridCol>
                <a:gridCol w="1330096">
                  <a:extLst>
                    <a:ext uri="{9D8B030D-6E8A-4147-A177-3AD203B41FA5}">
                      <a16:colId xmlns:a16="http://schemas.microsoft.com/office/drawing/2014/main" val="20006"/>
                    </a:ext>
                  </a:extLst>
                </a:gridCol>
                <a:gridCol w="1330096">
                  <a:extLst>
                    <a:ext uri="{9D8B030D-6E8A-4147-A177-3AD203B41FA5}">
                      <a16:colId xmlns:a16="http://schemas.microsoft.com/office/drawing/2014/main" val="20007"/>
                    </a:ext>
                  </a:extLst>
                </a:gridCol>
              </a:tblGrid>
              <a:tr h="400883">
                <a:tc gridSpan="2">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gridSpan="2">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75000"/>
                              <a:lumOff val="25000"/>
                            </a:schemeClr>
                          </a:solidFill>
                          <a:latin typeface="+mn-lt"/>
                          <a:ea typeface="+mn-ea"/>
                          <a:cs typeface="+mn-cs"/>
                        </a:rPr>
                        <a:t>I keep on trying until I do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200" dirty="0">
                          <a:solidFill>
                            <a:schemeClr val="tx1">
                              <a:lumMod val="75000"/>
                              <a:lumOff val="25000"/>
                            </a:schemeClr>
                          </a:solidFill>
                        </a:rPr>
                        <a:t>I might have another go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200" dirty="0">
                          <a:solidFill>
                            <a:schemeClr val="tx1">
                              <a:lumMod val="75000"/>
                              <a:lumOff val="25000"/>
                            </a:schemeClr>
                          </a:solidFill>
                        </a:rPr>
                        <a:t>I ask</a:t>
                      </a:r>
                      <a:r>
                        <a:rPr lang="en-GB" sz="1200" baseline="0" dirty="0">
                          <a:solidFill>
                            <a:schemeClr val="tx1">
                              <a:lumMod val="75000"/>
                              <a:lumOff val="25000"/>
                            </a:schemeClr>
                          </a:solidFill>
                        </a:rPr>
                        <a:t> for help</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0883">
                <a:tc>
                  <a:txBody>
                    <a:bodyPr/>
                    <a:lstStyle/>
                    <a:p>
                      <a:r>
                        <a:rPr lang="en-GB" sz="1200" dirty="0">
                          <a:solidFill>
                            <a:schemeClr val="tx1">
                              <a:lumMod val="75000"/>
                              <a:lumOff val="25000"/>
                            </a:schemeClr>
                          </a:solidFill>
                        </a:rPr>
                        <a:t>I try a different way of doing</a:t>
                      </a:r>
                      <a:r>
                        <a:rPr lang="en-GB" sz="1200" baseline="0" dirty="0">
                          <a:solidFill>
                            <a:schemeClr val="tx1">
                              <a:lumMod val="75000"/>
                              <a:lumOff val="25000"/>
                            </a:schemeClr>
                          </a:solidFill>
                        </a:rPr>
                        <a:t> it</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400883">
                <a:tc>
                  <a:txBody>
                    <a:bodyPr/>
                    <a:lstStyle/>
                    <a:p>
                      <a:r>
                        <a:rPr lang="en-GB" sz="1200" dirty="0">
                          <a:solidFill>
                            <a:schemeClr val="tx1">
                              <a:lumMod val="75000"/>
                              <a:lumOff val="25000"/>
                            </a:schemeClr>
                          </a:solidFill>
                        </a:rPr>
                        <a:t>I just can’t accept that I can’t do it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400883">
                <a:tc>
                  <a:txBody>
                    <a:bodyPr/>
                    <a:lstStyle/>
                    <a:p>
                      <a:r>
                        <a:rPr lang="en-GB" sz="1200" dirty="0">
                          <a:solidFill>
                            <a:schemeClr val="tx1">
                              <a:lumMod val="75000"/>
                              <a:lumOff val="25000"/>
                            </a:schemeClr>
                          </a:solidFill>
                        </a:rPr>
                        <a:t>I do something else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400883">
                <a:tc>
                  <a:txBody>
                    <a:bodyPr/>
                    <a:lstStyle/>
                    <a:p>
                      <a:r>
                        <a:rPr lang="en-GB" sz="1200" dirty="0">
                          <a:solidFill>
                            <a:schemeClr val="tx1">
                              <a:lumMod val="75000"/>
                              <a:lumOff val="25000"/>
                            </a:schemeClr>
                          </a:solidFill>
                        </a:rPr>
                        <a:t>I go and do something else instead</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sym typeface="Wingdings" panose="05000000000000000000" pitchFamily="2" charset="2"/>
                        </a:rPr>
                        <a:t></a:t>
                      </a:r>
                      <a:endParaRPr lang="en-GB" sz="1800" kern="1200" dirty="0">
                        <a:solidFill>
                          <a:schemeClr val="tx1"/>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400883">
                <a:tc>
                  <a:txBody>
                    <a:bodyPr/>
                    <a:lstStyle/>
                    <a:p>
                      <a:r>
                        <a:rPr lang="en-GB" sz="1200" dirty="0">
                          <a:solidFill>
                            <a:schemeClr val="tx1">
                              <a:lumMod val="75000"/>
                              <a:lumOff val="25000"/>
                            </a:schemeClr>
                          </a:solidFill>
                        </a:rPr>
                        <a:t>I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400883">
                <a:tc>
                  <a:txBody>
                    <a:bodyPr/>
                    <a:lstStyle/>
                    <a:p>
                      <a:r>
                        <a:rPr lang="en-GB" sz="1200" dirty="0">
                          <a:solidFill>
                            <a:schemeClr val="tx1">
                              <a:lumMod val="75000"/>
                              <a:lumOff val="25000"/>
                            </a:schemeClr>
                          </a:solidFill>
                        </a:rPr>
                        <a:t>I blame someone else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800" dirty="0">
                          <a:sym typeface="Wingdings" panose="05000000000000000000" pitchFamily="2" charset="2"/>
                        </a:rPr>
                        <a:t></a:t>
                      </a:r>
                      <a:endParaRPr lang="en-GB" sz="1800" dirty="0"/>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1" name="TextBox 10"/>
          <p:cNvSpPr txBox="1"/>
          <p:nvPr/>
        </p:nvSpPr>
        <p:spPr>
          <a:xfrm>
            <a:off x="183019" y="6522289"/>
            <a:ext cx="10227733" cy="246221"/>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If I don’t succeed at something...?</a:t>
            </a:r>
          </a:p>
        </p:txBody>
      </p:sp>
    </p:spTree>
    <p:extLst>
      <p:ext uri="{BB962C8B-B14F-4D97-AF65-F5344CB8AC3E}">
        <p14:creationId xmlns:p14="http://schemas.microsoft.com/office/powerpoint/2010/main" val="42105106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1600" y="180000"/>
            <a:ext cx="11758168" cy="900000"/>
          </a:xfrm>
        </p:spPr>
        <p:txBody>
          <a:bodyPr anchor="t" anchorCtr="0">
            <a:noAutofit/>
          </a:bodyPr>
          <a:lstStyle/>
          <a:p>
            <a:r>
              <a:rPr lang="en-GB" sz="1600" dirty="0"/>
              <a:t>Resilience scores; 55% of pupils score medium-high or high (23+), similar to last year. Year 4s appear more resilient than Year 6s (60% scoring higher than 23 compared to 50% of Year 6s). SEN pupils appear the least resilient.</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411581503"/>
              </p:ext>
            </p:extLst>
          </p:nvPr>
        </p:nvGraphicFramePr>
        <p:xfrm>
          <a:off x="183600" y="835200"/>
          <a:ext cx="5476139" cy="41977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3600" y="6214512"/>
            <a:ext cx="9491446" cy="553998"/>
          </a:xfrm>
          <a:prstGeom prst="rect">
            <a:avLst/>
          </a:prstGeom>
          <a:noFill/>
        </p:spPr>
        <p:txBody>
          <a:bodyPr wrap="square" rtlCol="0" anchor="b" anchorCtr="0">
            <a:spAutoFit/>
          </a:bodyPr>
          <a:lstStyle/>
          <a:p>
            <a:r>
              <a:rPr lang="en-GB" sz="1000" dirty="0">
                <a:solidFill>
                  <a:srgbClr val="002060"/>
                </a:solidFill>
              </a:rPr>
              <a:t>An overall measurement of resilience based on the answers to ‘If I don’t succeed at something’ and ‘If something goes wrong’. </a:t>
            </a:r>
          </a:p>
          <a:p>
            <a:r>
              <a:rPr lang="en-GB" sz="1000" dirty="0">
                <a:solidFill>
                  <a:srgbClr val="002060"/>
                </a:solidFill>
              </a:rPr>
              <a:t>All items are scored 0-3 if phrased positively or 3-0 if they are phrased negatively.</a:t>
            </a:r>
            <a:endParaRPr lang="en-GB" sz="1000" i="1"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valid respondents, 2021 n= 1,673, 2022 n=2,502, 2023 n=2,453</a:t>
            </a:r>
          </a:p>
        </p:txBody>
      </p:sp>
      <p:sp>
        <p:nvSpPr>
          <p:cNvPr id="10" name="Rectangle 9"/>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 / </a:t>
            </a:r>
            <a:r>
              <a:rPr lang="en-GB" sz="1000" b="1" dirty="0"/>
              <a:t>CYPP</a:t>
            </a:r>
          </a:p>
        </p:txBody>
      </p:sp>
      <p:graphicFrame>
        <p:nvGraphicFramePr>
          <p:cNvPr id="13" name="Table 12">
            <a:extLst>
              <a:ext uri="{FF2B5EF4-FFF2-40B4-BE49-F238E27FC236}">
                <a16:creationId xmlns:a16="http://schemas.microsoft.com/office/drawing/2014/main" id="{39E83E71-3E5A-41B5-99F4-3DA11653EC3F}"/>
              </a:ext>
            </a:extLst>
          </p:cNvPr>
          <p:cNvGraphicFramePr>
            <a:graphicFrameLocks noGrp="1"/>
          </p:cNvGraphicFramePr>
          <p:nvPr>
            <p:extLst>
              <p:ext uri="{D42A27DB-BD31-4B8C-83A1-F6EECF244321}">
                <p14:modId xmlns:p14="http://schemas.microsoft.com/office/powerpoint/2010/main" val="4287973250"/>
              </p:ext>
            </p:extLst>
          </p:nvPr>
        </p:nvGraphicFramePr>
        <p:xfrm>
          <a:off x="5642411" y="835200"/>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43470">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High (26+)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Medium-High (23-25)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Medium-Low (20-22)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Low (0-19)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4" name="Table 13">
            <a:extLst>
              <a:ext uri="{FF2B5EF4-FFF2-40B4-BE49-F238E27FC236}">
                <a16:creationId xmlns:a16="http://schemas.microsoft.com/office/drawing/2014/main" id="{5B7D7B08-934D-417A-816A-AE8AD68A7C9E}"/>
              </a:ext>
            </a:extLst>
          </p:cNvPr>
          <p:cNvGraphicFramePr>
            <a:graphicFrameLocks noGrp="1"/>
          </p:cNvGraphicFramePr>
          <p:nvPr>
            <p:extLst>
              <p:ext uri="{D42A27DB-BD31-4B8C-83A1-F6EECF244321}">
                <p14:modId xmlns:p14="http://schemas.microsoft.com/office/powerpoint/2010/main" val="2778728584"/>
              </p:ext>
            </p:extLst>
          </p:nvPr>
        </p:nvGraphicFramePr>
        <p:xfrm>
          <a:off x="5659503" y="3381627"/>
          <a:ext cx="6282265" cy="257406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High (26+)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Medium-High (23-25)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Medium-Low (20-22)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Low (0-19)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965233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86426" cy="900000"/>
          </a:xfrm>
        </p:spPr>
        <p:txBody>
          <a:bodyPr vert="horz" lIns="91440" tIns="45720" rIns="91440" bIns="45720" rtlCol="0" anchor="t" anchorCtr="0">
            <a:normAutofit/>
          </a:bodyPr>
          <a:lstStyle/>
          <a:p>
            <a:r>
              <a:rPr lang="en-GB" sz="1600" dirty="0"/>
              <a:t>78% of pupils feel they are ‘sometimes’ or ‘always’ listened to when people are making decisions about them. This is lower for Year 4s (73%) with Year 6s the most listened to group (83%). </a:t>
            </a:r>
          </a:p>
        </p:txBody>
      </p:sp>
      <p:graphicFrame>
        <p:nvGraphicFramePr>
          <p:cNvPr id="10" name="Chart 9"/>
          <p:cNvGraphicFramePr/>
          <p:nvPr>
            <p:extLst>
              <p:ext uri="{D42A27DB-BD31-4B8C-83A1-F6EECF244321}">
                <p14:modId xmlns:p14="http://schemas.microsoft.com/office/powerpoint/2010/main" val="4017904697"/>
              </p:ext>
            </p:extLst>
          </p:nvPr>
        </p:nvGraphicFramePr>
        <p:xfrm>
          <a:off x="183019" y="835200"/>
          <a:ext cx="4751754" cy="400781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615932" y="945641"/>
            <a:ext cx="4602195" cy="369332"/>
          </a:xfrm>
          <a:prstGeom prst="rect">
            <a:avLst/>
          </a:prstGeom>
          <a:noFill/>
        </p:spPr>
        <p:txBody>
          <a:bodyPr wrap="square" rtlCol="0">
            <a:spAutoFit/>
          </a:bodyPr>
          <a:lstStyle/>
          <a:p>
            <a:endParaRPr lang="en-GB" dirty="0">
              <a:solidFill>
                <a:schemeClr val="bg2">
                  <a:lumMod val="25000"/>
                </a:schemeClr>
              </a:solidFill>
              <a:latin typeface="Calibri" panose="020F0502020204030204" pitchFamily="34" charset="0"/>
            </a:endParaRPr>
          </a:p>
        </p:txBody>
      </p:sp>
      <p:sp>
        <p:nvSpPr>
          <p:cNvPr id="11" name="TextBox 10"/>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like you are listened to by the adults and people making decisions about you?</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Emotional wellbeing</a:t>
            </a:r>
          </a:p>
        </p:txBody>
      </p:sp>
      <p:graphicFrame>
        <p:nvGraphicFramePr>
          <p:cNvPr id="9" name="Table 8"/>
          <p:cNvGraphicFramePr>
            <a:graphicFrameLocks noGrp="1"/>
          </p:cNvGraphicFramePr>
          <p:nvPr>
            <p:extLst>
              <p:ext uri="{D42A27DB-BD31-4B8C-83A1-F6EECF244321}">
                <p14:modId xmlns:p14="http://schemas.microsoft.com/office/powerpoint/2010/main" val="2637299607"/>
              </p:ext>
            </p:extLst>
          </p:nvPr>
        </p:nvGraphicFramePr>
        <p:xfrm>
          <a:off x="5201519" y="1314973"/>
          <a:ext cx="6282265" cy="2391184"/>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43470">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 always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No, never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I don’t want</a:t>
                      </a:r>
                      <a:r>
                        <a:rPr lang="en-GB" sz="1200" baseline="0" dirty="0">
                          <a:solidFill>
                            <a:schemeClr val="tx1">
                              <a:lumMod val="75000"/>
                              <a:lumOff val="25000"/>
                            </a:schemeClr>
                          </a:solidFill>
                        </a:rPr>
                        <a:t> to say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05541235"/>
              </p:ext>
            </p:extLst>
          </p:nvPr>
        </p:nvGraphicFramePr>
        <p:xfrm>
          <a:off x="5201518" y="3841573"/>
          <a:ext cx="6282265" cy="2456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594604">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483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85437">
                <a:tc>
                  <a:txBody>
                    <a:bodyPr/>
                    <a:lstStyle/>
                    <a:p>
                      <a:r>
                        <a:rPr lang="en-GB" sz="1200" dirty="0">
                          <a:solidFill>
                            <a:schemeClr val="tx1">
                              <a:lumMod val="75000"/>
                              <a:lumOff val="25000"/>
                            </a:schemeClr>
                          </a:solidFill>
                        </a:rPr>
                        <a:t>Yes, always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85437">
                <a:tc>
                  <a:txBody>
                    <a:bodyPr/>
                    <a:lstStyle/>
                    <a:p>
                      <a:r>
                        <a:rPr lang="en-GB" sz="1200" dirty="0">
                          <a:solidFill>
                            <a:schemeClr val="tx1">
                              <a:lumMod val="75000"/>
                              <a:lumOff val="25000"/>
                            </a:schemeClr>
                          </a:solidFill>
                        </a:rPr>
                        <a:t>Sometimes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39%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42%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85437">
                <a:tc>
                  <a:txBody>
                    <a:bodyPr/>
                    <a:lstStyle/>
                    <a:p>
                      <a:r>
                        <a:rPr lang="en-GB" sz="1200" dirty="0">
                          <a:solidFill>
                            <a:schemeClr val="tx1">
                              <a:lumMod val="75000"/>
                              <a:lumOff val="25000"/>
                            </a:schemeClr>
                          </a:solidFill>
                        </a:rPr>
                        <a:t>No, never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385437">
                <a:tc>
                  <a:txBody>
                    <a:bodyPr/>
                    <a:lstStyle/>
                    <a:p>
                      <a:r>
                        <a:rPr lang="en-GB" sz="1200" dirty="0">
                          <a:solidFill>
                            <a:schemeClr val="tx1">
                              <a:lumMod val="75000"/>
                              <a:lumOff val="25000"/>
                            </a:schemeClr>
                          </a:solidFill>
                        </a:rPr>
                        <a:t>I don’t want</a:t>
                      </a:r>
                      <a:r>
                        <a:rPr lang="en-GB" sz="1200" baseline="0" dirty="0">
                          <a:solidFill>
                            <a:schemeClr val="tx1">
                              <a:lumMod val="75000"/>
                              <a:lumOff val="25000"/>
                            </a:schemeClr>
                          </a:solidFill>
                        </a:rPr>
                        <a:t> to say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53188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Staying safe:</a:t>
            </a:r>
          </a:p>
          <a:p>
            <a:r>
              <a:rPr lang="en-GB" dirty="0">
                <a:latin typeface="Calibri" panose="020F0502020204030204" pitchFamily="34" charset="0"/>
                <a:cs typeface="DINPro" panose="020B0504020101020102" pitchFamily="34" charset="0"/>
              </a:rPr>
              <a:t>Feelings of safety in the community, being part of the community</a:t>
            </a: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2972443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806581804"/>
              </p:ext>
            </p:extLst>
          </p:nvPr>
        </p:nvGraphicFramePr>
        <p:xfrm>
          <a:off x="183600" y="835199"/>
          <a:ext cx="4525034" cy="3757822"/>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183019" y="180000"/>
            <a:ext cx="11624282" cy="900000"/>
          </a:xfrm>
        </p:spPr>
        <p:txBody>
          <a:bodyPr vert="horz" lIns="91440" tIns="45720" rIns="91440" bIns="45720" rtlCol="0" anchor="t" anchorCtr="0">
            <a:normAutofit/>
          </a:bodyPr>
          <a:lstStyle/>
          <a:p>
            <a:r>
              <a:rPr lang="en-GB" sz="1600" dirty="0"/>
              <a:t>The majority of pupils feel safe at home (89%), but this is noticeably lower for young carers (74%).</a:t>
            </a:r>
          </a:p>
        </p:txBody>
      </p: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Typically, are you able to feel safe when you are at home?</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11" name="Table 10"/>
          <p:cNvGraphicFramePr>
            <a:graphicFrameLocks noGrp="1"/>
          </p:cNvGraphicFramePr>
          <p:nvPr>
            <p:extLst>
              <p:ext uri="{D42A27DB-BD31-4B8C-83A1-F6EECF244321}">
                <p14:modId xmlns:p14="http://schemas.microsoft.com/office/powerpoint/2010/main" val="2590861201"/>
              </p:ext>
            </p:extLst>
          </p:nvPr>
        </p:nvGraphicFramePr>
        <p:xfrm>
          <a:off x="4902417" y="859329"/>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I</a:t>
                      </a:r>
                      <a:r>
                        <a:rPr lang="en-GB" sz="1200" baseline="0" dirty="0">
                          <a:solidFill>
                            <a:schemeClr val="tx1">
                              <a:lumMod val="75000"/>
                              <a:lumOff val="25000"/>
                            </a:schemeClr>
                          </a:solidFill>
                        </a:rPr>
                        <a:t> don’t want to say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65479370"/>
              </p:ext>
            </p:extLst>
          </p:nvPr>
        </p:nvGraphicFramePr>
        <p:xfrm>
          <a:off x="4902416" y="2970994"/>
          <a:ext cx="6282265" cy="2150939"/>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68518">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7892">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0989">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0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0989">
                <a:tc>
                  <a:txBody>
                    <a:bodyPr/>
                    <a:lstStyle/>
                    <a:p>
                      <a:r>
                        <a:rPr lang="en-GB" sz="1200" dirty="0">
                          <a:solidFill>
                            <a:schemeClr val="tx1">
                              <a:lumMod val="75000"/>
                              <a:lumOff val="25000"/>
                            </a:schemeClr>
                          </a:solidFill>
                        </a:rPr>
                        <a:t>I</a:t>
                      </a:r>
                      <a:r>
                        <a:rPr lang="en-GB" sz="1200" baseline="0" dirty="0">
                          <a:solidFill>
                            <a:schemeClr val="tx1">
                              <a:lumMod val="75000"/>
                              <a:lumOff val="25000"/>
                            </a:schemeClr>
                          </a:solidFill>
                        </a:rPr>
                        <a:t> don’t want to say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65034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677548" cy="900000"/>
          </a:xfrm>
        </p:spPr>
        <p:txBody>
          <a:bodyPr vert="horz" lIns="91440" tIns="45720" rIns="91440" bIns="45720" rtlCol="0" anchor="t" anchorCtr="0">
            <a:normAutofit/>
          </a:bodyPr>
          <a:lstStyle/>
          <a:p>
            <a:r>
              <a:rPr lang="en-GB" sz="1600" dirty="0"/>
              <a:t>Similar to previous years, 86% of pupils are able to play in nice, safe places at home or near the home. 10% of those with a disability felt unable to play in a safe place at home or near home, which is double the primary total (5%). </a:t>
            </a:r>
          </a:p>
        </p:txBody>
      </p:sp>
      <p:graphicFrame>
        <p:nvGraphicFramePr>
          <p:cNvPr id="10" name="Chart 9"/>
          <p:cNvGraphicFramePr/>
          <p:nvPr>
            <p:extLst>
              <p:ext uri="{D42A27DB-BD31-4B8C-83A1-F6EECF244321}">
                <p14:modId xmlns:p14="http://schemas.microsoft.com/office/powerpoint/2010/main" val="3506815958"/>
              </p:ext>
            </p:extLst>
          </p:nvPr>
        </p:nvGraphicFramePr>
        <p:xfrm>
          <a:off x="183018" y="835200"/>
          <a:ext cx="4557147" cy="37765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Are you able to play in nice, safe, places at home or near home?</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11" name="Table 10"/>
          <p:cNvGraphicFramePr>
            <a:graphicFrameLocks noGrp="1"/>
          </p:cNvGraphicFramePr>
          <p:nvPr>
            <p:extLst>
              <p:ext uri="{D42A27DB-BD31-4B8C-83A1-F6EECF244321}">
                <p14:modId xmlns:p14="http://schemas.microsoft.com/office/powerpoint/2010/main" val="2344001489"/>
              </p:ext>
            </p:extLst>
          </p:nvPr>
        </p:nvGraphicFramePr>
        <p:xfrm>
          <a:off x="4903200" y="860400"/>
          <a:ext cx="6282265" cy="197626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85%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88%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88%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I</a:t>
                      </a:r>
                      <a:r>
                        <a:rPr lang="en-GB" sz="1200" baseline="0" dirty="0">
                          <a:solidFill>
                            <a:schemeClr val="tx1">
                              <a:lumMod val="75000"/>
                              <a:lumOff val="25000"/>
                            </a:schemeClr>
                          </a:solidFill>
                        </a:rPr>
                        <a:t> don’t want to say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94410605"/>
              </p:ext>
            </p:extLst>
          </p:nvPr>
        </p:nvGraphicFramePr>
        <p:xfrm>
          <a:off x="4903199" y="2970000"/>
          <a:ext cx="6282265" cy="2159148"/>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I</a:t>
                      </a:r>
                      <a:r>
                        <a:rPr lang="en-GB" sz="1200" baseline="0" dirty="0">
                          <a:solidFill>
                            <a:schemeClr val="tx1">
                              <a:lumMod val="75000"/>
                              <a:lumOff val="25000"/>
                            </a:schemeClr>
                          </a:solidFill>
                        </a:rPr>
                        <a:t> don’t want to say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60846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208575"/>
            <a:ext cx="11730814" cy="900000"/>
          </a:xfrm>
        </p:spPr>
        <p:txBody>
          <a:bodyPr vert="horz" lIns="91440" tIns="45720" rIns="91440" bIns="45720" rtlCol="0" anchor="t" anchorCtr="0">
            <a:normAutofit/>
          </a:bodyPr>
          <a:lstStyle/>
          <a:p>
            <a:r>
              <a:rPr lang="en-GB" sz="1600" dirty="0"/>
              <a:t>The proportion of pupils that have seen knives used as a threat is similar to last year (19%). 8% of pupils have either carried or seen a knife being carried for protection. These results are fairly static over the last few years.</a:t>
            </a:r>
          </a:p>
        </p:txBody>
      </p:sp>
      <p:sp>
        <p:nvSpPr>
          <p:cNvPr id="6" name="TextBox 5"/>
          <p:cNvSpPr txBox="1"/>
          <p:nvPr/>
        </p:nvSpPr>
        <p:spPr>
          <a:xfrm>
            <a:off x="183019" y="6305340"/>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seen anyone in your local area use knives to fight or threaten anyone?</a:t>
            </a:r>
          </a:p>
          <a:p>
            <a:r>
              <a:rPr lang="en-GB" sz="1000" dirty="0">
                <a:solidFill>
                  <a:srgbClr val="002060"/>
                </a:solidFill>
                <a:latin typeface="Calibri" panose="020F0502020204030204" pitchFamily="34" charset="0"/>
              </a:rPr>
              <a:t>Q: Have you or someone you know ever carried a knife outside of your house for the purpose of protection?</a:t>
            </a:r>
          </a:p>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10" name="Chart 9"/>
          <p:cNvGraphicFramePr/>
          <p:nvPr>
            <p:extLst>
              <p:ext uri="{D42A27DB-BD31-4B8C-83A1-F6EECF244321}">
                <p14:modId xmlns:p14="http://schemas.microsoft.com/office/powerpoint/2010/main" val="874925962"/>
              </p:ext>
            </p:extLst>
          </p:nvPr>
        </p:nvGraphicFramePr>
        <p:xfrm>
          <a:off x="1002750" y="1740075"/>
          <a:ext cx="5360452" cy="32972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2069647733"/>
              </p:ext>
            </p:extLst>
          </p:nvPr>
        </p:nvGraphicFramePr>
        <p:xfrm>
          <a:off x="6116035" y="1740075"/>
          <a:ext cx="5360452" cy="329723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Tree>
    <p:extLst>
      <p:ext uri="{BB962C8B-B14F-4D97-AF65-F5344CB8AC3E}">
        <p14:creationId xmlns:p14="http://schemas.microsoft.com/office/powerpoint/2010/main" val="33420714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79999"/>
            <a:ext cx="11725746" cy="707767"/>
          </a:xfrm>
        </p:spPr>
        <p:txBody>
          <a:bodyPr vert="horz" lIns="91440" tIns="45720" rIns="91440" bIns="45720" rtlCol="0" anchor="t">
            <a:noAutofit/>
          </a:bodyPr>
          <a:lstStyle/>
          <a:p>
            <a:r>
              <a:rPr lang="en-GB" sz="1600" dirty="0"/>
              <a:t>Overall, the proportion of pupils who have seen a knife used </a:t>
            </a:r>
            <a:r>
              <a:rPr lang="en-GB" sz="1600" u="sng" dirty="0"/>
              <a:t>and</a:t>
            </a:r>
            <a:r>
              <a:rPr lang="en-GB" sz="1600" dirty="0"/>
              <a:t> have carried or know someone who carried a knife is 5% (the same as 2022). Young carers and SEN pupils are the most likely groups to have encountered knives being used either as a threat or being carried for protection. Boys are more likely than girls to have encountered this, and Year 4 more likely than Year 6.</a:t>
            </a:r>
          </a:p>
        </p:txBody>
      </p:sp>
      <p:sp>
        <p:nvSpPr>
          <p:cNvPr id="10" name="Rectangle 9"/>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
        <p:nvSpPr>
          <p:cNvPr id="11" name="TextBox 10"/>
          <p:cNvSpPr txBox="1"/>
          <p:nvPr/>
        </p:nvSpPr>
        <p:spPr>
          <a:xfrm>
            <a:off x="183019" y="5521779"/>
            <a:ext cx="11619517"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a:t>
            </a:r>
          </a:p>
        </p:txBody>
      </p:sp>
      <p:graphicFrame>
        <p:nvGraphicFramePr>
          <p:cNvPr id="12" name="Table 11"/>
          <p:cNvGraphicFramePr>
            <a:graphicFrameLocks noGrp="1"/>
          </p:cNvGraphicFramePr>
          <p:nvPr>
            <p:extLst>
              <p:ext uri="{D42A27DB-BD31-4B8C-83A1-F6EECF244321}">
                <p14:modId xmlns:p14="http://schemas.microsoft.com/office/powerpoint/2010/main" val="1382493079"/>
              </p:ext>
            </p:extLst>
          </p:nvPr>
        </p:nvGraphicFramePr>
        <p:xfrm>
          <a:off x="183019" y="983761"/>
          <a:ext cx="11619517" cy="2096139"/>
        </p:xfrm>
        <a:graphic>
          <a:graphicData uri="http://schemas.openxmlformats.org/drawingml/2006/table">
            <a:tbl>
              <a:tblPr firstRow="1" bandRow="1">
                <a:tableStyleId>{5940675A-B579-460E-94D1-54222C63F5DA}</a:tableStyleId>
              </a:tblPr>
              <a:tblGrid>
                <a:gridCol w="2741801">
                  <a:extLst>
                    <a:ext uri="{9D8B030D-6E8A-4147-A177-3AD203B41FA5}">
                      <a16:colId xmlns:a16="http://schemas.microsoft.com/office/drawing/2014/main" val="20000"/>
                    </a:ext>
                  </a:extLst>
                </a:gridCol>
                <a:gridCol w="1486266">
                  <a:extLst>
                    <a:ext uri="{9D8B030D-6E8A-4147-A177-3AD203B41FA5}">
                      <a16:colId xmlns:a16="http://schemas.microsoft.com/office/drawing/2014/main" val="20001"/>
                    </a:ext>
                  </a:extLst>
                </a:gridCol>
                <a:gridCol w="1478290">
                  <a:extLst>
                    <a:ext uri="{9D8B030D-6E8A-4147-A177-3AD203B41FA5}">
                      <a16:colId xmlns:a16="http://schemas.microsoft.com/office/drawing/2014/main" val="20002"/>
                    </a:ext>
                  </a:extLst>
                </a:gridCol>
                <a:gridCol w="1478290">
                  <a:extLst>
                    <a:ext uri="{9D8B030D-6E8A-4147-A177-3AD203B41FA5}">
                      <a16:colId xmlns:a16="http://schemas.microsoft.com/office/drawing/2014/main" val="20004"/>
                    </a:ext>
                  </a:extLst>
                </a:gridCol>
                <a:gridCol w="1478290">
                  <a:extLst>
                    <a:ext uri="{9D8B030D-6E8A-4147-A177-3AD203B41FA5}">
                      <a16:colId xmlns:a16="http://schemas.microsoft.com/office/drawing/2014/main" val="20006"/>
                    </a:ext>
                  </a:extLst>
                </a:gridCol>
                <a:gridCol w="1478290">
                  <a:extLst>
                    <a:ext uri="{9D8B030D-6E8A-4147-A177-3AD203B41FA5}">
                      <a16:colId xmlns:a16="http://schemas.microsoft.com/office/drawing/2014/main" val="20008"/>
                    </a:ext>
                  </a:extLst>
                </a:gridCol>
                <a:gridCol w="1478290">
                  <a:extLst>
                    <a:ext uri="{9D8B030D-6E8A-4147-A177-3AD203B41FA5}">
                      <a16:colId xmlns:a16="http://schemas.microsoft.com/office/drawing/2014/main" val="20010"/>
                    </a:ext>
                  </a:extLst>
                </a:gridCol>
              </a:tblGrid>
              <a:tr h="254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84132">
                <a:tc>
                  <a:txBody>
                    <a:bodyPr/>
                    <a:lstStyle/>
                    <a:p>
                      <a:r>
                        <a:rPr lang="en-GB" sz="10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84132">
                <a:tc>
                  <a:txBody>
                    <a:bodyPr/>
                    <a:lstStyle/>
                    <a:p>
                      <a:pPr marL="0" algn="l" defTabSz="914400" rtl="0" eaLnBrk="1" latinLnBrk="0" hangingPunct="1"/>
                      <a:r>
                        <a:rPr lang="en-GB" sz="1000" kern="1200" dirty="0">
                          <a:solidFill>
                            <a:schemeClr val="tx1">
                              <a:lumMod val="75000"/>
                              <a:lumOff val="25000"/>
                            </a:schemeClr>
                          </a:solidFill>
                          <a:latin typeface="+mn-lt"/>
                          <a:ea typeface="+mn-ea"/>
                          <a:cs typeface="+mn-cs"/>
                        </a:rPr>
                        <a:t>Have you seen anyone in your local area use knives to fight or threaten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31875">
                <a:tc>
                  <a:txBody>
                    <a:bodyPr/>
                    <a:lstStyle/>
                    <a:p>
                      <a:pPr marL="0" algn="l" defTabSz="914400" rtl="0" eaLnBrk="1" latinLnBrk="0" hangingPunct="1"/>
                      <a:r>
                        <a:rPr lang="en-GB" sz="1000" kern="1200" dirty="0">
                          <a:solidFill>
                            <a:schemeClr val="tx1">
                              <a:lumMod val="75000"/>
                              <a:lumOff val="25000"/>
                            </a:schemeClr>
                          </a:solidFill>
                          <a:latin typeface="+mn-lt"/>
                          <a:ea typeface="+mn-ea"/>
                          <a:cs typeface="+mn-cs"/>
                        </a:rPr>
                        <a:t>Have you or someone you know ever carried a knife outside of your house for the purpose of protection?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384132">
                <a:tc>
                  <a:txBody>
                    <a:bodyPr/>
                    <a:lstStyle/>
                    <a:p>
                      <a:r>
                        <a:rPr lang="en-GB" sz="1000" dirty="0">
                          <a:solidFill>
                            <a:schemeClr val="tx1">
                              <a:lumMod val="75000"/>
                              <a:lumOff val="25000"/>
                            </a:schemeClr>
                          </a:solidFill>
                        </a:rPr>
                        <a:t>Seen a knife</a:t>
                      </a:r>
                      <a:r>
                        <a:rPr lang="en-GB" sz="1000" baseline="0" dirty="0">
                          <a:solidFill>
                            <a:schemeClr val="tx1">
                              <a:lumMod val="75000"/>
                              <a:lumOff val="25000"/>
                            </a:schemeClr>
                          </a:solidFill>
                        </a:rPr>
                        <a:t> used </a:t>
                      </a:r>
                      <a:r>
                        <a:rPr lang="en-GB" sz="1000" u="sng" baseline="0" dirty="0">
                          <a:solidFill>
                            <a:schemeClr val="tx1">
                              <a:lumMod val="75000"/>
                              <a:lumOff val="25000"/>
                            </a:schemeClr>
                          </a:solidFill>
                        </a:rPr>
                        <a:t>and</a:t>
                      </a:r>
                      <a:r>
                        <a:rPr lang="en-GB" sz="1000" baseline="0" dirty="0">
                          <a:solidFill>
                            <a:schemeClr val="tx1">
                              <a:lumMod val="75000"/>
                              <a:lumOff val="25000"/>
                            </a:schemeClr>
                          </a:solidFill>
                        </a:rPr>
                        <a:t> have carried or know someone who has carried a knife </a:t>
                      </a:r>
                      <a:endParaRPr lang="en-GB" sz="10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83019" y="6459228"/>
            <a:ext cx="5912981"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seen anyone in your local area use knives to fight or threaten anyone?</a:t>
            </a:r>
          </a:p>
          <a:p>
            <a:r>
              <a:rPr lang="en-GB" sz="1000" dirty="0">
                <a:solidFill>
                  <a:srgbClr val="002060"/>
                </a:solidFill>
                <a:latin typeface="Calibri" panose="020F0502020204030204" pitchFamily="34" charset="0"/>
              </a:rPr>
              <a:t>Q: Have you or someone you know ever carried a knife outside of your house for the purpose of protection?</a:t>
            </a:r>
          </a:p>
        </p:txBody>
      </p:sp>
      <p:graphicFrame>
        <p:nvGraphicFramePr>
          <p:cNvPr id="9" name="Table 8">
            <a:extLst>
              <a:ext uri="{FF2B5EF4-FFF2-40B4-BE49-F238E27FC236}">
                <a16:creationId xmlns:a16="http://schemas.microsoft.com/office/drawing/2014/main" id="{CCDCBE11-2ABE-4201-8CDF-7560963AD977}"/>
              </a:ext>
            </a:extLst>
          </p:cNvPr>
          <p:cNvGraphicFramePr>
            <a:graphicFrameLocks noGrp="1"/>
          </p:cNvGraphicFramePr>
          <p:nvPr>
            <p:extLst>
              <p:ext uri="{D42A27DB-BD31-4B8C-83A1-F6EECF244321}">
                <p14:modId xmlns:p14="http://schemas.microsoft.com/office/powerpoint/2010/main" val="2140382246"/>
              </p:ext>
            </p:extLst>
          </p:nvPr>
        </p:nvGraphicFramePr>
        <p:xfrm>
          <a:off x="183019" y="3410729"/>
          <a:ext cx="11619517" cy="2095200"/>
        </p:xfrm>
        <a:graphic>
          <a:graphicData uri="http://schemas.openxmlformats.org/drawingml/2006/table">
            <a:tbl>
              <a:tblPr firstRow="1" bandRow="1">
                <a:tableStyleId>{5940675A-B579-460E-94D1-54222C63F5DA}</a:tableStyleId>
              </a:tblPr>
              <a:tblGrid>
                <a:gridCol w="2749777">
                  <a:extLst>
                    <a:ext uri="{9D8B030D-6E8A-4147-A177-3AD203B41FA5}">
                      <a16:colId xmlns:a16="http://schemas.microsoft.com/office/drawing/2014/main" val="20000"/>
                    </a:ext>
                  </a:extLst>
                </a:gridCol>
                <a:gridCol w="1478290">
                  <a:extLst>
                    <a:ext uri="{9D8B030D-6E8A-4147-A177-3AD203B41FA5}">
                      <a16:colId xmlns:a16="http://schemas.microsoft.com/office/drawing/2014/main" val="20001"/>
                    </a:ext>
                  </a:extLst>
                </a:gridCol>
                <a:gridCol w="1478290">
                  <a:extLst>
                    <a:ext uri="{9D8B030D-6E8A-4147-A177-3AD203B41FA5}">
                      <a16:colId xmlns:a16="http://schemas.microsoft.com/office/drawing/2014/main" val="20002"/>
                    </a:ext>
                  </a:extLst>
                </a:gridCol>
                <a:gridCol w="1478290">
                  <a:extLst>
                    <a:ext uri="{9D8B030D-6E8A-4147-A177-3AD203B41FA5}">
                      <a16:colId xmlns:a16="http://schemas.microsoft.com/office/drawing/2014/main" val="20004"/>
                    </a:ext>
                  </a:extLst>
                </a:gridCol>
                <a:gridCol w="1478290">
                  <a:extLst>
                    <a:ext uri="{9D8B030D-6E8A-4147-A177-3AD203B41FA5}">
                      <a16:colId xmlns:a16="http://schemas.microsoft.com/office/drawing/2014/main" val="20006"/>
                    </a:ext>
                  </a:extLst>
                </a:gridCol>
                <a:gridCol w="1478290">
                  <a:extLst>
                    <a:ext uri="{9D8B030D-6E8A-4147-A177-3AD203B41FA5}">
                      <a16:colId xmlns:a16="http://schemas.microsoft.com/office/drawing/2014/main" val="20008"/>
                    </a:ext>
                  </a:extLst>
                </a:gridCol>
                <a:gridCol w="1478290">
                  <a:extLst>
                    <a:ext uri="{9D8B030D-6E8A-4147-A177-3AD203B41FA5}">
                      <a16:colId xmlns:a16="http://schemas.microsoft.com/office/drawing/2014/main" val="20010"/>
                    </a:ext>
                  </a:extLst>
                </a:gridCol>
              </a:tblGrid>
              <a:tr h="255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Ethnicity:</a:t>
                      </a:r>
                      <a:r>
                        <a:rPr lang="en-GB" sz="1000" b="1" baseline="0" dirty="0">
                          <a:solidFill>
                            <a:schemeClr val="tx1">
                              <a:lumMod val="75000"/>
                              <a:lumOff val="25000"/>
                            </a:schemeClr>
                          </a:solidFill>
                        </a:rPr>
                        <a:t> </a:t>
                      </a:r>
                      <a:r>
                        <a:rPr lang="en-GB" sz="10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dirty="0" err="1">
                          <a:solidFill>
                            <a:schemeClr val="tx1">
                              <a:lumMod val="75000"/>
                              <a:lumOff val="25000"/>
                            </a:schemeClr>
                          </a:solidFill>
                        </a:rPr>
                        <a:t>Eng</a:t>
                      </a:r>
                      <a:r>
                        <a:rPr lang="en-GB" sz="10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09388">
                <a:tc>
                  <a:txBody>
                    <a:bodyPr/>
                    <a:lstStyle/>
                    <a:p>
                      <a:r>
                        <a:rPr lang="en-GB" sz="10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5801">
                <a:tc>
                  <a:txBody>
                    <a:bodyPr/>
                    <a:lstStyle/>
                    <a:p>
                      <a:pPr marL="0" algn="l" defTabSz="914400" rtl="0" eaLnBrk="1" latinLnBrk="0" hangingPunct="1"/>
                      <a:r>
                        <a:rPr lang="en-GB" sz="1000" kern="1200" dirty="0">
                          <a:solidFill>
                            <a:schemeClr val="tx1">
                              <a:lumMod val="75000"/>
                              <a:lumOff val="25000"/>
                            </a:schemeClr>
                          </a:solidFill>
                          <a:latin typeface="+mn-lt"/>
                          <a:ea typeface="+mn-ea"/>
                          <a:cs typeface="+mn-cs"/>
                        </a:rPr>
                        <a:t>Have you seen anyone in your local area use knives to fight or threaten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75724">
                <a:tc>
                  <a:txBody>
                    <a:bodyPr/>
                    <a:lstStyle/>
                    <a:p>
                      <a:pPr marL="0" algn="l" defTabSz="914400" rtl="0" eaLnBrk="1" latinLnBrk="0" hangingPunct="1"/>
                      <a:r>
                        <a:rPr lang="en-GB" sz="1000" kern="1200" dirty="0">
                          <a:solidFill>
                            <a:schemeClr val="tx1">
                              <a:lumMod val="75000"/>
                              <a:lumOff val="25000"/>
                            </a:schemeClr>
                          </a:solidFill>
                          <a:latin typeface="+mn-lt"/>
                          <a:ea typeface="+mn-ea"/>
                          <a:cs typeface="+mn-cs"/>
                        </a:rPr>
                        <a:t>Have you or someone you know ever carried a knife outside of your house for the purpose of protection?</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22608">
                <a:tc>
                  <a:txBody>
                    <a:bodyPr/>
                    <a:lstStyle/>
                    <a:p>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15801">
                <a:tc>
                  <a:txBody>
                    <a:bodyPr/>
                    <a:lstStyle/>
                    <a:p>
                      <a:r>
                        <a:rPr lang="en-GB" sz="1000" dirty="0">
                          <a:solidFill>
                            <a:schemeClr val="tx1">
                              <a:lumMod val="75000"/>
                              <a:lumOff val="25000"/>
                            </a:schemeClr>
                          </a:solidFill>
                        </a:rPr>
                        <a:t>Seen a knife</a:t>
                      </a:r>
                      <a:r>
                        <a:rPr lang="en-GB" sz="1000" baseline="0" dirty="0">
                          <a:solidFill>
                            <a:schemeClr val="tx1">
                              <a:lumMod val="75000"/>
                              <a:lumOff val="25000"/>
                            </a:schemeClr>
                          </a:solidFill>
                        </a:rPr>
                        <a:t> used </a:t>
                      </a:r>
                      <a:r>
                        <a:rPr lang="en-GB" sz="1000" u="sng" baseline="0" dirty="0">
                          <a:solidFill>
                            <a:schemeClr val="tx1">
                              <a:lumMod val="75000"/>
                              <a:lumOff val="25000"/>
                            </a:schemeClr>
                          </a:solidFill>
                        </a:rPr>
                        <a:t>and</a:t>
                      </a:r>
                      <a:r>
                        <a:rPr lang="en-GB" sz="1000" baseline="0" dirty="0">
                          <a:solidFill>
                            <a:schemeClr val="tx1">
                              <a:lumMod val="75000"/>
                              <a:lumOff val="25000"/>
                            </a:schemeClr>
                          </a:solidFill>
                        </a:rPr>
                        <a:t> have carried or know someone who has carried a knife </a:t>
                      </a:r>
                      <a:endParaRPr lang="en-GB" sz="10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9054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(5) - CYPP key indicators</a:t>
            </a:r>
          </a:p>
        </p:txBody>
      </p:sp>
      <p:sp>
        <p:nvSpPr>
          <p:cNvPr id="3" name="Content Placeholder 2"/>
          <p:cNvSpPr>
            <a:spLocks noGrp="1"/>
          </p:cNvSpPr>
          <p:nvPr>
            <p:ph idx="1"/>
          </p:nvPr>
        </p:nvSpPr>
        <p:spPr>
          <a:xfrm>
            <a:off x="183019" y="969670"/>
            <a:ext cx="5532582" cy="2277587"/>
          </a:xfrm>
        </p:spPr>
        <p:txBody>
          <a:bodyPr>
            <a:noAutofit/>
          </a:bodyPr>
          <a:lstStyle/>
          <a:p>
            <a:pPr marL="0" indent="0">
              <a:lnSpc>
                <a:spcPct val="100000"/>
              </a:lnSpc>
              <a:spcBef>
                <a:spcPts val="600"/>
              </a:spcBef>
              <a:spcAft>
                <a:spcPts val="600"/>
              </a:spcAft>
              <a:buNone/>
            </a:pPr>
            <a:r>
              <a:rPr lang="en-GB" sz="1600" i="1" dirty="0"/>
              <a:t>CYPP-6: </a:t>
            </a:r>
            <a:r>
              <a:rPr lang="en-GB" sz="1600" b="1" dirty="0"/>
              <a:t>How do you rate the following in the area where you live? </a:t>
            </a:r>
          </a:p>
          <a:p>
            <a:pPr marL="0" indent="0">
              <a:lnSpc>
                <a:spcPct val="100000"/>
              </a:lnSpc>
              <a:spcBef>
                <a:spcPts val="600"/>
              </a:spcBef>
              <a:spcAft>
                <a:spcPts val="600"/>
              </a:spcAft>
              <a:buNone/>
            </a:pPr>
            <a:r>
              <a:rPr lang="en-GB" sz="1400" dirty="0">
                <a:solidFill>
                  <a:srgbClr val="404040"/>
                </a:solidFill>
              </a:rPr>
              <a:t>Overall ratings are high, with 80% feeling safe/very safe when going to and from school, 85% feel safe/very safe at school and 85% feel so when going out during the daytime. However, only 36% of pupils feel safe/very safe when going out after dark in the area they live. (See slide 79 for more details).</a:t>
            </a:r>
            <a:endParaRPr lang="en-GB" sz="1400" dirty="0">
              <a:solidFill>
                <a:srgbClr val="404040"/>
              </a:solidFill>
              <a:highlight>
                <a:srgbClr val="FFFF00"/>
              </a:highlight>
            </a:endParaRPr>
          </a:p>
        </p:txBody>
      </p:sp>
      <p:graphicFrame>
        <p:nvGraphicFramePr>
          <p:cNvPr id="6" name="Content Placeholder 6"/>
          <p:cNvGraphicFramePr>
            <a:graphicFrameLocks/>
          </p:cNvGraphicFramePr>
          <p:nvPr>
            <p:extLst>
              <p:ext uri="{D42A27DB-BD31-4B8C-83A1-F6EECF244321}">
                <p14:modId xmlns:p14="http://schemas.microsoft.com/office/powerpoint/2010/main" val="232672958"/>
              </p:ext>
            </p:extLst>
          </p:nvPr>
        </p:nvGraphicFramePr>
        <p:xfrm>
          <a:off x="5883895" y="835200"/>
          <a:ext cx="4851513" cy="26323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3019" y="6585845"/>
            <a:ext cx="9561870" cy="246221"/>
          </a:xfrm>
          <a:prstGeom prst="rect">
            <a:avLst/>
          </a:prstGeom>
          <a:noFill/>
        </p:spPr>
        <p:txBody>
          <a:bodyPr wrap="square" rtlCol="0" anchor="b" anchorCtr="0">
            <a:spAutoFit/>
          </a:bodyPr>
          <a:lstStyle/>
          <a:p>
            <a:r>
              <a:rPr lang="en-GB" sz="1000" i="1" dirty="0">
                <a:solidFill>
                  <a:srgbClr val="002060"/>
                </a:solidFill>
                <a:latin typeface="Calibri" panose="020F0502020204030204" pitchFamily="34" charset="0"/>
              </a:rPr>
              <a:t>Base: All valid respondents, 2021 n=1,673, 2022 n=2,502, 2023 n=2,453</a:t>
            </a:r>
          </a:p>
        </p:txBody>
      </p:sp>
    </p:spTree>
    <p:extLst>
      <p:ext uri="{BB962C8B-B14F-4D97-AF65-F5344CB8AC3E}">
        <p14:creationId xmlns:p14="http://schemas.microsoft.com/office/powerpoint/2010/main" val="23698627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27600"/>
            <a:ext cx="11730814" cy="900000"/>
          </a:xfrm>
        </p:spPr>
        <p:txBody>
          <a:bodyPr vert="horz" lIns="91440" tIns="45720" rIns="91440" bIns="45720" rtlCol="0" anchor="t" anchorCtr="0">
            <a:normAutofit/>
          </a:bodyPr>
          <a:lstStyle/>
          <a:p>
            <a:r>
              <a:rPr lang="en-GB" sz="1600" dirty="0"/>
              <a:t>The majority of pupils feel safe/very safe in their area during the day, when going to and from school and when they are at school. Young Carers (69%) feel the least safe going to and from school and when going out after dark (32%). Boys (40%) feel safer going out after dark than girls (32%) but girls feel safer at school (88% vs. 83%).</a:t>
            </a: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819178766"/>
              </p:ext>
            </p:extLst>
          </p:nvPr>
        </p:nvGraphicFramePr>
        <p:xfrm>
          <a:off x="183600" y="835200"/>
          <a:ext cx="5033639" cy="378116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How do you rate the following in the area where you live?</a:t>
            </a:r>
          </a:p>
          <a:p>
            <a:r>
              <a:rPr lang="en-GB" sz="1000" i="1" dirty="0">
                <a:solidFill>
                  <a:srgbClr val="002060"/>
                </a:solidFill>
                <a:latin typeface="Calibri" panose="020F0502020204030204" pitchFamily="34" charset="0"/>
              </a:rPr>
              <a:t>Base: All valid respondents, 2021 n=1,673, 2022 n=2,502, 2023 n=2,453</a:t>
            </a:r>
          </a:p>
        </p:txBody>
      </p:sp>
      <p:sp>
        <p:nvSpPr>
          <p:cNvPr id="8" name="Rectangle 7"/>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 / </a:t>
            </a:r>
            <a:r>
              <a:rPr lang="en-GB" sz="1000" b="1" dirty="0"/>
              <a:t>CYPP</a:t>
            </a:r>
          </a:p>
        </p:txBody>
      </p:sp>
      <p:graphicFrame>
        <p:nvGraphicFramePr>
          <p:cNvPr id="9" name="Table 8"/>
          <p:cNvGraphicFramePr>
            <a:graphicFrameLocks noGrp="1"/>
          </p:cNvGraphicFramePr>
          <p:nvPr>
            <p:extLst>
              <p:ext uri="{D42A27DB-BD31-4B8C-83A1-F6EECF244321}">
                <p14:modId xmlns:p14="http://schemas.microsoft.com/office/powerpoint/2010/main" val="1120401984"/>
              </p:ext>
            </p:extLst>
          </p:nvPr>
        </p:nvGraphicFramePr>
        <p:xfrm>
          <a:off x="5230768" y="758016"/>
          <a:ext cx="6282265" cy="2494599"/>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31374">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882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31374">
                <a:tc>
                  <a:txBody>
                    <a:bodyPr/>
                    <a:lstStyle/>
                    <a:p>
                      <a:r>
                        <a:rPr lang="en-GB" sz="1200" dirty="0">
                          <a:solidFill>
                            <a:schemeClr val="tx1">
                              <a:lumMod val="75000"/>
                              <a:lumOff val="25000"/>
                            </a:schemeClr>
                          </a:solidFill>
                        </a:rPr>
                        <a:t>Your safety when going</a:t>
                      </a:r>
                      <a:r>
                        <a:rPr lang="en-GB" sz="1200" baseline="0" dirty="0">
                          <a:solidFill>
                            <a:schemeClr val="tx1">
                              <a:lumMod val="75000"/>
                              <a:lumOff val="25000"/>
                            </a:schemeClr>
                          </a:solidFill>
                        </a:rPr>
                        <a:t> to and from school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1479">
                <a:tc>
                  <a:txBody>
                    <a:bodyPr/>
                    <a:lstStyle/>
                    <a:p>
                      <a:r>
                        <a:rPr lang="en-GB" sz="1200" dirty="0">
                          <a:solidFill>
                            <a:schemeClr val="tx1">
                              <a:lumMod val="75000"/>
                              <a:lumOff val="25000"/>
                            </a:schemeClr>
                          </a:solidFill>
                        </a:rPr>
                        <a:t>Your safety</a:t>
                      </a:r>
                      <a:r>
                        <a:rPr lang="en-GB" sz="1200" baseline="0" dirty="0">
                          <a:solidFill>
                            <a:schemeClr val="tx1">
                              <a:lumMod val="75000"/>
                              <a:lumOff val="25000"/>
                            </a:schemeClr>
                          </a:solidFill>
                        </a:rPr>
                        <a:t> at school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1374">
                <a:tc>
                  <a:txBody>
                    <a:bodyPr/>
                    <a:lstStyle/>
                    <a:p>
                      <a:r>
                        <a:rPr lang="en-GB" sz="1200" dirty="0">
                          <a:solidFill>
                            <a:schemeClr val="tx1">
                              <a:lumMod val="75000"/>
                              <a:lumOff val="25000"/>
                            </a:schemeClr>
                          </a:solidFill>
                        </a:rPr>
                        <a:t>Your safety</a:t>
                      </a:r>
                      <a:r>
                        <a:rPr lang="en-GB" sz="1200" baseline="0" dirty="0">
                          <a:solidFill>
                            <a:schemeClr val="tx1">
                              <a:lumMod val="75000"/>
                              <a:lumOff val="25000"/>
                            </a:schemeClr>
                          </a:solidFill>
                        </a:rPr>
                        <a:t> when going out during the day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1374">
                <a:tc>
                  <a:txBody>
                    <a:bodyPr/>
                    <a:lstStyle/>
                    <a:p>
                      <a:r>
                        <a:rPr lang="en-GB" sz="1200" dirty="0">
                          <a:solidFill>
                            <a:schemeClr val="tx1">
                              <a:lumMod val="75000"/>
                              <a:lumOff val="25000"/>
                            </a:schemeClr>
                          </a:solidFill>
                        </a:rPr>
                        <a:t>Your safety when going</a:t>
                      </a:r>
                      <a:r>
                        <a:rPr lang="en-GB" sz="1200" baseline="0" dirty="0">
                          <a:solidFill>
                            <a:schemeClr val="tx1">
                              <a:lumMod val="75000"/>
                              <a:lumOff val="25000"/>
                            </a:schemeClr>
                          </a:solidFill>
                        </a:rPr>
                        <a:t> out after dark</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37197647"/>
              </p:ext>
            </p:extLst>
          </p:nvPr>
        </p:nvGraphicFramePr>
        <p:xfrm>
          <a:off x="5216590" y="3353815"/>
          <a:ext cx="6282265" cy="268906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621793">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648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44138">
                <a:tc>
                  <a:txBody>
                    <a:bodyPr/>
                    <a:lstStyle/>
                    <a:p>
                      <a:r>
                        <a:rPr lang="en-GB" sz="1200" dirty="0">
                          <a:solidFill>
                            <a:schemeClr val="tx1">
                              <a:lumMod val="75000"/>
                              <a:lumOff val="25000"/>
                            </a:schemeClr>
                          </a:solidFill>
                        </a:rPr>
                        <a:t>Your safety when going</a:t>
                      </a:r>
                      <a:r>
                        <a:rPr lang="en-GB" sz="1200" baseline="0" dirty="0">
                          <a:solidFill>
                            <a:schemeClr val="tx1">
                              <a:lumMod val="75000"/>
                              <a:lumOff val="25000"/>
                            </a:schemeClr>
                          </a:solidFill>
                        </a:rPr>
                        <a:t> to and from school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3062">
                <a:tc>
                  <a:txBody>
                    <a:bodyPr/>
                    <a:lstStyle/>
                    <a:p>
                      <a:r>
                        <a:rPr lang="en-GB" sz="1200" dirty="0">
                          <a:solidFill>
                            <a:schemeClr val="tx1">
                              <a:lumMod val="75000"/>
                              <a:lumOff val="25000"/>
                            </a:schemeClr>
                          </a:solidFill>
                        </a:rPr>
                        <a:t>Your safety</a:t>
                      </a:r>
                      <a:r>
                        <a:rPr lang="en-GB" sz="1200" baseline="0" dirty="0">
                          <a:solidFill>
                            <a:schemeClr val="tx1">
                              <a:lumMod val="75000"/>
                              <a:lumOff val="25000"/>
                            </a:schemeClr>
                          </a:solidFill>
                        </a:rPr>
                        <a:t> at school</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44138">
                <a:tc>
                  <a:txBody>
                    <a:bodyPr/>
                    <a:lstStyle/>
                    <a:p>
                      <a:r>
                        <a:rPr lang="en-GB" sz="1200" dirty="0">
                          <a:solidFill>
                            <a:schemeClr val="tx1">
                              <a:lumMod val="75000"/>
                              <a:lumOff val="25000"/>
                            </a:schemeClr>
                          </a:solidFill>
                        </a:rPr>
                        <a:t>Your safety</a:t>
                      </a:r>
                      <a:r>
                        <a:rPr lang="en-GB" sz="1200" baseline="0" dirty="0">
                          <a:solidFill>
                            <a:schemeClr val="tx1">
                              <a:lumMod val="75000"/>
                              <a:lumOff val="25000"/>
                            </a:schemeClr>
                          </a:solidFill>
                        </a:rPr>
                        <a:t> when going out during the day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44138">
                <a:tc>
                  <a:txBody>
                    <a:bodyPr/>
                    <a:lstStyle/>
                    <a:p>
                      <a:r>
                        <a:rPr lang="en-GB" sz="1200" dirty="0">
                          <a:solidFill>
                            <a:schemeClr val="tx1">
                              <a:lumMod val="75000"/>
                              <a:lumOff val="25000"/>
                            </a:schemeClr>
                          </a:solidFill>
                        </a:rPr>
                        <a:t>Your safety when going</a:t>
                      </a:r>
                      <a:r>
                        <a:rPr lang="en-GB" sz="1200" baseline="0" dirty="0">
                          <a:solidFill>
                            <a:schemeClr val="tx1">
                              <a:lumMod val="75000"/>
                              <a:lumOff val="25000"/>
                            </a:schemeClr>
                          </a:solidFill>
                        </a:rPr>
                        <a:t> out after dark</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TextBox 10"/>
          <p:cNvSpPr txBox="1"/>
          <p:nvPr/>
        </p:nvSpPr>
        <p:spPr>
          <a:xfrm>
            <a:off x="5202414" y="6067026"/>
            <a:ext cx="6310619"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who feel ‘safe’ or ‘very safe’</a:t>
            </a:r>
          </a:p>
        </p:txBody>
      </p:sp>
    </p:spTree>
    <p:extLst>
      <p:ext uri="{BB962C8B-B14F-4D97-AF65-F5344CB8AC3E}">
        <p14:creationId xmlns:p14="http://schemas.microsoft.com/office/powerpoint/2010/main" val="34703370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68670" cy="900000"/>
          </a:xfrm>
        </p:spPr>
        <p:txBody>
          <a:bodyPr vert="horz" lIns="91440" tIns="45720" rIns="91440" bIns="45720" rtlCol="0" anchor="t" anchorCtr="0">
            <a:normAutofit/>
          </a:bodyPr>
          <a:lstStyle/>
          <a:p>
            <a:r>
              <a:rPr lang="en-GB" sz="1600" dirty="0"/>
              <a:t>72% of pupils feel able to get involved in their community, with Year 6s more likely to say ‘yes’ than Year 4s. </a:t>
            </a:r>
          </a:p>
        </p:txBody>
      </p:sp>
      <p:graphicFrame>
        <p:nvGraphicFramePr>
          <p:cNvPr id="4" name="Chart 3"/>
          <p:cNvGraphicFramePr/>
          <p:nvPr>
            <p:extLst>
              <p:ext uri="{D42A27DB-BD31-4B8C-83A1-F6EECF244321}">
                <p14:modId xmlns:p14="http://schemas.microsoft.com/office/powerpoint/2010/main" val="401625888"/>
              </p:ext>
            </p:extLst>
          </p:nvPr>
        </p:nvGraphicFramePr>
        <p:xfrm>
          <a:off x="183600" y="835200"/>
          <a:ext cx="3927798" cy="341233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get involved in your community (outside of school)?</a:t>
            </a:r>
          </a:p>
          <a:p>
            <a:r>
              <a:rPr lang="en-GB" sz="1000" i="1" dirty="0">
                <a:solidFill>
                  <a:srgbClr val="002060"/>
                </a:solidFill>
                <a:latin typeface="Calibri" panose="020F0502020204030204" pitchFamily="34" charset="0"/>
              </a:rPr>
              <a:t>Base: All valid respondents, 2021 n=1,673, 2022 n=2,502, 2023 n=2,453</a:t>
            </a:r>
          </a:p>
        </p:txBody>
      </p:sp>
      <p:sp>
        <p:nvSpPr>
          <p:cNvPr id="7" name="Rectangle 6"/>
          <p:cNvSpPr/>
          <p:nvPr/>
        </p:nvSpPr>
        <p:spPr>
          <a:xfrm>
            <a:off x="9946640" y="6368627"/>
            <a:ext cx="1686560" cy="492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8" name="Table 7"/>
          <p:cNvGraphicFramePr>
            <a:graphicFrameLocks noGrp="1"/>
          </p:cNvGraphicFramePr>
          <p:nvPr>
            <p:extLst>
              <p:ext uri="{D42A27DB-BD31-4B8C-83A1-F6EECF244321}">
                <p14:modId xmlns:p14="http://schemas.microsoft.com/office/powerpoint/2010/main" val="2664061"/>
              </p:ext>
            </p:extLst>
          </p:nvPr>
        </p:nvGraphicFramePr>
        <p:xfrm>
          <a:off x="4960215" y="1147536"/>
          <a:ext cx="6282265" cy="156135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33509130"/>
              </p:ext>
            </p:extLst>
          </p:nvPr>
        </p:nvGraphicFramePr>
        <p:xfrm>
          <a:off x="4968762" y="2953272"/>
          <a:ext cx="6282265" cy="1744232"/>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68%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85241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Staying safe:</a:t>
            </a:r>
          </a:p>
          <a:p>
            <a:r>
              <a:rPr lang="en-GB" dirty="0">
                <a:latin typeface="Calibri" panose="020F0502020204030204" pitchFamily="34" charset="0"/>
                <a:cs typeface="DINPro" panose="020B0504020101020102" pitchFamily="34" charset="0"/>
              </a:rPr>
              <a:t>Experiences with alcohol, cigarettes and drugs</a:t>
            </a:r>
          </a:p>
          <a:p>
            <a:r>
              <a:rPr lang="en-GB" sz="2800" i="1" dirty="0">
                <a:latin typeface="Calibri" panose="020F0502020204030204" pitchFamily="34" charset="0"/>
                <a:cs typeface="DINPro" panose="020B0504020101020102" pitchFamily="34" charset="0"/>
              </a:rPr>
              <a:t>(Some questions asked to Year 6 only)</a:t>
            </a:r>
            <a:endParaRPr lang="en-GB" i="1" dirty="0">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29520418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had a drink containing alcohol in the last 7 days, that was more than just a sip?</a:t>
            </a:r>
          </a:p>
          <a:p>
            <a:r>
              <a:rPr lang="en-GB" sz="1000" i="1" dirty="0">
                <a:solidFill>
                  <a:srgbClr val="002060"/>
                </a:solidFill>
                <a:latin typeface="Calibri" panose="020F0502020204030204" pitchFamily="34" charset="0"/>
              </a:rPr>
              <a:t>Base: All Year 6 pupils, n=1,297</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Of the Year 6 pupils that responded, 8% say they have had a drink containing alcohol in the last 7 days, boys are more likely to have done so than girls. SEN, those with a disability and Young Carers are the groups most likely to have had a drink in the last 7 days </a:t>
            </a:r>
            <a:r>
              <a:rPr lang="en-GB" sz="1200" i="1" dirty="0"/>
              <a:t>(please note the base for young carers is only 66) </a:t>
            </a:r>
            <a:endParaRPr lang="en-GB" sz="1600" i="1" dirty="0"/>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1891644430"/>
              </p:ext>
            </p:extLst>
          </p:nvPr>
        </p:nvGraphicFramePr>
        <p:xfrm>
          <a:off x="4423852" y="1235344"/>
          <a:ext cx="6265174" cy="1519068"/>
        </p:xfrm>
        <a:graphic>
          <a:graphicData uri="http://schemas.openxmlformats.org/drawingml/2006/table">
            <a:tbl>
              <a:tblPr firstRow="1" bandRow="1">
                <a:tableStyleId>{5940675A-B579-460E-94D1-54222C63F5DA}</a:tableStyleId>
              </a:tblPr>
              <a:tblGrid>
                <a:gridCol w="1724399">
                  <a:extLst>
                    <a:ext uri="{9D8B030D-6E8A-4147-A177-3AD203B41FA5}">
                      <a16:colId xmlns:a16="http://schemas.microsoft.com/office/drawing/2014/main" val="20000"/>
                    </a:ext>
                  </a:extLst>
                </a:gridCol>
                <a:gridCol w="908155">
                  <a:extLst>
                    <a:ext uri="{9D8B030D-6E8A-4147-A177-3AD203B41FA5}">
                      <a16:colId xmlns:a16="http://schemas.microsoft.com/office/drawing/2014/main" val="20001"/>
                    </a:ext>
                  </a:extLst>
                </a:gridCol>
                <a:gridCol w="908155">
                  <a:extLst>
                    <a:ext uri="{9D8B030D-6E8A-4147-A177-3AD203B41FA5}">
                      <a16:colId xmlns:a16="http://schemas.microsoft.com/office/drawing/2014/main" val="20003"/>
                    </a:ext>
                  </a:extLst>
                </a:gridCol>
                <a:gridCol w="908155">
                  <a:extLst>
                    <a:ext uri="{9D8B030D-6E8A-4147-A177-3AD203B41FA5}">
                      <a16:colId xmlns:a16="http://schemas.microsoft.com/office/drawing/2014/main" val="20004"/>
                    </a:ext>
                  </a:extLst>
                </a:gridCol>
                <a:gridCol w="908155">
                  <a:extLst>
                    <a:ext uri="{9D8B030D-6E8A-4147-A177-3AD203B41FA5}">
                      <a16:colId xmlns:a16="http://schemas.microsoft.com/office/drawing/2014/main" val="20005"/>
                    </a:ext>
                  </a:extLst>
                </a:gridCol>
                <a:gridCol w="908155">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89%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86%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20826851"/>
              </p:ext>
            </p:extLst>
          </p:nvPr>
        </p:nvGraphicFramePr>
        <p:xfrm>
          <a:off x="4406760" y="3063135"/>
          <a:ext cx="6282266" cy="1744232"/>
        </p:xfrm>
        <a:graphic>
          <a:graphicData uri="http://schemas.openxmlformats.org/drawingml/2006/table">
            <a:tbl>
              <a:tblPr firstRow="1" bandRow="1">
                <a:tableStyleId>{5940675A-B579-460E-94D1-54222C63F5DA}</a:tableStyleId>
              </a:tblPr>
              <a:tblGrid>
                <a:gridCol w="1741491">
                  <a:extLst>
                    <a:ext uri="{9D8B030D-6E8A-4147-A177-3AD203B41FA5}">
                      <a16:colId xmlns:a16="http://schemas.microsoft.com/office/drawing/2014/main" val="20000"/>
                    </a:ext>
                  </a:extLst>
                </a:gridCol>
                <a:gridCol w="908155">
                  <a:extLst>
                    <a:ext uri="{9D8B030D-6E8A-4147-A177-3AD203B41FA5}">
                      <a16:colId xmlns:a16="http://schemas.microsoft.com/office/drawing/2014/main" val="20002"/>
                    </a:ext>
                  </a:extLst>
                </a:gridCol>
                <a:gridCol w="908155">
                  <a:extLst>
                    <a:ext uri="{9D8B030D-6E8A-4147-A177-3AD203B41FA5}">
                      <a16:colId xmlns:a16="http://schemas.microsoft.com/office/drawing/2014/main" val="20003"/>
                    </a:ext>
                  </a:extLst>
                </a:gridCol>
                <a:gridCol w="908155">
                  <a:extLst>
                    <a:ext uri="{9D8B030D-6E8A-4147-A177-3AD203B41FA5}">
                      <a16:colId xmlns:a16="http://schemas.microsoft.com/office/drawing/2014/main" val="20004"/>
                    </a:ext>
                  </a:extLst>
                </a:gridCol>
                <a:gridCol w="908155">
                  <a:extLst>
                    <a:ext uri="{9D8B030D-6E8A-4147-A177-3AD203B41FA5}">
                      <a16:colId xmlns:a16="http://schemas.microsoft.com/office/drawing/2014/main" val="20005"/>
                    </a:ext>
                  </a:extLst>
                </a:gridCol>
                <a:gridCol w="908155">
                  <a:extLst>
                    <a:ext uri="{9D8B030D-6E8A-4147-A177-3AD203B41FA5}">
                      <a16:colId xmlns:a16="http://schemas.microsoft.com/office/drawing/2014/main" val="20006"/>
                    </a:ext>
                  </a:extLst>
                </a:gridCol>
              </a:tblGrid>
              <a:tr h="41491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1061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88%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82%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2" name="Chart 11"/>
          <p:cNvGraphicFramePr/>
          <p:nvPr>
            <p:extLst>
              <p:ext uri="{D42A27DB-BD31-4B8C-83A1-F6EECF244321}">
                <p14:modId xmlns:p14="http://schemas.microsoft.com/office/powerpoint/2010/main" val="3272525753"/>
              </p:ext>
            </p:extLst>
          </p:nvPr>
        </p:nvGraphicFramePr>
        <p:xfrm>
          <a:off x="183600" y="835200"/>
          <a:ext cx="3416359" cy="3297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8777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19" y="180000"/>
            <a:ext cx="11730814" cy="900000"/>
          </a:xfrm>
        </p:spPr>
        <p:txBody>
          <a:bodyPr vert="horz" lIns="91440" tIns="45720" rIns="91440" bIns="45720" rtlCol="0" anchor="t" anchorCtr="0">
            <a:normAutofit/>
          </a:bodyPr>
          <a:lstStyle/>
          <a:p>
            <a:r>
              <a:rPr lang="en-GB" sz="1600" dirty="0"/>
              <a:t>Of the 46% of pupils whose parents drink alcohol, nearly a third noticed one or more changes within their parents/carers when they drink, with 17% citing behaviour changes, 11% thought they are not able to control how much they drink and 10% thought they drink a lot very quickly. The majority of pupils at 69% noticed none of these.</a:t>
            </a:r>
          </a:p>
        </p:txBody>
      </p:sp>
      <p:sp>
        <p:nvSpPr>
          <p:cNvPr id="6" name="TextBox 5"/>
          <p:cNvSpPr txBox="1"/>
          <p:nvPr/>
        </p:nvSpPr>
        <p:spPr>
          <a:xfrm>
            <a:off x="183019" y="6151452"/>
            <a:ext cx="10227733"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parents/carers drink alcohol? This includes drinking at home, as well as going to pubs, clubs, having alcohol at restaurants or at the house of friends or family.</a:t>
            </a:r>
          </a:p>
          <a:p>
            <a:r>
              <a:rPr lang="en-GB" sz="1000" dirty="0">
                <a:solidFill>
                  <a:srgbClr val="002060"/>
                </a:solidFill>
                <a:latin typeface="Calibri" panose="020F0502020204030204" pitchFamily="34" charset="0"/>
              </a:rPr>
              <a:t>Q: When your parent/carer drinks alcohol do you notice any of these things happen…(Tick all that apply)</a:t>
            </a:r>
          </a:p>
          <a:p>
            <a:r>
              <a:rPr lang="en-GB" sz="1000" i="1" dirty="0">
                <a:solidFill>
                  <a:srgbClr val="002060"/>
                </a:solidFill>
                <a:latin typeface="Calibri" panose="020F0502020204030204" pitchFamily="34" charset="0"/>
              </a:rPr>
              <a:t>Base: All valid respondents, 2021 n=1,673 / 770 respectively, 2022 n=2,502, 2023 n=1,140</a:t>
            </a:r>
          </a:p>
          <a:p>
            <a:r>
              <a:rPr lang="en-GB" sz="1000" i="1" dirty="0">
                <a:solidFill>
                  <a:srgbClr val="002060"/>
                </a:solidFill>
                <a:latin typeface="Calibri" panose="020F0502020204030204" pitchFamily="34" charset="0"/>
              </a:rPr>
              <a:t>(Both questions introduced survey year 2020).</a:t>
            </a:r>
          </a:p>
        </p:txBody>
      </p:sp>
      <p:graphicFrame>
        <p:nvGraphicFramePr>
          <p:cNvPr id="10" name="Chart 9"/>
          <p:cNvGraphicFramePr/>
          <p:nvPr>
            <p:extLst>
              <p:ext uri="{D42A27DB-BD31-4B8C-83A1-F6EECF244321}">
                <p14:modId xmlns:p14="http://schemas.microsoft.com/office/powerpoint/2010/main" val="839635382"/>
              </p:ext>
            </p:extLst>
          </p:nvPr>
        </p:nvGraphicFramePr>
        <p:xfrm>
          <a:off x="183599" y="826395"/>
          <a:ext cx="5360452" cy="3561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530429648"/>
              </p:ext>
            </p:extLst>
          </p:nvPr>
        </p:nvGraphicFramePr>
        <p:xfrm>
          <a:off x="5544051" y="826395"/>
          <a:ext cx="5761257" cy="483012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Tree>
    <p:extLst>
      <p:ext uri="{BB962C8B-B14F-4D97-AF65-F5344CB8AC3E}">
        <p14:creationId xmlns:p14="http://schemas.microsoft.com/office/powerpoint/2010/main" val="19042590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92466"/>
            <a:ext cx="11725746" cy="1132985"/>
          </a:xfrm>
        </p:spPr>
        <p:txBody>
          <a:bodyPr vert="horz" lIns="91440" tIns="45720" rIns="91440" bIns="45720" rtlCol="0" anchor="t">
            <a:noAutofit/>
          </a:bodyPr>
          <a:lstStyle/>
          <a:p>
            <a:r>
              <a:rPr lang="en-GB" sz="1600" dirty="0"/>
              <a:t>Young Carers, FSM and SEN pupils are more likely to notice changes in their parents/career when they drink. More Year 6 pupils and those whose ethnicity is white note that their parents drink, with Ethnic minority groups and those who have Eng as a 2</a:t>
            </a:r>
            <a:r>
              <a:rPr lang="en-GB" sz="1600" baseline="30000" dirty="0"/>
              <a:t>nd</a:t>
            </a:r>
            <a:r>
              <a:rPr lang="en-GB" sz="1600" dirty="0"/>
              <a:t> language less likely to note their parents' drink. </a:t>
            </a:r>
          </a:p>
        </p:txBody>
      </p:sp>
      <p:sp>
        <p:nvSpPr>
          <p:cNvPr id="10" name="Rectangle 9"/>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endParaRPr lang="en-GB" sz="1000" b="1" dirty="0"/>
          </a:p>
        </p:txBody>
      </p:sp>
      <p:sp>
        <p:nvSpPr>
          <p:cNvPr id="11" name="TextBox 10"/>
          <p:cNvSpPr txBox="1"/>
          <p:nvPr/>
        </p:nvSpPr>
        <p:spPr>
          <a:xfrm>
            <a:off x="224138" y="6008587"/>
            <a:ext cx="11633841"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 then if Yes, ‘Do you notice any of these things happen?’</a:t>
            </a:r>
          </a:p>
        </p:txBody>
      </p:sp>
      <p:sp>
        <p:nvSpPr>
          <p:cNvPr id="6" name="TextBox 5"/>
          <p:cNvSpPr txBox="1"/>
          <p:nvPr/>
        </p:nvSpPr>
        <p:spPr>
          <a:xfrm>
            <a:off x="183019" y="6459228"/>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your parents/carers drink alcohol? This includes drinking at home, as well as going to pubs, clubs, having alcohol at restaurants or at the house of friends or family.</a:t>
            </a:r>
          </a:p>
          <a:p>
            <a:r>
              <a:rPr lang="en-GB" sz="1000" dirty="0">
                <a:solidFill>
                  <a:srgbClr val="002060"/>
                </a:solidFill>
                <a:latin typeface="Calibri" panose="020F0502020204030204" pitchFamily="34" charset="0"/>
              </a:rPr>
              <a:t>Q: When your parent/carer drinks alcohol do you notice any of these things happen… (Tick all that apply)</a:t>
            </a:r>
          </a:p>
        </p:txBody>
      </p:sp>
      <p:graphicFrame>
        <p:nvGraphicFramePr>
          <p:cNvPr id="9" name="Table 8">
            <a:extLst>
              <a:ext uri="{FF2B5EF4-FFF2-40B4-BE49-F238E27FC236}">
                <a16:creationId xmlns:a16="http://schemas.microsoft.com/office/drawing/2014/main" id="{49F74257-7A25-49E1-911A-B69042829942}"/>
              </a:ext>
            </a:extLst>
          </p:cNvPr>
          <p:cNvGraphicFramePr>
            <a:graphicFrameLocks noGrp="1"/>
          </p:cNvGraphicFramePr>
          <p:nvPr>
            <p:extLst>
              <p:ext uri="{D42A27DB-BD31-4B8C-83A1-F6EECF244321}">
                <p14:modId xmlns:p14="http://schemas.microsoft.com/office/powerpoint/2010/main" val="894180826"/>
              </p:ext>
            </p:extLst>
          </p:nvPr>
        </p:nvGraphicFramePr>
        <p:xfrm>
          <a:off x="224140" y="947871"/>
          <a:ext cx="11633839" cy="5056337"/>
        </p:xfrm>
        <a:graphic>
          <a:graphicData uri="http://schemas.openxmlformats.org/drawingml/2006/table">
            <a:tbl>
              <a:tblPr firstRow="1" bandRow="1">
                <a:tableStyleId>{5940675A-B579-460E-94D1-54222C63F5DA}</a:tableStyleId>
              </a:tblPr>
              <a:tblGrid>
                <a:gridCol w="2798940">
                  <a:extLst>
                    <a:ext uri="{9D8B030D-6E8A-4147-A177-3AD203B41FA5}">
                      <a16:colId xmlns:a16="http://schemas.microsoft.com/office/drawing/2014/main" val="20000"/>
                    </a:ext>
                  </a:extLst>
                </a:gridCol>
                <a:gridCol w="733517">
                  <a:extLst>
                    <a:ext uri="{9D8B030D-6E8A-4147-A177-3AD203B41FA5}">
                      <a16:colId xmlns:a16="http://schemas.microsoft.com/office/drawing/2014/main" val="3537021386"/>
                    </a:ext>
                  </a:extLst>
                </a:gridCol>
                <a:gridCol w="733517">
                  <a:extLst>
                    <a:ext uri="{9D8B030D-6E8A-4147-A177-3AD203B41FA5}">
                      <a16:colId xmlns:a16="http://schemas.microsoft.com/office/drawing/2014/main" val="43758460"/>
                    </a:ext>
                  </a:extLst>
                </a:gridCol>
                <a:gridCol w="733517">
                  <a:extLst>
                    <a:ext uri="{9D8B030D-6E8A-4147-A177-3AD203B41FA5}">
                      <a16:colId xmlns:a16="http://schemas.microsoft.com/office/drawing/2014/main" val="20003"/>
                    </a:ext>
                  </a:extLst>
                </a:gridCol>
                <a:gridCol w="733517">
                  <a:extLst>
                    <a:ext uri="{9D8B030D-6E8A-4147-A177-3AD203B41FA5}">
                      <a16:colId xmlns:a16="http://schemas.microsoft.com/office/drawing/2014/main" val="20004"/>
                    </a:ext>
                  </a:extLst>
                </a:gridCol>
                <a:gridCol w="733517">
                  <a:extLst>
                    <a:ext uri="{9D8B030D-6E8A-4147-A177-3AD203B41FA5}">
                      <a16:colId xmlns:a16="http://schemas.microsoft.com/office/drawing/2014/main" val="20005"/>
                    </a:ext>
                  </a:extLst>
                </a:gridCol>
                <a:gridCol w="733517">
                  <a:extLst>
                    <a:ext uri="{9D8B030D-6E8A-4147-A177-3AD203B41FA5}">
                      <a16:colId xmlns:a16="http://schemas.microsoft.com/office/drawing/2014/main" val="20006"/>
                    </a:ext>
                  </a:extLst>
                </a:gridCol>
                <a:gridCol w="664741">
                  <a:extLst>
                    <a:ext uri="{9D8B030D-6E8A-4147-A177-3AD203B41FA5}">
                      <a16:colId xmlns:a16="http://schemas.microsoft.com/office/drawing/2014/main" val="20007"/>
                    </a:ext>
                  </a:extLst>
                </a:gridCol>
                <a:gridCol w="808832">
                  <a:extLst>
                    <a:ext uri="{9D8B030D-6E8A-4147-A177-3AD203B41FA5}">
                      <a16:colId xmlns:a16="http://schemas.microsoft.com/office/drawing/2014/main" val="20008"/>
                    </a:ext>
                  </a:extLst>
                </a:gridCol>
                <a:gridCol w="740056">
                  <a:extLst>
                    <a:ext uri="{9D8B030D-6E8A-4147-A177-3AD203B41FA5}">
                      <a16:colId xmlns:a16="http://schemas.microsoft.com/office/drawing/2014/main" val="20009"/>
                    </a:ext>
                  </a:extLst>
                </a:gridCol>
                <a:gridCol w="740056">
                  <a:extLst>
                    <a:ext uri="{9D8B030D-6E8A-4147-A177-3AD203B41FA5}">
                      <a16:colId xmlns:a16="http://schemas.microsoft.com/office/drawing/2014/main" val="20010"/>
                    </a:ext>
                  </a:extLst>
                </a:gridCol>
                <a:gridCol w="740056">
                  <a:extLst>
                    <a:ext uri="{9D8B030D-6E8A-4147-A177-3AD203B41FA5}">
                      <a16:colId xmlns:a16="http://schemas.microsoft.com/office/drawing/2014/main" val="20011"/>
                    </a:ext>
                  </a:extLst>
                </a:gridCol>
                <a:gridCol w="740056">
                  <a:extLst>
                    <a:ext uri="{9D8B030D-6E8A-4147-A177-3AD203B41FA5}">
                      <a16:colId xmlns:a16="http://schemas.microsoft.com/office/drawing/2014/main" val="4211366918"/>
                    </a:ext>
                  </a:extLst>
                </a:gridCol>
              </a:tblGrid>
              <a:tr h="447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05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050" kern="1200" dirty="0">
                          <a:solidFill>
                            <a:schemeClr val="tx1">
                              <a:lumMod val="75000"/>
                              <a:lumOff val="25000"/>
                            </a:schemeClr>
                          </a:solidFill>
                          <a:latin typeface="+mn-lt"/>
                          <a:ea typeface="+mn-ea"/>
                          <a:cs typeface="+mn-cs"/>
                        </a:rPr>
                        <a:t>Do your parents/carers drink alcohol? (% 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050" b="0" i="0" u="none" strike="noStrike" dirty="0">
                          <a:solidFill>
                            <a:srgbClr val="404040"/>
                          </a:solidFill>
                          <a:effectLst/>
                          <a:latin typeface="Calibri" panose="020F0502020204030204" pitchFamily="34" charset="0"/>
                        </a:rPr>
                        <a:t>46%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050" b="0" i="0" u="none" strike="noStrike" dirty="0">
                          <a:solidFill>
                            <a:srgbClr val="404040"/>
                          </a:solidFill>
                          <a:effectLst/>
                          <a:latin typeface="Calibri" panose="020F0502020204030204" pitchFamily="34" charset="0"/>
                        </a:rPr>
                        <a:t>37%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050" b="0" i="0" u="none" strike="noStrike" dirty="0">
                          <a:solidFill>
                            <a:srgbClr val="404040"/>
                          </a:solidFill>
                          <a:effectLst/>
                          <a:latin typeface="Calibri" panose="020F0502020204030204" pitchFamily="34" charset="0"/>
                        </a:rPr>
                        <a:t>55%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rtl="0" fontAlgn="ctr"/>
                      <a:r>
                        <a:rPr lang="en-GB" sz="1050" b="0" i="0" u="none" strike="noStrike" dirty="0">
                          <a:solidFill>
                            <a:srgbClr val="404040"/>
                          </a:solidFill>
                          <a:effectLst/>
                          <a:latin typeface="Calibri" panose="020F0502020204030204" pitchFamily="34" charset="0"/>
                        </a:rPr>
                        <a:t>48%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050" b="0" i="0" u="none" strike="noStrike" dirty="0">
                          <a:solidFill>
                            <a:srgbClr val="404040"/>
                          </a:solidFill>
                          <a:effectLst/>
                          <a:latin typeface="Calibri" panose="020F0502020204030204" pitchFamily="34" charset="0"/>
                        </a:rPr>
                        <a:t>45%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050" b="0" i="0" u="none" strike="noStrike" dirty="0">
                          <a:solidFill>
                            <a:srgbClr val="404040"/>
                          </a:solidFill>
                          <a:effectLst/>
                          <a:latin typeface="Calibri" panose="020F0502020204030204" pitchFamily="34" charset="0"/>
                        </a:rPr>
                        <a:t>39%</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rtl="0" fontAlgn="ctr"/>
                      <a:r>
                        <a:rPr lang="en-GB" sz="1050" b="0" i="0" u="none" strike="noStrike" dirty="0">
                          <a:solidFill>
                            <a:srgbClr val="404040"/>
                          </a:solidFill>
                          <a:effectLst/>
                          <a:latin typeface="Calibri" panose="020F0502020204030204" pitchFamily="34" charset="0"/>
                        </a:rPr>
                        <a:t>44%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050" dirty="0">
                          <a:solidFill>
                            <a:schemeClr val="tx1">
                              <a:lumMod val="75000"/>
                              <a:lumOff val="25000"/>
                            </a:schemeClr>
                          </a:solidFill>
                        </a:rPr>
                        <a:t>47%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44%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30%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05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294833">
                <a:tc>
                  <a:txBody>
                    <a:bodyPr/>
                    <a:lstStyle/>
                    <a:p>
                      <a:r>
                        <a:rPr lang="en-GB" sz="105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1140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430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710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572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530</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176</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rtl="0" fontAlgn="ctr"/>
                      <a:r>
                        <a:rPr lang="en-GB" sz="1200" b="0" i="1" u="none" strike="noStrike" dirty="0">
                          <a:solidFill>
                            <a:srgbClr val="404040"/>
                          </a:solidFill>
                          <a:effectLst/>
                          <a:latin typeface="Calibri" panose="020F0502020204030204" pitchFamily="34" charset="0"/>
                        </a:rPr>
                        <a:t>123</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71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996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98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05259242"/>
                  </a:ext>
                </a:extLst>
              </a:tr>
              <a:tr h="294833">
                <a:tc>
                  <a:txBody>
                    <a:bodyPr/>
                    <a:lstStyle/>
                    <a:p>
                      <a:r>
                        <a:rPr lang="en-GB" sz="1050" dirty="0">
                          <a:solidFill>
                            <a:schemeClr val="tx1">
                              <a:lumMod val="75000"/>
                              <a:lumOff val="25000"/>
                            </a:schemeClr>
                          </a:solidFill>
                        </a:rPr>
                        <a:t>Their behaviour changes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lumMod val="75000"/>
                              <a:lumOff val="25000"/>
                            </a:schemeClr>
                          </a:solidFill>
                        </a:rPr>
                        <a:t>They are not able to control how much they drink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4141989304"/>
                  </a:ext>
                </a:extLst>
              </a:tr>
              <a:tr h="2948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lumMod val="75000"/>
                              <a:lumOff val="25000"/>
                            </a:schemeClr>
                          </a:solidFill>
                        </a:rPr>
                        <a:t>They drink a lot very quickly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941758095"/>
                  </a:ext>
                </a:extLst>
              </a:tr>
              <a:tr h="294833">
                <a:tc>
                  <a:txBody>
                    <a:bodyPr/>
                    <a:lstStyle/>
                    <a:p>
                      <a:r>
                        <a:rPr lang="en-GB" sz="1050" dirty="0">
                          <a:solidFill>
                            <a:schemeClr val="tx1">
                              <a:lumMod val="75000"/>
                              <a:lumOff val="25000"/>
                            </a:schemeClr>
                          </a:solidFill>
                        </a:rPr>
                        <a:t>They are not able to stop drinking when they start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569484728"/>
                  </a:ext>
                </a:extLst>
              </a:tr>
              <a:tr h="294833">
                <a:tc>
                  <a:txBody>
                    <a:bodyPr/>
                    <a:lstStyle/>
                    <a:p>
                      <a:r>
                        <a:rPr lang="en-GB" sz="1050" dirty="0">
                          <a:solidFill>
                            <a:schemeClr val="tx1">
                              <a:lumMod val="75000"/>
                              <a:lumOff val="25000"/>
                            </a:schemeClr>
                          </a:solidFill>
                        </a:rPr>
                        <a:t>They shout at you or say things that upset you when they’re drunk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2540199993"/>
                  </a:ext>
                </a:extLst>
              </a:tr>
              <a:tr h="294833">
                <a:tc>
                  <a:txBody>
                    <a:bodyPr/>
                    <a:lstStyle/>
                    <a:p>
                      <a:r>
                        <a:rPr lang="en-GB" sz="1050" dirty="0">
                          <a:solidFill>
                            <a:schemeClr val="tx1">
                              <a:lumMod val="75000"/>
                              <a:lumOff val="25000"/>
                            </a:schemeClr>
                          </a:solidFill>
                        </a:rPr>
                        <a:t>They try to keep their drinking a secret</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61789546"/>
                  </a:ext>
                </a:extLst>
              </a:tr>
              <a:tr h="294833">
                <a:tc>
                  <a:txBody>
                    <a:bodyPr/>
                    <a:lstStyle/>
                    <a:p>
                      <a:r>
                        <a:rPr lang="en-GB" sz="1050" dirty="0">
                          <a:solidFill>
                            <a:schemeClr val="tx1">
                              <a:lumMod val="75000"/>
                              <a:lumOff val="25000"/>
                            </a:schemeClr>
                          </a:solidFill>
                        </a:rPr>
                        <a:t>Drinking becomes more important to them than other things in their life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179279941"/>
                  </a:ext>
                </a:extLst>
              </a:tr>
              <a:tr h="294833">
                <a:tc>
                  <a:txBody>
                    <a:bodyPr/>
                    <a:lstStyle/>
                    <a:p>
                      <a:r>
                        <a:rPr lang="en-GB" sz="1050" dirty="0">
                          <a:solidFill>
                            <a:schemeClr val="tx1">
                              <a:lumMod val="75000"/>
                              <a:lumOff val="25000"/>
                            </a:schemeClr>
                          </a:solidFill>
                        </a:rPr>
                        <a:t>They get aggressive or violent after drinking</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793883392"/>
                  </a:ext>
                </a:extLst>
              </a:tr>
              <a:tr h="294833">
                <a:tc>
                  <a:txBody>
                    <a:bodyPr/>
                    <a:lstStyle/>
                    <a:p>
                      <a:r>
                        <a:rPr lang="en-GB" sz="1050" dirty="0">
                          <a:solidFill>
                            <a:schemeClr val="tx1">
                              <a:lumMod val="75000"/>
                              <a:lumOff val="25000"/>
                            </a:schemeClr>
                          </a:solidFill>
                        </a:rPr>
                        <a:t>You or your siblings aren’t looked after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4071369407"/>
                  </a:ext>
                </a:extLst>
              </a:tr>
              <a:tr h="294833">
                <a:tc>
                  <a:txBody>
                    <a:bodyPr/>
                    <a:lstStyle/>
                    <a:p>
                      <a:r>
                        <a:rPr lang="en-GB" sz="1050" dirty="0">
                          <a:solidFill>
                            <a:schemeClr val="tx1">
                              <a:lumMod val="75000"/>
                              <a:lumOff val="25000"/>
                            </a:schemeClr>
                          </a:solidFill>
                        </a:rPr>
                        <a:t>None of the above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73%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050" b="0" i="0" u="none" strike="noStrike" dirty="0">
                          <a:solidFill>
                            <a:schemeClr val="tx1">
                              <a:lumMod val="75000"/>
                              <a:lumOff val="25000"/>
                            </a:schemeClr>
                          </a:solidFill>
                          <a:effectLst/>
                          <a:latin typeface="+mn-lt"/>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52%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050" b="0" i="0" u="none" strike="noStrike" kern="1200" dirty="0">
                          <a:solidFill>
                            <a:schemeClr val="tx1">
                              <a:lumMod val="75000"/>
                              <a:lumOff val="25000"/>
                            </a:schemeClr>
                          </a:solidFill>
                          <a:effectLst/>
                          <a:latin typeface="+mn-lt"/>
                          <a:ea typeface="+mn-ea"/>
                          <a:cs typeface="+mn-cs"/>
                        </a:rPr>
                        <a:t>62%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514839722"/>
                  </a:ext>
                </a:extLst>
              </a:tr>
            </a:tbl>
          </a:graphicData>
        </a:graphic>
      </p:graphicFrame>
    </p:spTree>
    <p:extLst>
      <p:ext uri="{BB962C8B-B14F-4D97-AF65-F5344CB8AC3E}">
        <p14:creationId xmlns:p14="http://schemas.microsoft.com/office/powerpoint/2010/main" val="9582855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Which statement best describes you about smoking?</a:t>
            </a:r>
          </a:p>
          <a:p>
            <a:r>
              <a:rPr lang="en-GB" sz="1000" i="1" dirty="0">
                <a:solidFill>
                  <a:srgbClr val="002060"/>
                </a:solidFill>
                <a:latin typeface="Calibri" panose="020F0502020204030204" pitchFamily="34" charset="0"/>
              </a:rPr>
              <a:t>Base: All Year 6 pupils, n=1,297</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4240831" cy="1075222"/>
          </a:xfrm>
        </p:spPr>
        <p:txBody>
          <a:bodyPr anchor="t" anchorCtr="0">
            <a:normAutofit/>
          </a:bodyPr>
          <a:lstStyle/>
          <a:p>
            <a:r>
              <a:rPr lang="en-GB" sz="1600" dirty="0"/>
              <a:t>2% of pupils say they have tried smoking.</a:t>
            </a:r>
            <a:br>
              <a:rPr lang="en-GB" sz="1600" dirty="0"/>
            </a:br>
            <a:r>
              <a:rPr lang="en-GB" sz="1200" i="1" dirty="0"/>
              <a:t>(please note the base for young carers is only 66)</a:t>
            </a:r>
            <a:endParaRPr lang="en-GB" sz="1600" dirty="0"/>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1486434813"/>
              </p:ext>
            </p:extLst>
          </p:nvPr>
        </p:nvGraphicFramePr>
        <p:xfrm>
          <a:off x="4423850" y="305450"/>
          <a:ext cx="6948445" cy="2934358"/>
        </p:xfrm>
        <a:graphic>
          <a:graphicData uri="http://schemas.openxmlformats.org/drawingml/2006/table">
            <a:tbl>
              <a:tblPr firstRow="1" bandRow="1">
                <a:tableStyleId>{5940675A-B579-460E-94D1-54222C63F5DA}</a:tableStyleId>
              </a:tblPr>
              <a:tblGrid>
                <a:gridCol w="2195002">
                  <a:extLst>
                    <a:ext uri="{9D8B030D-6E8A-4147-A177-3AD203B41FA5}">
                      <a16:colId xmlns:a16="http://schemas.microsoft.com/office/drawing/2014/main" val="20000"/>
                    </a:ext>
                  </a:extLst>
                </a:gridCol>
                <a:gridCol w="1008520">
                  <a:extLst>
                    <a:ext uri="{9D8B030D-6E8A-4147-A177-3AD203B41FA5}">
                      <a16:colId xmlns:a16="http://schemas.microsoft.com/office/drawing/2014/main" val="20001"/>
                    </a:ext>
                  </a:extLst>
                </a:gridCol>
                <a:gridCol w="892859">
                  <a:extLst>
                    <a:ext uri="{9D8B030D-6E8A-4147-A177-3AD203B41FA5}">
                      <a16:colId xmlns:a16="http://schemas.microsoft.com/office/drawing/2014/main" val="20002"/>
                    </a:ext>
                  </a:extLst>
                </a:gridCol>
                <a:gridCol w="950688">
                  <a:extLst>
                    <a:ext uri="{9D8B030D-6E8A-4147-A177-3AD203B41FA5}">
                      <a16:colId xmlns:a16="http://schemas.microsoft.com/office/drawing/2014/main" val="20003"/>
                    </a:ext>
                  </a:extLst>
                </a:gridCol>
                <a:gridCol w="950688">
                  <a:extLst>
                    <a:ext uri="{9D8B030D-6E8A-4147-A177-3AD203B41FA5}">
                      <a16:colId xmlns:a16="http://schemas.microsoft.com/office/drawing/2014/main" val="20004"/>
                    </a:ext>
                  </a:extLst>
                </a:gridCol>
                <a:gridCol w="950688">
                  <a:extLst>
                    <a:ext uri="{9D8B030D-6E8A-4147-A177-3AD203B41FA5}">
                      <a16:colId xmlns:a16="http://schemas.microsoft.com/office/drawing/2014/main" val="20005"/>
                    </a:ext>
                  </a:extLst>
                </a:gridCol>
              </a:tblGrid>
              <a:tr h="404890">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4734">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85820">
                <a:tc>
                  <a:txBody>
                    <a:bodyPr/>
                    <a:lstStyle/>
                    <a:p>
                      <a:r>
                        <a:rPr lang="en-GB" sz="1050" dirty="0">
                          <a:solidFill>
                            <a:schemeClr val="tx1">
                              <a:lumMod val="75000"/>
                              <a:lumOff val="25000"/>
                            </a:schemeClr>
                          </a:solidFill>
                        </a:rPr>
                        <a:t>I have never smoked at all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97%</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98%</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7444">
                <a:tc>
                  <a:txBody>
                    <a:bodyPr/>
                    <a:lstStyle/>
                    <a:p>
                      <a:r>
                        <a:rPr lang="en-GB" sz="1050" dirty="0">
                          <a:solidFill>
                            <a:schemeClr val="tx1">
                              <a:lumMod val="75000"/>
                              <a:lumOff val="25000"/>
                            </a:schemeClr>
                          </a:solidFill>
                        </a:rPr>
                        <a:t>I have tried smoking once or twice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67444">
                <a:tc>
                  <a:txBody>
                    <a:bodyPr/>
                    <a:lstStyle/>
                    <a:p>
                      <a:r>
                        <a:rPr lang="en-GB" sz="1050" dirty="0">
                          <a:solidFill>
                            <a:schemeClr val="tx1">
                              <a:lumMod val="75000"/>
                              <a:lumOff val="25000"/>
                            </a:schemeClr>
                          </a:solidFill>
                        </a:rPr>
                        <a:t>I used to smoke, but I don’t 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r h="397101">
                <a:tc>
                  <a:txBody>
                    <a:bodyPr/>
                    <a:lstStyle/>
                    <a:p>
                      <a:r>
                        <a:rPr lang="en-GB" sz="1050" dirty="0">
                          <a:solidFill>
                            <a:schemeClr val="tx1">
                              <a:lumMod val="75000"/>
                              <a:lumOff val="25000"/>
                            </a:schemeClr>
                          </a:solidFill>
                        </a:rPr>
                        <a:t>I smoke occasionally (less than 1 cigarette a week)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3818942"/>
                  </a:ext>
                </a:extLst>
              </a:tr>
              <a:tr h="397101">
                <a:tc>
                  <a:txBody>
                    <a:bodyPr/>
                    <a:lstStyle/>
                    <a:p>
                      <a:r>
                        <a:rPr lang="en-GB" sz="1050" dirty="0">
                          <a:solidFill>
                            <a:schemeClr val="tx1">
                              <a:lumMod val="75000"/>
                              <a:lumOff val="25000"/>
                            </a:schemeClr>
                          </a:solidFill>
                        </a:rPr>
                        <a:t>I smoke regularly but would like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836371388"/>
                  </a:ext>
                </a:extLst>
              </a:tr>
              <a:tr h="397101">
                <a:tc>
                  <a:txBody>
                    <a:bodyPr/>
                    <a:lstStyle/>
                    <a:p>
                      <a:r>
                        <a:rPr lang="en-GB" sz="1050" dirty="0">
                          <a:solidFill>
                            <a:schemeClr val="tx1">
                              <a:lumMod val="75000"/>
                              <a:lumOff val="25000"/>
                            </a:schemeClr>
                          </a:solidFill>
                        </a:rPr>
                        <a:t>I smoke regularly but don’t want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942496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21542874"/>
              </p:ext>
            </p:extLst>
          </p:nvPr>
        </p:nvGraphicFramePr>
        <p:xfrm>
          <a:off x="4423850" y="3361834"/>
          <a:ext cx="6948445" cy="2951214"/>
        </p:xfrm>
        <a:graphic>
          <a:graphicData uri="http://schemas.openxmlformats.org/drawingml/2006/table">
            <a:tbl>
              <a:tblPr firstRow="1" bandRow="1">
                <a:tableStyleId>{5940675A-B579-460E-94D1-54222C63F5DA}</a:tableStyleId>
              </a:tblPr>
              <a:tblGrid>
                <a:gridCol w="2213425">
                  <a:extLst>
                    <a:ext uri="{9D8B030D-6E8A-4147-A177-3AD203B41FA5}">
                      <a16:colId xmlns:a16="http://schemas.microsoft.com/office/drawing/2014/main" val="20000"/>
                    </a:ext>
                  </a:extLst>
                </a:gridCol>
                <a:gridCol w="997521">
                  <a:extLst>
                    <a:ext uri="{9D8B030D-6E8A-4147-A177-3AD203B41FA5}">
                      <a16:colId xmlns:a16="http://schemas.microsoft.com/office/drawing/2014/main" val="20002"/>
                    </a:ext>
                  </a:extLst>
                </a:gridCol>
                <a:gridCol w="887767">
                  <a:extLst>
                    <a:ext uri="{9D8B030D-6E8A-4147-A177-3AD203B41FA5}">
                      <a16:colId xmlns:a16="http://schemas.microsoft.com/office/drawing/2014/main" val="20003"/>
                    </a:ext>
                  </a:extLst>
                </a:gridCol>
                <a:gridCol w="932155">
                  <a:extLst>
                    <a:ext uri="{9D8B030D-6E8A-4147-A177-3AD203B41FA5}">
                      <a16:colId xmlns:a16="http://schemas.microsoft.com/office/drawing/2014/main" val="20004"/>
                    </a:ext>
                  </a:extLst>
                </a:gridCol>
                <a:gridCol w="976544">
                  <a:extLst>
                    <a:ext uri="{9D8B030D-6E8A-4147-A177-3AD203B41FA5}">
                      <a16:colId xmlns:a16="http://schemas.microsoft.com/office/drawing/2014/main" val="20005"/>
                    </a:ext>
                  </a:extLst>
                </a:gridCol>
                <a:gridCol w="941033">
                  <a:extLst>
                    <a:ext uri="{9D8B030D-6E8A-4147-A177-3AD203B41FA5}">
                      <a16:colId xmlns:a16="http://schemas.microsoft.com/office/drawing/2014/main" val="20006"/>
                    </a:ext>
                  </a:extLst>
                </a:gridCol>
              </a:tblGrid>
              <a:tr h="605315">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9421">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1061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7458">
                <a:tc>
                  <a:txBody>
                    <a:bodyPr/>
                    <a:lstStyle/>
                    <a:p>
                      <a:r>
                        <a:rPr lang="en-GB" sz="1050" dirty="0">
                          <a:solidFill>
                            <a:schemeClr val="tx1">
                              <a:lumMod val="75000"/>
                              <a:lumOff val="25000"/>
                            </a:schemeClr>
                          </a:solidFill>
                        </a:rPr>
                        <a:t>I have never smoked at all</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67458">
                <a:tc>
                  <a:txBody>
                    <a:bodyPr/>
                    <a:lstStyle/>
                    <a:p>
                      <a:r>
                        <a:rPr lang="en-GB" sz="1050" dirty="0">
                          <a:solidFill>
                            <a:schemeClr val="tx1">
                              <a:lumMod val="75000"/>
                              <a:lumOff val="25000"/>
                            </a:schemeClr>
                          </a:solidFill>
                        </a:rPr>
                        <a:t>I have tried smoking once or twice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67458">
                <a:tc>
                  <a:txBody>
                    <a:bodyPr/>
                    <a:lstStyle/>
                    <a:p>
                      <a:r>
                        <a:rPr lang="en-GB" sz="1050" dirty="0">
                          <a:solidFill>
                            <a:schemeClr val="tx1">
                              <a:lumMod val="75000"/>
                              <a:lumOff val="25000"/>
                            </a:schemeClr>
                          </a:solidFill>
                        </a:rPr>
                        <a:t>I used to smoke, but I don’t 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chemeClr val="tx1">
                              <a:lumMod val="75000"/>
                              <a:lumOff val="25000"/>
                            </a:schemeClr>
                          </a:solidFill>
                          <a:effectLst/>
                          <a:latin typeface="+mn-lt"/>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r h="389131">
                <a:tc>
                  <a:txBody>
                    <a:bodyPr/>
                    <a:lstStyle/>
                    <a:p>
                      <a:r>
                        <a:rPr lang="en-GB" sz="1050" dirty="0">
                          <a:solidFill>
                            <a:schemeClr val="tx1">
                              <a:lumMod val="75000"/>
                              <a:lumOff val="25000"/>
                            </a:schemeClr>
                          </a:solidFill>
                        </a:rPr>
                        <a:t>I smoke occasionally (less than 1 cigarette a week)</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58327642"/>
                  </a:ext>
                </a:extLst>
              </a:tr>
              <a:tr h="389131">
                <a:tc>
                  <a:txBody>
                    <a:bodyPr/>
                    <a:lstStyle/>
                    <a:p>
                      <a:r>
                        <a:rPr lang="en-GB" sz="1050" dirty="0">
                          <a:solidFill>
                            <a:schemeClr val="tx1">
                              <a:lumMod val="75000"/>
                              <a:lumOff val="25000"/>
                            </a:schemeClr>
                          </a:solidFill>
                        </a:rPr>
                        <a:t>I smoke regularly but would like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34325307"/>
                  </a:ext>
                </a:extLst>
              </a:tr>
              <a:tr h="389131">
                <a:tc>
                  <a:txBody>
                    <a:bodyPr/>
                    <a:lstStyle/>
                    <a:p>
                      <a:r>
                        <a:rPr lang="en-GB" sz="1050" dirty="0">
                          <a:solidFill>
                            <a:schemeClr val="tx1">
                              <a:lumMod val="75000"/>
                              <a:lumOff val="25000"/>
                            </a:schemeClr>
                          </a:solidFill>
                        </a:rPr>
                        <a:t>I smoke regularly but don’t want to give up</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83644697"/>
                  </a:ext>
                </a:extLst>
              </a:tr>
            </a:tbl>
          </a:graphicData>
        </a:graphic>
      </p:graphicFrame>
      <p:graphicFrame>
        <p:nvGraphicFramePr>
          <p:cNvPr id="12" name="Chart 11"/>
          <p:cNvGraphicFramePr/>
          <p:nvPr>
            <p:extLst>
              <p:ext uri="{D42A27DB-BD31-4B8C-83A1-F6EECF244321}">
                <p14:modId xmlns:p14="http://schemas.microsoft.com/office/powerpoint/2010/main" val="894844328"/>
              </p:ext>
            </p:extLst>
          </p:nvPr>
        </p:nvGraphicFramePr>
        <p:xfrm>
          <a:off x="183600" y="835200"/>
          <a:ext cx="3416359" cy="3297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08629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use electronic cigarettes, also known as e-cigarettes, e-cigs or vapes?</a:t>
            </a:r>
          </a:p>
          <a:p>
            <a:r>
              <a:rPr lang="en-GB" sz="1000" i="1" dirty="0">
                <a:solidFill>
                  <a:srgbClr val="002060"/>
                </a:solidFill>
                <a:latin typeface="Calibri" panose="020F0502020204030204" pitchFamily="34" charset="0"/>
              </a:rPr>
              <a:t>Base: All Year 6 pupils, n=806, 2022 n=1,244, 2023 n=1,297</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8% of Year 6 pupils have tried or regularly/occasionally use e-cigarettes. FSM, SEN and ethnic minority pupils are more likely to have tried them than any other group (all 9% compared to 6% </a:t>
            </a:r>
            <a:r>
              <a:rPr lang="en-GB" sz="1600" dirty="0" err="1"/>
              <a:t>avg</a:t>
            </a:r>
            <a:r>
              <a:rPr lang="en-GB" sz="1600" dirty="0"/>
              <a:t>).</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2429883207"/>
              </p:ext>
            </p:extLst>
          </p:nvPr>
        </p:nvGraphicFramePr>
        <p:xfrm>
          <a:off x="4423851" y="731491"/>
          <a:ext cx="7209347" cy="2604708"/>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34160">
                  <a:extLst>
                    <a:ext uri="{9D8B030D-6E8A-4147-A177-3AD203B41FA5}">
                      <a16:colId xmlns:a16="http://schemas.microsoft.com/office/drawing/2014/main" val="20002"/>
                    </a:ext>
                  </a:extLst>
                </a:gridCol>
                <a:gridCol w="994663">
                  <a:extLst>
                    <a:ext uri="{9D8B030D-6E8A-4147-A177-3AD203B41FA5}">
                      <a16:colId xmlns:a16="http://schemas.microsoft.com/office/drawing/2014/main" val="20003"/>
                    </a:ext>
                  </a:extLst>
                </a:gridCol>
                <a:gridCol w="994663">
                  <a:extLst>
                    <a:ext uri="{9D8B030D-6E8A-4147-A177-3AD203B41FA5}">
                      <a16:colId xmlns:a16="http://schemas.microsoft.com/office/drawing/2014/main" val="20004"/>
                    </a:ext>
                  </a:extLst>
                </a:gridCol>
                <a:gridCol w="994663">
                  <a:extLst>
                    <a:ext uri="{9D8B030D-6E8A-4147-A177-3AD203B41FA5}">
                      <a16:colId xmlns:a16="http://schemas.microsoft.com/office/drawing/2014/main" val="20005"/>
                    </a:ext>
                  </a:extLst>
                </a:gridCol>
                <a:gridCol w="994663">
                  <a:extLst>
                    <a:ext uri="{9D8B030D-6E8A-4147-A177-3AD203B41FA5}">
                      <a16:colId xmlns:a16="http://schemas.microsoft.com/office/drawing/2014/main" val="20006"/>
                    </a:ext>
                  </a:extLst>
                </a:gridCol>
              </a:tblGrid>
              <a:tr h="436731">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290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GB" sz="1200" i="1" kern="1200" dirty="0">
                          <a:solidFill>
                            <a:schemeClr val="tx1">
                              <a:lumMod val="75000"/>
                              <a:lumOff val="25000"/>
                            </a:schemeClr>
                          </a:solidFill>
                          <a:latin typeface="+mn-lt"/>
                          <a:ea typeface="+mn-ea"/>
                          <a:cs typeface="+mn-cs"/>
                        </a:rPr>
                        <a:t>246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08297">
                <a:tc>
                  <a:txBody>
                    <a:bodyPr/>
                    <a:lstStyle/>
                    <a:p>
                      <a:r>
                        <a:rPr lang="en-GB" sz="1050" dirty="0">
                          <a:solidFill>
                            <a:schemeClr val="tx1">
                              <a:lumMod val="75000"/>
                              <a:lumOff val="25000"/>
                            </a:schemeClr>
                          </a:solidFill>
                        </a:rPr>
                        <a:t>I have never used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6340">
                <a:tc>
                  <a:txBody>
                    <a:bodyPr/>
                    <a:lstStyle/>
                    <a:p>
                      <a:r>
                        <a:rPr lang="en-GB" sz="1050" dirty="0">
                          <a:solidFill>
                            <a:schemeClr val="tx1">
                              <a:lumMod val="75000"/>
                              <a:lumOff val="25000"/>
                            </a:schemeClr>
                          </a:solidFill>
                        </a:rPr>
                        <a:t>I have never heard of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6340">
                <a:tc>
                  <a:txBody>
                    <a:bodyPr/>
                    <a:lstStyle/>
                    <a:p>
                      <a:r>
                        <a:rPr lang="en-GB" sz="1050" dirty="0">
                          <a:solidFill>
                            <a:schemeClr val="tx1">
                              <a:lumMod val="75000"/>
                              <a:lumOff val="25000"/>
                            </a:schemeClr>
                          </a:solidFill>
                        </a:rPr>
                        <a:t>I have tried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r h="396340">
                <a:tc>
                  <a:txBody>
                    <a:bodyPr/>
                    <a:lstStyle/>
                    <a:p>
                      <a:r>
                        <a:rPr lang="en-GB" sz="1050" dirty="0">
                          <a:solidFill>
                            <a:schemeClr val="tx1">
                              <a:lumMod val="75000"/>
                              <a:lumOff val="25000"/>
                            </a:schemeClr>
                          </a:solidFill>
                        </a:rPr>
                        <a:t>I use one occasionally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3818942"/>
                  </a:ext>
                </a:extLst>
              </a:tr>
              <a:tr h="396340">
                <a:tc>
                  <a:txBody>
                    <a:bodyPr/>
                    <a:lstStyle/>
                    <a:p>
                      <a:r>
                        <a:rPr lang="en-GB" sz="1050" dirty="0">
                          <a:solidFill>
                            <a:schemeClr val="tx1">
                              <a:lumMod val="75000"/>
                              <a:lumOff val="25000"/>
                            </a:schemeClr>
                          </a:solidFill>
                        </a:rPr>
                        <a:t>I use one regularly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83637138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66929929"/>
              </p:ext>
            </p:extLst>
          </p:nvPr>
        </p:nvGraphicFramePr>
        <p:xfrm>
          <a:off x="4423851" y="3481774"/>
          <a:ext cx="7209349" cy="2740825"/>
        </p:xfrm>
        <a:graphic>
          <a:graphicData uri="http://schemas.openxmlformats.org/drawingml/2006/table">
            <a:tbl>
              <a:tblPr firstRow="1" bandRow="1">
                <a:tableStyleId>{5940675A-B579-460E-94D1-54222C63F5DA}</a:tableStyleId>
              </a:tblPr>
              <a:tblGrid>
                <a:gridCol w="2296535">
                  <a:extLst>
                    <a:ext uri="{9D8B030D-6E8A-4147-A177-3AD203B41FA5}">
                      <a16:colId xmlns:a16="http://schemas.microsoft.com/office/drawing/2014/main" val="20000"/>
                    </a:ext>
                  </a:extLst>
                </a:gridCol>
                <a:gridCol w="941043">
                  <a:extLst>
                    <a:ext uri="{9D8B030D-6E8A-4147-A177-3AD203B41FA5}">
                      <a16:colId xmlns:a16="http://schemas.microsoft.com/office/drawing/2014/main" val="20002"/>
                    </a:ext>
                  </a:extLst>
                </a:gridCol>
                <a:gridCol w="1012054">
                  <a:extLst>
                    <a:ext uri="{9D8B030D-6E8A-4147-A177-3AD203B41FA5}">
                      <a16:colId xmlns:a16="http://schemas.microsoft.com/office/drawing/2014/main" val="20003"/>
                    </a:ext>
                  </a:extLst>
                </a:gridCol>
                <a:gridCol w="949911">
                  <a:extLst>
                    <a:ext uri="{9D8B030D-6E8A-4147-A177-3AD203B41FA5}">
                      <a16:colId xmlns:a16="http://schemas.microsoft.com/office/drawing/2014/main" val="20004"/>
                    </a:ext>
                  </a:extLst>
                </a:gridCol>
                <a:gridCol w="1003177">
                  <a:extLst>
                    <a:ext uri="{9D8B030D-6E8A-4147-A177-3AD203B41FA5}">
                      <a16:colId xmlns:a16="http://schemas.microsoft.com/office/drawing/2014/main" val="20005"/>
                    </a:ext>
                  </a:extLst>
                </a:gridCol>
                <a:gridCol w="1006629">
                  <a:extLst>
                    <a:ext uri="{9D8B030D-6E8A-4147-A177-3AD203B41FA5}">
                      <a16:colId xmlns:a16="http://schemas.microsoft.com/office/drawing/2014/main" val="20006"/>
                    </a:ext>
                  </a:extLst>
                </a:gridCol>
              </a:tblGrid>
              <a:tr h="592373">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53874">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1061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65285">
                <a:tc>
                  <a:txBody>
                    <a:bodyPr/>
                    <a:lstStyle/>
                    <a:p>
                      <a:r>
                        <a:rPr lang="en-GB" sz="1050" dirty="0">
                          <a:solidFill>
                            <a:schemeClr val="tx1">
                              <a:lumMod val="75000"/>
                              <a:lumOff val="25000"/>
                            </a:schemeClr>
                          </a:solidFill>
                        </a:rPr>
                        <a:t>I have never used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65285">
                <a:tc>
                  <a:txBody>
                    <a:bodyPr/>
                    <a:lstStyle/>
                    <a:p>
                      <a:r>
                        <a:rPr lang="en-GB" sz="1050" dirty="0">
                          <a:solidFill>
                            <a:schemeClr val="tx1">
                              <a:lumMod val="75000"/>
                              <a:lumOff val="25000"/>
                            </a:schemeClr>
                          </a:solidFill>
                        </a:rPr>
                        <a:t>I have never heard of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65285">
                <a:tc>
                  <a:txBody>
                    <a:bodyPr/>
                    <a:lstStyle/>
                    <a:p>
                      <a:r>
                        <a:rPr lang="en-GB" sz="1050" dirty="0">
                          <a:solidFill>
                            <a:schemeClr val="tx1">
                              <a:lumMod val="75000"/>
                              <a:lumOff val="25000"/>
                            </a:schemeClr>
                          </a:solidFill>
                        </a:rPr>
                        <a:t>I have tried them</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r h="365285">
                <a:tc>
                  <a:txBody>
                    <a:bodyPr/>
                    <a:lstStyle/>
                    <a:p>
                      <a:r>
                        <a:rPr lang="en-GB" sz="1050" dirty="0">
                          <a:solidFill>
                            <a:schemeClr val="tx1">
                              <a:lumMod val="75000"/>
                              <a:lumOff val="25000"/>
                            </a:schemeClr>
                          </a:solidFill>
                        </a:rPr>
                        <a:t>I use one occasionally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458327642"/>
                  </a:ext>
                </a:extLst>
              </a:tr>
              <a:tr h="365285">
                <a:tc>
                  <a:txBody>
                    <a:bodyPr/>
                    <a:lstStyle/>
                    <a:p>
                      <a:r>
                        <a:rPr lang="en-GB" sz="1050" dirty="0">
                          <a:solidFill>
                            <a:schemeClr val="tx1">
                              <a:lumMod val="75000"/>
                              <a:lumOff val="25000"/>
                            </a:schemeClr>
                          </a:solidFill>
                        </a:rPr>
                        <a:t>I use one regularly</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034325307"/>
                  </a:ext>
                </a:extLst>
              </a:tr>
            </a:tbl>
          </a:graphicData>
        </a:graphic>
      </p:graphicFrame>
      <p:graphicFrame>
        <p:nvGraphicFramePr>
          <p:cNvPr id="12" name="Chart 11"/>
          <p:cNvGraphicFramePr/>
          <p:nvPr>
            <p:extLst>
              <p:ext uri="{D42A27DB-BD31-4B8C-83A1-F6EECF244321}">
                <p14:modId xmlns:p14="http://schemas.microsoft.com/office/powerpoint/2010/main" val="3900390872"/>
              </p:ext>
            </p:extLst>
          </p:nvPr>
        </p:nvGraphicFramePr>
        <p:xfrm>
          <a:off x="183600" y="835199"/>
          <a:ext cx="4177385" cy="4097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66124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712973" cy="900000"/>
          </a:xfrm>
        </p:spPr>
        <p:txBody>
          <a:bodyPr vert="horz" lIns="91440" tIns="45720" rIns="91440" bIns="45720" rtlCol="0" anchor="t" anchorCtr="0">
            <a:normAutofit/>
          </a:bodyPr>
          <a:lstStyle/>
          <a:p>
            <a:r>
              <a:rPr lang="en-GB" sz="1600" dirty="0"/>
              <a:t>35% of pupils live in a household where someone smokes and 15% use rooms at home which are used for smoking. 17% sometimes travel in a car when someone is smoking, and this has increased steadily year on year.</a:t>
            </a:r>
          </a:p>
        </p:txBody>
      </p:sp>
      <p:sp>
        <p:nvSpPr>
          <p:cNvPr id="11" name="TextBox 10"/>
          <p:cNvSpPr txBox="1"/>
          <p:nvPr/>
        </p:nvSpPr>
        <p:spPr>
          <a:xfrm>
            <a:off x="183019" y="6145200"/>
            <a:ext cx="10227733" cy="707886"/>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Does anyone at home smoke?</a:t>
            </a:r>
          </a:p>
          <a:p>
            <a:r>
              <a:rPr lang="en-GB" sz="1000" dirty="0">
                <a:solidFill>
                  <a:srgbClr val="002060"/>
                </a:solidFill>
                <a:latin typeface="Calibri" panose="020F0502020204030204" pitchFamily="34" charset="0"/>
              </a:rPr>
              <a:t>Q: Does anyone smoke indoors at home, in rooms that you use?</a:t>
            </a:r>
          </a:p>
          <a:p>
            <a:r>
              <a:rPr lang="en-GB" sz="1000" dirty="0">
                <a:solidFill>
                  <a:srgbClr val="002060"/>
                </a:solidFill>
                <a:latin typeface="Calibri" panose="020F0502020204030204" pitchFamily="34" charset="0"/>
              </a:rPr>
              <a:t>Q: Does anyone smoke in a car when you are in it too?   </a:t>
            </a:r>
          </a:p>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7" name="Chart 6"/>
          <p:cNvGraphicFramePr/>
          <p:nvPr>
            <p:extLst>
              <p:ext uri="{D42A27DB-BD31-4B8C-83A1-F6EECF244321}">
                <p14:modId xmlns:p14="http://schemas.microsoft.com/office/powerpoint/2010/main" val="1510135025"/>
              </p:ext>
            </p:extLst>
          </p:nvPr>
        </p:nvGraphicFramePr>
        <p:xfrm>
          <a:off x="183600" y="835200"/>
          <a:ext cx="3437259" cy="38797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4149706274"/>
              </p:ext>
            </p:extLst>
          </p:nvPr>
        </p:nvGraphicFramePr>
        <p:xfrm>
          <a:off x="4024148" y="835201"/>
          <a:ext cx="3219546" cy="38797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844348340"/>
              </p:ext>
            </p:extLst>
          </p:nvPr>
        </p:nvGraphicFramePr>
        <p:xfrm>
          <a:off x="7504467" y="861522"/>
          <a:ext cx="3219546" cy="3879773"/>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Tree>
    <p:extLst>
      <p:ext uri="{BB962C8B-B14F-4D97-AF65-F5344CB8AC3E}">
        <p14:creationId xmlns:p14="http://schemas.microsoft.com/office/powerpoint/2010/main" val="35057296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3019" y="6307401"/>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Does anyone at home smoke?</a:t>
            </a:r>
          </a:p>
          <a:p>
            <a:r>
              <a:rPr lang="en-GB" sz="1000" dirty="0">
                <a:solidFill>
                  <a:srgbClr val="002060"/>
                </a:solidFill>
                <a:latin typeface="Calibri" panose="020F0502020204030204" pitchFamily="34" charset="0"/>
              </a:rPr>
              <a:t>Q: Does anyone smoke indoors at home, in rooms that you use?</a:t>
            </a:r>
          </a:p>
          <a:p>
            <a:r>
              <a:rPr lang="en-GB" sz="1000" dirty="0">
                <a:solidFill>
                  <a:srgbClr val="002060"/>
                </a:solidFill>
                <a:latin typeface="Calibri" panose="020F0502020204030204" pitchFamily="34" charset="0"/>
              </a:rPr>
              <a:t>Q: Does anyone smoke in a car when you are in it too?   </a:t>
            </a:r>
          </a:p>
        </p:txBody>
      </p:sp>
      <p:sp>
        <p:nvSpPr>
          <p:cNvPr id="8" name="Title 1"/>
          <p:cNvSpPr>
            <a:spLocks noGrp="1"/>
          </p:cNvSpPr>
          <p:nvPr>
            <p:ph type="title"/>
          </p:nvPr>
        </p:nvSpPr>
        <p:spPr>
          <a:xfrm>
            <a:off x="183018" y="180000"/>
            <a:ext cx="11748569" cy="900000"/>
          </a:xfrm>
        </p:spPr>
        <p:txBody>
          <a:bodyPr vert="horz" lIns="91440" tIns="45720" rIns="91440" bIns="45720" rtlCol="0" anchor="t">
            <a:noAutofit/>
          </a:bodyPr>
          <a:lstStyle/>
          <a:p>
            <a:r>
              <a:rPr lang="en-GB" sz="1600" dirty="0"/>
              <a:t> </a:t>
            </a:r>
          </a:p>
        </p:txBody>
      </p:sp>
      <p:graphicFrame>
        <p:nvGraphicFramePr>
          <p:cNvPr id="6" name="Table 5"/>
          <p:cNvGraphicFramePr>
            <a:graphicFrameLocks noGrp="1"/>
          </p:cNvGraphicFramePr>
          <p:nvPr>
            <p:extLst>
              <p:ext uri="{D42A27DB-BD31-4B8C-83A1-F6EECF244321}">
                <p14:modId xmlns:p14="http://schemas.microsoft.com/office/powerpoint/2010/main" val="4222496430"/>
              </p:ext>
            </p:extLst>
          </p:nvPr>
        </p:nvGraphicFramePr>
        <p:xfrm>
          <a:off x="183020" y="884071"/>
          <a:ext cx="11449600" cy="2245746"/>
        </p:xfrm>
        <a:graphic>
          <a:graphicData uri="http://schemas.openxmlformats.org/drawingml/2006/table">
            <a:tbl>
              <a:tblPr firstRow="1" bandRow="1">
                <a:tableStyleId>{5940675A-B579-460E-94D1-54222C63F5DA}</a:tableStyleId>
              </a:tblPr>
              <a:tblGrid>
                <a:gridCol w="2684070">
                  <a:extLst>
                    <a:ext uri="{9D8B030D-6E8A-4147-A177-3AD203B41FA5}">
                      <a16:colId xmlns:a16="http://schemas.microsoft.com/office/drawing/2014/main" val="20000"/>
                    </a:ext>
                  </a:extLst>
                </a:gridCol>
                <a:gridCol w="1442966">
                  <a:extLst>
                    <a:ext uri="{9D8B030D-6E8A-4147-A177-3AD203B41FA5}">
                      <a16:colId xmlns:a16="http://schemas.microsoft.com/office/drawing/2014/main" val="20001"/>
                    </a:ext>
                  </a:extLst>
                </a:gridCol>
                <a:gridCol w="1442966">
                  <a:extLst>
                    <a:ext uri="{9D8B030D-6E8A-4147-A177-3AD203B41FA5}">
                      <a16:colId xmlns:a16="http://schemas.microsoft.com/office/drawing/2014/main" val="2004377308"/>
                    </a:ext>
                  </a:extLst>
                </a:gridCol>
                <a:gridCol w="1442966">
                  <a:extLst>
                    <a:ext uri="{9D8B030D-6E8A-4147-A177-3AD203B41FA5}">
                      <a16:colId xmlns:a16="http://schemas.microsoft.com/office/drawing/2014/main" val="20003"/>
                    </a:ext>
                  </a:extLst>
                </a:gridCol>
                <a:gridCol w="1442966">
                  <a:extLst>
                    <a:ext uri="{9D8B030D-6E8A-4147-A177-3AD203B41FA5}">
                      <a16:colId xmlns:a16="http://schemas.microsoft.com/office/drawing/2014/main" val="20005"/>
                    </a:ext>
                  </a:extLst>
                </a:gridCol>
                <a:gridCol w="1442965">
                  <a:extLst>
                    <a:ext uri="{9D8B030D-6E8A-4147-A177-3AD203B41FA5}">
                      <a16:colId xmlns:a16="http://schemas.microsoft.com/office/drawing/2014/main" val="20007"/>
                    </a:ext>
                  </a:extLst>
                </a:gridCol>
                <a:gridCol w="1550701">
                  <a:extLst>
                    <a:ext uri="{9D8B030D-6E8A-4147-A177-3AD203B41FA5}">
                      <a16:colId xmlns:a16="http://schemas.microsoft.com/office/drawing/2014/main" val="20009"/>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0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Does anyone at home smoke?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Does anyone smoke at home indoors, in rooms that you use?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pPr marL="0" algn="l" defTabSz="914400" rtl="0" eaLnBrk="1" latinLnBrk="0" hangingPunct="1"/>
                      <a:r>
                        <a:rPr lang="en-GB" sz="1100" kern="1200" dirty="0">
                          <a:solidFill>
                            <a:schemeClr val="tx1">
                              <a:lumMod val="75000"/>
                              <a:lumOff val="25000"/>
                            </a:schemeClr>
                          </a:solidFill>
                          <a:latin typeface="+mn-lt"/>
                          <a:ea typeface="+mn-ea"/>
                          <a:cs typeface="+mn-cs"/>
                        </a:rPr>
                        <a:t>Does anyone smoke in the car when you are in it too? </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22%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algn="l" defTabSz="914400" rtl="0" eaLnBrk="1" latinLnBrk="0" hangingPunct="1"/>
                      <a:endParaRPr lang="en-GB" sz="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5"/>
                  </a:ext>
                </a:extLst>
              </a:tr>
              <a:tr h="294833">
                <a:tc>
                  <a:txBody>
                    <a:bodyPr/>
                    <a:lstStyle/>
                    <a:p>
                      <a:pPr marL="0" algn="l" defTabSz="914400" rtl="0" eaLnBrk="1" latinLnBrk="0" hangingPunct="1"/>
                      <a:r>
                        <a:rPr lang="en-GB" sz="1100" i="0" kern="1200" dirty="0">
                          <a:solidFill>
                            <a:schemeClr val="tx1">
                              <a:lumMod val="75000"/>
                              <a:lumOff val="25000"/>
                            </a:schemeClr>
                          </a:solidFill>
                          <a:latin typeface="+mn-lt"/>
                          <a:ea typeface="+mn-ea"/>
                          <a:cs typeface="+mn-cs"/>
                        </a:rPr>
                        <a:t>Those exposed to smoking at home indoors</a:t>
                      </a:r>
                      <a:r>
                        <a:rPr lang="en-GB" sz="1100" i="0" kern="1200" baseline="0" dirty="0">
                          <a:solidFill>
                            <a:schemeClr val="tx1">
                              <a:lumMod val="75000"/>
                              <a:lumOff val="25000"/>
                            </a:schemeClr>
                          </a:solidFill>
                          <a:latin typeface="+mn-lt"/>
                          <a:ea typeface="+mn-ea"/>
                          <a:cs typeface="+mn-cs"/>
                        </a:rPr>
                        <a:t> and in the car</a:t>
                      </a:r>
                      <a:endParaRPr lang="en-GB" sz="1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dirty="0">
                          <a:solidFill>
                            <a:schemeClr val="tx1">
                              <a:lumMod val="75000"/>
                              <a:lumOff val="25000"/>
                            </a:schemeClr>
                          </a:solidFill>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0" name="TextBox 9"/>
          <p:cNvSpPr txBox="1"/>
          <p:nvPr/>
        </p:nvSpPr>
        <p:spPr>
          <a:xfrm>
            <a:off x="183017" y="5818473"/>
            <a:ext cx="11449599"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answered ‘Yes’</a:t>
            </a:r>
          </a:p>
        </p:txBody>
      </p:sp>
      <p:sp>
        <p:nvSpPr>
          <p:cNvPr id="11" name="Rectangle 10"/>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sp>
        <p:nvSpPr>
          <p:cNvPr id="13" name="Title 1"/>
          <p:cNvSpPr txBox="1">
            <a:spLocks/>
          </p:cNvSpPr>
          <p:nvPr/>
        </p:nvSpPr>
        <p:spPr>
          <a:xfrm>
            <a:off x="183019" y="180000"/>
            <a:ext cx="11669012" cy="55018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rgbClr val="008E91"/>
                </a:solidFill>
                <a:latin typeface="Calibri" panose="020F0502020204030204" pitchFamily="34" charset="0"/>
                <a:ea typeface="+mj-ea"/>
                <a:cs typeface="DINPro" panose="020B0504020101020102" pitchFamily="34" charset="0"/>
              </a:defRPr>
            </a:lvl1pPr>
          </a:lstStyle>
          <a:p>
            <a:r>
              <a:rPr lang="en-GB" sz="1600" dirty="0"/>
              <a:t>SEN and Young Carers are most likely to be exposed to smoking at home, indoors and in the car (both 12%). </a:t>
            </a:r>
          </a:p>
        </p:txBody>
      </p:sp>
      <p:graphicFrame>
        <p:nvGraphicFramePr>
          <p:cNvPr id="2" name="Table 1">
            <a:extLst>
              <a:ext uri="{FF2B5EF4-FFF2-40B4-BE49-F238E27FC236}">
                <a16:creationId xmlns:a16="http://schemas.microsoft.com/office/drawing/2014/main" id="{2DF90B7A-18CE-429A-AC6A-4B38CCEEF0A7}"/>
              </a:ext>
            </a:extLst>
          </p:cNvPr>
          <p:cNvGraphicFramePr>
            <a:graphicFrameLocks noGrp="1"/>
          </p:cNvGraphicFramePr>
          <p:nvPr>
            <p:extLst>
              <p:ext uri="{D42A27DB-BD31-4B8C-83A1-F6EECF244321}">
                <p14:modId xmlns:p14="http://schemas.microsoft.com/office/powerpoint/2010/main" val="2326621758"/>
              </p:ext>
            </p:extLst>
          </p:nvPr>
        </p:nvGraphicFramePr>
        <p:xfrm>
          <a:off x="183018" y="3370229"/>
          <a:ext cx="11449600" cy="2413386"/>
        </p:xfrm>
        <a:graphic>
          <a:graphicData uri="http://schemas.openxmlformats.org/drawingml/2006/table">
            <a:tbl>
              <a:tblPr firstRow="1" bandRow="1">
                <a:tableStyleId>{5940675A-B579-460E-94D1-54222C63F5DA}</a:tableStyleId>
              </a:tblPr>
              <a:tblGrid>
                <a:gridCol w="2684070">
                  <a:extLst>
                    <a:ext uri="{9D8B030D-6E8A-4147-A177-3AD203B41FA5}">
                      <a16:colId xmlns:a16="http://schemas.microsoft.com/office/drawing/2014/main" val="1549355782"/>
                    </a:ext>
                  </a:extLst>
                </a:gridCol>
                <a:gridCol w="1442966">
                  <a:extLst>
                    <a:ext uri="{9D8B030D-6E8A-4147-A177-3AD203B41FA5}">
                      <a16:colId xmlns:a16="http://schemas.microsoft.com/office/drawing/2014/main" val="577622297"/>
                    </a:ext>
                  </a:extLst>
                </a:gridCol>
                <a:gridCol w="1442966">
                  <a:extLst>
                    <a:ext uri="{9D8B030D-6E8A-4147-A177-3AD203B41FA5}">
                      <a16:colId xmlns:a16="http://schemas.microsoft.com/office/drawing/2014/main" val="2198314969"/>
                    </a:ext>
                  </a:extLst>
                </a:gridCol>
                <a:gridCol w="1442966">
                  <a:extLst>
                    <a:ext uri="{9D8B030D-6E8A-4147-A177-3AD203B41FA5}">
                      <a16:colId xmlns:a16="http://schemas.microsoft.com/office/drawing/2014/main" val="3735550384"/>
                    </a:ext>
                  </a:extLst>
                </a:gridCol>
                <a:gridCol w="1442966">
                  <a:extLst>
                    <a:ext uri="{9D8B030D-6E8A-4147-A177-3AD203B41FA5}">
                      <a16:colId xmlns:a16="http://schemas.microsoft.com/office/drawing/2014/main" val="4187127793"/>
                    </a:ext>
                  </a:extLst>
                </a:gridCol>
                <a:gridCol w="1442965">
                  <a:extLst>
                    <a:ext uri="{9D8B030D-6E8A-4147-A177-3AD203B41FA5}">
                      <a16:colId xmlns:a16="http://schemas.microsoft.com/office/drawing/2014/main" val="899068932"/>
                    </a:ext>
                  </a:extLst>
                </a:gridCol>
                <a:gridCol w="1550701">
                  <a:extLst>
                    <a:ext uri="{9D8B030D-6E8A-4147-A177-3AD203B41FA5}">
                      <a16:colId xmlns:a16="http://schemas.microsoft.com/office/drawing/2014/main" val="2929075655"/>
                    </a:ext>
                  </a:extLst>
                </a:gridCol>
              </a:tblGrid>
              <a:tr h="158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Ethnicity:</a:t>
                      </a:r>
                      <a:r>
                        <a:rPr lang="en-GB" sz="1100" b="1" baseline="0" dirty="0">
                          <a:solidFill>
                            <a:schemeClr val="tx1">
                              <a:lumMod val="75000"/>
                              <a:lumOff val="25000"/>
                            </a:schemeClr>
                          </a:solidFill>
                        </a:rPr>
                        <a:t> </a:t>
                      </a:r>
                      <a:r>
                        <a:rPr lang="en-GB" sz="11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err="1">
                          <a:solidFill>
                            <a:schemeClr val="tx1">
                              <a:lumMod val="75000"/>
                              <a:lumOff val="25000"/>
                            </a:schemeClr>
                          </a:solidFill>
                        </a:rPr>
                        <a:t>Eng</a:t>
                      </a:r>
                      <a:r>
                        <a:rPr lang="en-GB" sz="11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64182007"/>
                  </a:ext>
                </a:extLst>
              </a:tr>
              <a:tr h="294833">
                <a:tc>
                  <a:txBody>
                    <a:bodyPr/>
                    <a:lstStyle/>
                    <a:p>
                      <a:r>
                        <a:rPr lang="en-GB" sz="11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93056042"/>
                  </a:ext>
                </a:extLst>
              </a:tr>
              <a:tr h="294833">
                <a:tc>
                  <a:txBody>
                    <a:bodyPr/>
                    <a:lstStyle/>
                    <a:p>
                      <a:r>
                        <a:rPr lang="en-GB" sz="1100" dirty="0">
                          <a:solidFill>
                            <a:schemeClr val="tx1">
                              <a:lumMod val="75000"/>
                              <a:lumOff val="25000"/>
                            </a:schemeClr>
                          </a:solidFill>
                        </a:rPr>
                        <a:t>Does anyone at home smoke?</a:t>
                      </a:r>
                      <a:r>
                        <a:rPr lang="en-GB" sz="1100" baseline="0" dirty="0">
                          <a:solidFill>
                            <a:schemeClr val="tx1">
                              <a:lumMod val="75000"/>
                              <a:lumOff val="25000"/>
                            </a:schemeClr>
                          </a:solidFill>
                        </a:rPr>
                        <a:t>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868802283"/>
                  </a:ext>
                </a:extLst>
              </a:tr>
              <a:tr h="294833">
                <a:tc>
                  <a:txBody>
                    <a:bodyPr/>
                    <a:lstStyle/>
                    <a:p>
                      <a:r>
                        <a:rPr lang="en-GB" sz="1100" dirty="0">
                          <a:solidFill>
                            <a:schemeClr val="tx1">
                              <a:lumMod val="75000"/>
                              <a:lumOff val="25000"/>
                            </a:schemeClr>
                          </a:solidFill>
                        </a:rPr>
                        <a:t>Does</a:t>
                      </a:r>
                      <a:r>
                        <a:rPr lang="en-GB" sz="1100" baseline="0" dirty="0">
                          <a:solidFill>
                            <a:schemeClr val="tx1">
                              <a:lumMod val="75000"/>
                              <a:lumOff val="25000"/>
                            </a:schemeClr>
                          </a:solidFill>
                        </a:rPr>
                        <a:t> anyone smoke at home indoors, in rooms that you use?</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4193433421"/>
                  </a:ext>
                </a:extLst>
              </a:tr>
              <a:tr h="294833">
                <a:tc>
                  <a:txBody>
                    <a:bodyPr/>
                    <a:lstStyle/>
                    <a:p>
                      <a:r>
                        <a:rPr lang="en-GB" sz="1100" dirty="0">
                          <a:solidFill>
                            <a:schemeClr val="tx1">
                              <a:lumMod val="75000"/>
                              <a:lumOff val="25000"/>
                            </a:schemeClr>
                          </a:solidFill>
                        </a:rPr>
                        <a:t>Does</a:t>
                      </a:r>
                      <a:r>
                        <a:rPr lang="en-GB" sz="1100" baseline="0" dirty="0">
                          <a:solidFill>
                            <a:schemeClr val="tx1">
                              <a:lumMod val="75000"/>
                              <a:lumOff val="25000"/>
                            </a:schemeClr>
                          </a:solidFill>
                        </a:rPr>
                        <a:t> anyone smoke in the car when you are in it too? </a:t>
                      </a:r>
                      <a:endParaRPr lang="en-GB" sz="1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1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100" dirty="0">
                          <a:solidFill>
                            <a:schemeClr val="tx1">
                              <a:lumMod val="75000"/>
                              <a:lumOff val="25000"/>
                            </a:schemeClr>
                          </a:solidFill>
                        </a:rPr>
                        <a:t>19%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2130811999"/>
                  </a:ext>
                </a:extLst>
              </a:tr>
              <a:tr h="0">
                <a:tc>
                  <a:txBody>
                    <a:bodyPr/>
                    <a:lstStyle/>
                    <a:p>
                      <a:pPr marL="0" algn="l" defTabSz="914400" rtl="0" eaLnBrk="1" latinLnBrk="0" hangingPunct="1"/>
                      <a:endParaRPr lang="en-GB" sz="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tc>
                  <a:txBody>
                    <a:bodyPr/>
                    <a:lstStyle/>
                    <a:p>
                      <a:pPr algn="ctr"/>
                      <a:endParaRPr lang="en-GB" sz="1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17267792"/>
                  </a:ext>
                </a:extLst>
              </a:tr>
              <a:tr h="294833">
                <a:tc>
                  <a:txBody>
                    <a:bodyPr/>
                    <a:lstStyle/>
                    <a:p>
                      <a:pPr marL="0" algn="l" defTabSz="914400" rtl="0" eaLnBrk="1" latinLnBrk="0" hangingPunct="1"/>
                      <a:r>
                        <a:rPr lang="en-GB" sz="1100" i="0" kern="1200" dirty="0">
                          <a:solidFill>
                            <a:schemeClr val="tx1">
                              <a:lumMod val="75000"/>
                              <a:lumOff val="25000"/>
                            </a:schemeClr>
                          </a:solidFill>
                          <a:latin typeface="+mn-lt"/>
                          <a:ea typeface="+mn-ea"/>
                          <a:cs typeface="+mn-cs"/>
                        </a:rPr>
                        <a:t>Those exposed to smoking at home indoors</a:t>
                      </a:r>
                      <a:r>
                        <a:rPr lang="en-GB" sz="1100" i="0" kern="1200" baseline="0" dirty="0">
                          <a:solidFill>
                            <a:schemeClr val="tx1">
                              <a:lumMod val="75000"/>
                              <a:lumOff val="25000"/>
                            </a:schemeClr>
                          </a:solidFill>
                          <a:latin typeface="+mn-lt"/>
                          <a:ea typeface="+mn-ea"/>
                          <a:cs typeface="+mn-cs"/>
                        </a:rPr>
                        <a:t> and in the car</a:t>
                      </a:r>
                      <a:endParaRPr lang="en-GB" sz="1100" i="0" kern="1200" dirty="0">
                        <a:solidFill>
                          <a:schemeClr val="tx1">
                            <a:lumMod val="75000"/>
                            <a:lumOff val="25000"/>
                          </a:schemeClr>
                        </a:solidFill>
                        <a:latin typeface="+mn-lt"/>
                        <a:ea typeface="+mn-ea"/>
                        <a:cs typeface="+mn-cs"/>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a:r>
                        <a:rPr lang="en-GB" sz="1200" kern="1200" dirty="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866004757"/>
                  </a:ext>
                </a:extLst>
              </a:tr>
            </a:tbl>
          </a:graphicData>
        </a:graphic>
      </p:graphicFrame>
    </p:spTree>
    <p:extLst>
      <p:ext uri="{BB962C8B-B14F-4D97-AF65-F5344CB8AC3E}">
        <p14:creationId xmlns:p14="http://schemas.microsoft.com/office/powerpoint/2010/main" val="426537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2400" dirty="0"/>
              <a:t>Executive Summary (6)</a:t>
            </a:r>
          </a:p>
        </p:txBody>
      </p:sp>
      <p:sp>
        <p:nvSpPr>
          <p:cNvPr id="3" name="Content Placeholder 2"/>
          <p:cNvSpPr>
            <a:spLocks noGrp="1"/>
          </p:cNvSpPr>
          <p:nvPr>
            <p:ph idx="1"/>
          </p:nvPr>
        </p:nvSpPr>
        <p:spPr>
          <a:xfrm>
            <a:off x="183019" y="834244"/>
            <a:ext cx="10569776" cy="5678068"/>
          </a:xfrm>
        </p:spPr>
        <p:txBody>
          <a:bodyPr>
            <a:noAutofit/>
          </a:bodyPr>
          <a:lstStyle/>
          <a:p>
            <a:pPr marL="0" indent="0">
              <a:lnSpc>
                <a:spcPct val="100000"/>
              </a:lnSpc>
              <a:spcBef>
                <a:spcPts val="600"/>
              </a:spcBef>
              <a:spcAft>
                <a:spcPts val="600"/>
              </a:spcAft>
              <a:buNone/>
            </a:pPr>
            <a:r>
              <a:rPr lang="en-GB" sz="1600" b="1" dirty="0">
                <a:solidFill>
                  <a:srgbClr val="00A98A"/>
                </a:solidFill>
              </a:rPr>
              <a:t>Healthy eating </a:t>
            </a:r>
          </a:p>
          <a:p>
            <a:pPr>
              <a:lnSpc>
                <a:spcPct val="100000"/>
              </a:lnSpc>
              <a:spcBef>
                <a:spcPts val="600"/>
              </a:spcBef>
              <a:spcAft>
                <a:spcPts val="600"/>
              </a:spcAft>
            </a:pPr>
            <a:r>
              <a:rPr lang="en-GB" sz="1400" dirty="0">
                <a:solidFill>
                  <a:srgbClr val="404040"/>
                </a:solidFill>
              </a:rPr>
              <a:t>13% of pupils say they don’t normally have breakfast or only have a drink, decreased from last year’s 16%. The figure increases to 19% for those with FSM. Cereal or porridge remains the most popular choice of breakfast.</a:t>
            </a:r>
          </a:p>
          <a:p>
            <a:pPr>
              <a:lnSpc>
                <a:spcPct val="100000"/>
              </a:lnSpc>
              <a:spcBef>
                <a:spcPts val="600"/>
              </a:spcBef>
              <a:spcAft>
                <a:spcPts val="600"/>
              </a:spcAft>
            </a:pPr>
            <a:r>
              <a:rPr lang="en-GB" sz="1400" dirty="0">
                <a:solidFill>
                  <a:srgbClr val="404040"/>
                </a:solidFill>
              </a:rPr>
              <a:t>Overall, when pupils eat during the day, they have enough time to eat (62%) and say they are able to eat with friends (72%), choosing what they are eating (42%). A higher proportion of Year 6s agree with these statements than Year 4s. </a:t>
            </a:r>
          </a:p>
          <a:p>
            <a:pPr>
              <a:lnSpc>
                <a:spcPct val="100000"/>
              </a:lnSpc>
              <a:spcBef>
                <a:spcPts val="600"/>
              </a:spcBef>
              <a:spcAft>
                <a:spcPts val="600"/>
              </a:spcAft>
            </a:pPr>
            <a:r>
              <a:rPr lang="en-GB" sz="1400" dirty="0">
                <a:solidFill>
                  <a:srgbClr val="404040"/>
                </a:solidFill>
              </a:rPr>
              <a:t>When eating meals at home at least 69% of pupils eat with the family/others in their household. </a:t>
            </a:r>
            <a:r>
              <a:rPr lang="en-US" sz="1400" dirty="0">
                <a:solidFill>
                  <a:srgbClr val="404040"/>
                </a:solidFill>
              </a:rPr>
              <a:t>Year 6s are more likely to be given a choice of what they eat than Year 4s and are also more likely to be able to choose how much they eat.</a:t>
            </a:r>
            <a:endParaRPr lang="en-GB" sz="1400" dirty="0">
              <a:solidFill>
                <a:srgbClr val="404040"/>
              </a:solidFill>
            </a:endParaRPr>
          </a:p>
          <a:p>
            <a:pPr>
              <a:lnSpc>
                <a:spcPct val="100000"/>
              </a:lnSpc>
              <a:spcBef>
                <a:spcPts val="600"/>
              </a:spcBef>
              <a:spcAft>
                <a:spcPts val="600"/>
              </a:spcAft>
            </a:pPr>
            <a:r>
              <a:rPr lang="en-GB" sz="1400" dirty="0">
                <a:solidFill>
                  <a:srgbClr val="404040"/>
                </a:solidFill>
              </a:rPr>
              <a:t>15% of pupils say that none of the rules we listed about food or eating apply to them, with the three most common being asking permission before getting a snack (44%), not using mobile phones when eating (43%) and having dessert after finishing the meal (38%).</a:t>
            </a:r>
          </a:p>
          <a:p>
            <a:pPr>
              <a:lnSpc>
                <a:spcPct val="100000"/>
              </a:lnSpc>
              <a:spcBef>
                <a:spcPts val="600"/>
              </a:spcBef>
              <a:spcAft>
                <a:spcPts val="600"/>
              </a:spcAft>
            </a:pPr>
            <a:r>
              <a:rPr lang="en-GB" sz="1400" dirty="0">
                <a:solidFill>
                  <a:srgbClr val="404040"/>
                </a:solidFill>
              </a:rPr>
              <a:t>Overall, 81% of primary pupils have a drink of milk or water most days or every day. 68% consume fruit and vegetables most days or every day, and 59% are having snacks such as crisps, biscuits and cakes most days/every day.  58% of Pupils are having sports, fizzy or caffeinated drinks at least 2 or 3 days a week and 46% of pupils have take-aways once a week with 22% rarely or never having them.</a:t>
            </a:r>
          </a:p>
          <a:p>
            <a:pPr marL="0" indent="0">
              <a:lnSpc>
                <a:spcPct val="100000"/>
              </a:lnSpc>
              <a:spcBef>
                <a:spcPts val="600"/>
              </a:spcBef>
              <a:spcAft>
                <a:spcPts val="600"/>
              </a:spcAft>
              <a:buNone/>
            </a:pPr>
            <a:r>
              <a:rPr lang="en-GB" sz="1600" b="1" dirty="0">
                <a:solidFill>
                  <a:srgbClr val="92D050"/>
                </a:solidFill>
              </a:rPr>
              <a:t>Wellbeing</a:t>
            </a:r>
          </a:p>
          <a:p>
            <a:pPr>
              <a:lnSpc>
                <a:spcPct val="100000"/>
              </a:lnSpc>
              <a:spcBef>
                <a:spcPts val="600"/>
              </a:spcBef>
              <a:spcAft>
                <a:spcPts val="600"/>
              </a:spcAft>
            </a:pPr>
            <a:r>
              <a:rPr lang="en-GB" sz="1400" dirty="0">
                <a:solidFill>
                  <a:srgbClr val="404040"/>
                </a:solidFill>
              </a:rPr>
              <a:t>Most pupils feel warm and comfortable at home (98%). </a:t>
            </a:r>
          </a:p>
          <a:p>
            <a:pPr>
              <a:lnSpc>
                <a:spcPct val="100000"/>
              </a:lnSpc>
              <a:spcBef>
                <a:spcPts val="600"/>
              </a:spcBef>
              <a:spcAft>
                <a:spcPts val="600"/>
              </a:spcAft>
            </a:pPr>
            <a:r>
              <a:rPr lang="en-GB" sz="1400" dirty="0">
                <a:solidFill>
                  <a:srgbClr val="404040"/>
                </a:solidFill>
              </a:rPr>
              <a:t>Good oral hygiene is apparent amongst 75% of pupils. However, there are groups which appear to show less attention: SEN (65%), FSM (69%) and those with a disability (69%). Overall, 43% have seen a dentist within the last year, where cohorts Year 4 (36%), FSM pupils (34%), SEN pupils (35%), young carers (36%), ethnic minority groups (35%) and those who have English as a second language (36%) are all below average. </a:t>
            </a:r>
          </a:p>
          <a:p>
            <a:pPr>
              <a:lnSpc>
                <a:spcPct val="100000"/>
              </a:lnSpc>
              <a:spcBef>
                <a:spcPts val="600"/>
              </a:spcBef>
              <a:spcAft>
                <a:spcPts val="600"/>
              </a:spcAft>
            </a:pPr>
            <a:r>
              <a:rPr lang="en-US" sz="1400" dirty="0">
                <a:solidFill>
                  <a:srgbClr val="404040"/>
                </a:solidFill>
              </a:rPr>
              <a:t>53% of pupils remember being weighed and measured at school. Of these, 13% answered that it did not make them feel happy, girls are less happy about it than boys, and the most negative response from Young Carers</a:t>
            </a:r>
            <a:endParaRPr lang="en-GB" sz="1400" dirty="0">
              <a:solidFill>
                <a:srgbClr val="404040"/>
              </a:solidFill>
            </a:endParaRPr>
          </a:p>
        </p:txBody>
      </p:sp>
    </p:spTree>
    <p:extLst>
      <p:ext uri="{BB962C8B-B14F-4D97-AF65-F5344CB8AC3E}">
        <p14:creationId xmlns:p14="http://schemas.microsoft.com/office/powerpoint/2010/main" val="40659945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8" y="180000"/>
            <a:ext cx="11599679" cy="900000"/>
          </a:xfrm>
        </p:spPr>
        <p:txBody>
          <a:bodyPr vert="horz" lIns="91440" tIns="45720" rIns="91440" bIns="45720" rtlCol="0" anchor="t" anchorCtr="0">
            <a:normAutofit/>
          </a:bodyPr>
          <a:lstStyle/>
          <a:p>
            <a:r>
              <a:rPr lang="en-GB" sz="1600" dirty="0"/>
              <a:t>6% of pupils know someone who takes drugs, with the percentage increasing the most amongst SEN and Young Carers, (12% and 16% respectively).</a:t>
            </a:r>
          </a:p>
        </p:txBody>
      </p:sp>
      <p:graphicFrame>
        <p:nvGraphicFramePr>
          <p:cNvPr id="4" name="Chart 3"/>
          <p:cNvGraphicFramePr/>
          <p:nvPr>
            <p:extLst>
              <p:ext uri="{D42A27DB-BD31-4B8C-83A1-F6EECF244321}">
                <p14:modId xmlns:p14="http://schemas.microsoft.com/office/powerpoint/2010/main" val="2952510259"/>
              </p:ext>
            </p:extLst>
          </p:nvPr>
        </p:nvGraphicFramePr>
        <p:xfrm>
          <a:off x="183020" y="835200"/>
          <a:ext cx="5045472" cy="41202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know anyone personally who you think takes any drugs to get high? (Not medicines, tobacco or alcohol.)</a:t>
            </a:r>
          </a:p>
          <a:p>
            <a:r>
              <a:rPr lang="en-GB" sz="1000" i="1" dirty="0">
                <a:solidFill>
                  <a:srgbClr val="002060"/>
                </a:solidFill>
                <a:latin typeface="Calibri" panose="020F0502020204030204" pitchFamily="34" charset="0"/>
              </a:rPr>
              <a:t>Base: All valid respondents, 2021 n=1,673, 2022 n=2,502, 2023 n=2,453</a:t>
            </a:r>
          </a:p>
        </p:txBody>
      </p:sp>
      <p:sp>
        <p:nvSpPr>
          <p:cNvPr id="6" name="Rectangle 5"/>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10" name="Table 9"/>
          <p:cNvGraphicFramePr>
            <a:graphicFrameLocks noGrp="1"/>
          </p:cNvGraphicFramePr>
          <p:nvPr>
            <p:extLst>
              <p:ext uri="{D42A27DB-BD31-4B8C-83A1-F6EECF244321}">
                <p14:modId xmlns:p14="http://schemas.microsoft.com/office/powerpoint/2010/main" val="3192184457"/>
              </p:ext>
            </p:extLst>
          </p:nvPr>
        </p:nvGraphicFramePr>
        <p:xfrm>
          <a:off x="5350934" y="3598036"/>
          <a:ext cx="6431764" cy="2574064"/>
        </p:xfrm>
        <a:graphic>
          <a:graphicData uri="http://schemas.openxmlformats.org/drawingml/2006/table">
            <a:tbl>
              <a:tblPr firstRow="1" bandRow="1">
                <a:tableStyleId>{5940675A-B579-460E-94D1-54222C63F5DA}</a:tableStyleId>
              </a:tblPr>
              <a:tblGrid>
                <a:gridCol w="1798536">
                  <a:extLst>
                    <a:ext uri="{9D8B030D-6E8A-4147-A177-3AD203B41FA5}">
                      <a16:colId xmlns:a16="http://schemas.microsoft.com/office/drawing/2014/main" val="20000"/>
                    </a:ext>
                  </a:extLst>
                </a:gridCol>
                <a:gridCol w="785750">
                  <a:extLst>
                    <a:ext uri="{9D8B030D-6E8A-4147-A177-3AD203B41FA5}">
                      <a16:colId xmlns:a16="http://schemas.microsoft.com/office/drawing/2014/main" val="420508230"/>
                    </a:ext>
                  </a:extLst>
                </a:gridCol>
                <a:gridCol w="785750">
                  <a:extLst>
                    <a:ext uri="{9D8B030D-6E8A-4147-A177-3AD203B41FA5}">
                      <a16:colId xmlns:a16="http://schemas.microsoft.com/office/drawing/2014/main" val="20002"/>
                    </a:ext>
                  </a:extLst>
                </a:gridCol>
                <a:gridCol w="715275">
                  <a:extLst>
                    <a:ext uri="{9D8B030D-6E8A-4147-A177-3AD203B41FA5}">
                      <a16:colId xmlns:a16="http://schemas.microsoft.com/office/drawing/2014/main" val="20003"/>
                    </a:ext>
                  </a:extLst>
                </a:gridCol>
                <a:gridCol w="824438">
                  <a:extLst>
                    <a:ext uri="{9D8B030D-6E8A-4147-A177-3AD203B41FA5}">
                      <a16:colId xmlns:a16="http://schemas.microsoft.com/office/drawing/2014/main" val="20004"/>
                    </a:ext>
                  </a:extLst>
                </a:gridCol>
                <a:gridCol w="807489">
                  <a:extLst>
                    <a:ext uri="{9D8B030D-6E8A-4147-A177-3AD203B41FA5}">
                      <a16:colId xmlns:a16="http://schemas.microsoft.com/office/drawing/2014/main" val="20005"/>
                    </a:ext>
                  </a:extLst>
                </a:gridCol>
                <a:gridCol w="714526">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 – know someone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 – don’t know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I don’t want</a:t>
                      </a:r>
                      <a:r>
                        <a:rPr lang="en-GB" sz="1200" baseline="0" dirty="0">
                          <a:solidFill>
                            <a:schemeClr val="tx1">
                              <a:lumMod val="75000"/>
                              <a:lumOff val="25000"/>
                            </a:schemeClr>
                          </a:solidFill>
                        </a:rPr>
                        <a:t> to say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17072754"/>
              </p:ext>
            </p:extLst>
          </p:nvPr>
        </p:nvGraphicFramePr>
        <p:xfrm>
          <a:off x="5350935" y="992188"/>
          <a:ext cx="6433631" cy="2391184"/>
        </p:xfrm>
        <a:graphic>
          <a:graphicData uri="http://schemas.openxmlformats.org/drawingml/2006/table">
            <a:tbl>
              <a:tblPr firstRow="1" bandRow="1">
                <a:tableStyleId>{5940675A-B579-460E-94D1-54222C63F5DA}</a:tableStyleId>
              </a:tblPr>
              <a:tblGrid>
                <a:gridCol w="1814975">
                  <a:extLst>
                    <a:ext uri="{9D8B030D-6E8A-4147-A177-3AD203B41FA5}">
                      <a16:colId xmlns:a16="http://schemas.microsoft.com/office/drawing/2014/main" val="20000"/>
                    </a:ext>
                  </a:extLst>
                </a:gridCol>
                <a:gridCol w="769776">
                  <a:extLst>
                    <a:ext uri="{9D8B030D-6E8A-4147-A177-3AD203B41FA5}">
                      <a16:colId xmlns:a16="http://schemas.microsoft.com/office/drawing/2014/main" val="1395085864"/>
                    </a:ext>
                  </a:extLst>
                </a:gridCol>
                <a:gridCol w="769776">
                  <a:extLst>
                    <a:ext uri="{9D8B030D-6E8A-4147-A177-3AD203B41FA5}">
                      <a16:colId xmlns:a16="http://schemas.microsoft.com/office/drawing/2014/main" val="3214796492"/>
                    </a:ext>
                  </a:extLst>
                </a:gridCol>
                <a:gridCol w="769776">
                  <a:extLst>
                    <a:ext uri="{9D8B030D-6E8A-4147-A177-3AD203B41FA5}">
                      <a16:colId xmlns:a16="http://schemas.microsoft.com/office/drawing/2014/main" val="20001"/>
                    </a:ext>
                  </a:extLst>
                </a:gridCol>
                <a:gridCol w="769776">
                  <a:extLst>
                    <a:ext uri="{9D8B030D-6E8A-4147-A177-3AD203B41FA5}">
                      <a16:colId xmlns:a16="http://schemas.microsoft.com/office/drawing/2014/main" val="20003"/>
                    </a:ext>
                  </a:extLst>
                </a:gridCol>
                <a:gridCol w="769776">
                  <a:extLst>
                    <a:ext uri="{9D8B030D-6E8A-4147-A177-3AD203B41FA5}">
                      <a16:colId xmlns:a16="http://schemas.microsoft.com/office/drawing/2014/main" val="20004"/>
                    </a:ext>
                  </a:extLst>
                </a:gridCol>
                <a:gridCol w="769776">
                  <a:extLst>
                    <a:ext uri="{9D8B030D-6E8A-4147-A177-3AD203B41FA5}">
                      <a16:colId xmlns:a16="http://schemas.microsoft.com/office/drawing/2014/main" val="2000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rPr>
                        <a:t>Boys</a:t>
                      </a: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 – know someone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 – don’t know anyone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71%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14916">
                <a:tc>
                  <a:txBody>
                    <a:bodyPr/>
                    <a:lstStyle/>
                    <a:p>
                      <a:r>
                        <a:rPr lang="en-GB" sz="1200" dirty="0">
                          <a:solidFill>
                            <a:schemeClr val="tx1">
                              <a:lumMod val="75000"/>
                              <a:lumOff val="25000"/>
                            </a:schemeClr>
                          </a:solidFill>
                        </a:rPr>
                        <a:t>I don’t want</a:t>
                      </a:r>
                      <a:r>
                        <a:rPr lang="en-GB" sz="1200" baseline="0" dirty="0">
                          <a:solidFill>
                            <a:schemeClr val="tx1">
                              <a:lumMod val="75000"/>
                              <a:lumOff val="25000"/>
                            </a:schemeClr>
                          </a:solidFill>
                        </a:rPr>
                        <a:t> to say</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85148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600" y="6214512"/>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Have you ever been offered… (Tick all that apply)?</a:t>
            </a:r>
          </a:p>
          <a:p>
            <a:r>
              <a:rPr lang="en-GB" sz="1000" i="1" dirty="0">
                <a:solidFill>
                  <a:srgbClr val="002060"/>
                </a:solidFill>
                <a:latin typeface="Calibri" panose="020F0502020204030204" pitchFamily="34" charset="0"/>
              </a:rPr>
              <a:t>Base: All Year 6 pupils, 2021 n=806, 2022 n=1244, 2023 n=1,297</a:t>
            </a:r>
          </a:p>
          <a:p>
            <a:r>
              <a:rPr lang="en-GB" sz="1000" i="1" dirty="0">
                <a:solidFill>
                  <a:srgbClr val="002060"/>
                </a:solidFill>
                <a:latin typeface="Calibri" panose="020F0502020204030204" pitchFamily="34" charset="0"/>
              </a:rPr>
              <a:t>‘Nitrous Oxide (also known as laughing gas, NOS)’ has been introduced in 2023.</a:t>
            </a:r>
            <a:endParaRPr lang="en-US" sz="1000" i="1" dirty="0">
              <a:solidFill>
                <a:srgbClr val="002060"/>
              </a:solidFill>
              <a:latin typeface="Calibri" panose="020F0502020204030204" pitchFamily="34" charset="0"/>
            </a:endParaRPr>
          </a:p>
        </p:txBody>
      </p:sp>
      <p:sp>
        <p:nvSpPr>
          <p:cNvPr id="7" name="Title 1"/>
          <p:cNvSpPr>
            <a:spLocks noGrp="1"/>
          </p:cNvSpPr>
          <p:nvPr>
            <p:ph type="title"/>
          </p:nvPr>
        </p:nvSpPr>
        <p:spPr>
          <a:xfrm>
            <a:off x="183019" y="180000"/>
            <a:ext cx="11633160" cy="900000"/>
          </a:xfrm>
        </p:spPr>
        <p:txBody>
          <a:bodyPr anchor="t" anchorCtr="0">
            <a:normAutofit/>
          </a:bodyPr>
          <a:lstStyle/>
          <a:p>
            <a:r>
              <a:rPr lang="en-GB" sz="1600" dirty="0"/>
              <a:t>1% of Year 6 pupils have been offered cannabis, 1% have been offered Nitrous oxide and 2% have been offered other drugs for the purpose of getting high. Year 6’s Young carers and SEN pupils are more likely to have been offered other drugs when compared to all Year 6 pupils.</a:t>
            </a:r>
          </a:p>
        </p:txBody>
      </p:sp>
      <p:sp>
        <p:nvSpPr>
          <p:cNvPr id="8" name="Rectangle 7"/>
          <p:cNvSpPr/>
          <p:nvPr/>
        </p:nvSpPr>
        <p:spPr>
          <a:xfrm>
            <a:off x="9946640" y="6368627"/>
            <a:ext cx="1686560" cy="492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Staying safe</a:t>
            </a:r>
          </a:p>
        </p:txBody>
      </p:sp>
      <p:graphicFrame>
        <p:nvGraphicFramePr>
          <p:cNvPr id="9" name="Table 8"/>
          <p:cNvGraphicFramePr>
            <a:graphicFrameLocks noGrp="1"/>
          </p:cNvGraphicFramePr>
          <p:nvPr>
            <p:extLst>
              <p:ext uri="{D42A27DB-BD31-4B8C-83A1-F6EECF244321}">
                <p14:modId xmlns:p14="http://schemas.microsoft.com/office/powerpoint/2010/main" val="615857388"/>
              </p:ext>
            </p:extLst>
          </p:nvPr>
        </p:nvGraphicFramePr>
        <p:xfrm>
          <a:off x="4423850" y="1114847"/>
          <a:ext cx="7392328" cy="2353416"/>
        </p:xfrm>
        <a:graphic>
          <a:graphicData uri="http://schemas.openxmlformats.org/drawingml/2006/table">
            <a:tbl>
              <a:tblPr firstRow="1" bandRow="1">
                <a:tableStyleId>{5940675A-B579-460E-94D1-54222C63F5DA}</a:tableStyleId>
              </a:tblPr>
              <a:tblGrid>
                <a:gridCol w="2315949">
                  <a:extLst>
                    <a:ext uri="{9D8B030D-6E8A-4147-A177-3AD203B41FA5}">
                      <a16:colId xmlns:a16="http://schemas.microsoft.com/office/drawing/2014/main" val="20000"/>
                    </a:ext>
                  </a:extLst>
                </a:gridCol>
                <a:gridCol w="1064091">
                  <a:extLst>
                    <a:ext uri="{9D8B030D-6E8A-4147-A177-3AD203B41FA5}">
                      <a16:colId xmlns:a16="http://schemas.microsoft.com/office/drawing/2014/main" val="20001"/>
                    </a:ext>
                  </a:extLst>
                </a:gridCol>
                <a:gridCol w="1003072">
                  <a:extLst>
                    <a:ext uri="{9D8B030D-6E8A-4147-A177-3AD203B41FA5}">
                      <a16:colId xmlns:a16="http://schemas.microsoft.com/office/drawing/2014/main" val="20003"/>
                    </a:ext>
                  </a:extLst>
                </a:gridCol>
                <a:gridCol w="1003072">
                  <a:extLst>
                    <a:ext uri="{9D8B030D-6E8A-4147-A177-3AD203B41FA5}">
                      <a16:colId xmlns:a16="http://schemas.microsoft.com/office/drawing/2014/main" val="20004"/>
                    </a:ext>
                  </a:extLst>
                </a:gridCol>
                <a:gridCol w="1003072">
                  <a:extLst>
                    <a:ext uri="{9D8B030D-6E8A-4147-A177-3AD203B41FA5}">
                      <a16:colId xmlns:a16="http://schemas.microsoft.com/office/drawing/2014/main" val="20005"/>
                    </a:ext>
                  </a:extLst>
                </a:gridCol>
                <a:gridCol w="1003072">
                  <a:extLst>
                    <a:ext uri="{9D8B030D-6E8A-4147-A177-3AD203B41FA5}">
                      <a16:colId xmlns:a16="http://schemas.microsoft.com/office/drawing/2014/main" val="20006"/>
                    </a:ext>
                  </a:extLst>
                </a:gridCol>
              </a:tblGrid>
              <a:tr h="468019">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0811">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625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138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30384">
                <a:tc>
                  <a:txBody>
                    <a:bodyPr/>
                    <a:lstStyle/>
                    <a:p>
                      <a:r>
                        <a:rPr lang="en-GB" sz="1200" dirty="0">
                          <a:solidFill>
                            <a:schemeClr val="tx1">
                              <a:lumMod val="75000"/>
                              <a:lumOff val="25000"/>
                            </a:schemeClr>
                          </a:solidFill>
                        </a:rPr>
                        <a:t>Cannabis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24734">
                <a:tc>
                  <a:txBody>
                    <a:bodyPr/>
                    <a:lstStyle/>
                    <a:p>
                      <a:r>
                        <a:rPr lang="en-GB" sz="1200" dirty="0">
                          <a:solidFill>
                            <a:schemeClr val="tx1">
                              <a:lumMod val="75000"/>
                              <a:lumOff val="25000"/>
                            </a:schemeClr>
                          </a:solidFill>
                        </a:rPr>
                        <a:t>Nitrous oxide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14287086"/>
                  </a:ext>
                </a:extLst>
              </a:tr>
              <a:tr h="424734">
                <a:tc>
                  <a:txBody>
                    <a:bodyPr/>
                    <a:lstStyle/>
                    <a:p>
                      <a:r>
                        <a:rPr lang="en-GB" sz="1200" dirty="0">
                          <a:solidFill>
                            <a:schemeClr val="tx1">
                              <a:lumMod val="75000"/>
                              <a:lumOff val="25000"/>
                            </a:schemeClr>
                          </a:solidFill>
                        </a:rPr>
                        <a:t>Other drugs to get high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24734">
                <a:tc>
                  <a:txBody>
                    <a:bodyPr/>
                    <a:lstStyle/>
                    <a:p>
                      <a:r>
                        <a:rPr lang="en-GB" sz="1200" dirty="0">
                          <a:solidFill>
                            <a:schemeClr val="tx1">
                              <a:lumMod val="75000"/>
                              <a:lumOff val="25000"/>
                            </a:schemeClr>
                          </a:solidFill>
                        </a:rPr>
                        <a:t>I have never been offered 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44325628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2486067"/>
              </p:ext>
            </p:extLst>
          </p:nvPr>
        </p:nvGraphicFramePr>
        <p:xfrm>
          <a:off x="4423850" y="3602683"/>
          <a:ext cx="7392326" cy="2566300"/>
        </p:xfrm>
        <a:graphic>
          <a:graphicData uri="http://schemas.openxmlformats.org/drawingml/2006/table">
            <a:tbl>
              <a:tblPr firstRow="1" bandRow="1">
                <a:tableStyleId>{5940675A-B579-460E-94D1-54222C63F5DA}</a:tableStyleId>
              </a:tblPr>
              <a:tblGrid>
                <a:gridCol w="2354823">
                  <a:extLst>
                    <a:ext uri="{9D8B030D-6E8A-4147-A177-3AD203B41FA5}">
                      <a16:colId xmlns:a16="http://schemas.microsoft.com/office/drawing/2014/main" val="20000"/>
                    </a:ext>
                  </a:extLst>
                </a:gridCol>
                <a:gridCol w="1028782">
                  <a:extLst>
                    <a:ext uri="{9D8B030D-6E8A-4147-A177-3AD203B41FA5}">
                      <a16:colId xmlns:a16="http://schemas.microsoft.com/office/drawing/2014/main" val="20002"/>
                    </a:ext>
                  </a:extLst>
                </a:gridCol>
                <a:gridCol w="936510">
                  <a:extLst>
                    <a:ext uri="{9D8B030D-6E8A-4147-A177-3AD203B41FA5}">
                      <a16:colId xmlns:a16="http://schemas.microsoft.com/office/drawing/2014/main" val="20003"/>
                    </a:ext>
                  </a:extLst>
                </a:gridCol>
                <a:gridCol w="1079437">
                  <a:extLst>
                    <a:ext uri="{9D8B030D-6E8A-4147-A177-3AD203B41FA5}">
                      <a16:colId xmlns:a16="http://schemas.microsoft.com/office/drawing/2014/main" val="20004"/>
                    </a:ext>
                  </a:extLst>
                </a:gridCol>
                <a:gridCol w="1057245">
                  <a:extLst>
                    <a:ext uri="{9D8B030D-6E8A-4147-A177-3AD203B41FA5}">
                      <a16:colId xmlns:a16="http://schemas.microsoft.com/office/drawing/2014/main" val="20005"/>
                    </a:ext>
                  </a:extLst>
                </a:gridCol>
                <a:gridCol w="935529">
                  <a:extLst>
                    <a:ext uri="{9D8B030D-6E8A-4147-A177-3AD203B41FA5}">
                      <a16:colId xmlns:a16="http://schemas.microsoft.com/office/drawing/2014/main" val="20006"/>
                    </a:ext>
                  </a:extLst>
                </a:gridCol>
              </a:tblGrid>
              <a:tr h="455062">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3037">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226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1061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308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2975">
                <a:tc>
                  <a:txBody>
                    <a:bodyPr/>
                    <a:lstStyle/>
                    <a:p>
                      <a:r>
                        <a:rPr lang="en-GB" sz="1200" dirty="0">
                          <a:solidFill>
                            <a:schemeClr val="tx1">
                              <a:lumMod val="75000"/>
                              <a:lumOff val="25000"/>
                            </a:schemeClr>
                          </a:solidFill>
                        </a:rPr>
                        <a:t>Cannabis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2975">
                <a:tc>
                  <a:txBody>
                    <a:bodyPr/>
                    <a:lstStyle/>
                    <a:p>
                      <a:r>
                        <a:rPr lang="en-GB" sz="1200" dirty="0">
                          <a:solidFill>
                            <a:schemeClr val="tx1">
                              <a:lumMod val="75000"/>
                              <a:lumOff val="25000"/>
                            </a:schemeClr>
                          </a:solidFill>
                        </a:rPr>
                        <a:t>Nitrous oxide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287681192"/>
                  </a:ext>
                </a:extLst>
              </a:tr>
              <a:tr h="412975">
                <a:tc>
                  <a:txBody>
                    <a:bodyPr/>
                    <a:lstStyle/>
                    <a:p>
                      <a:r>
                        <a:rPr lang="en-GB" sz="1200" dirty="0">
                          <a:solidFill>
                            <a:schemeClr val="tx1">
                              <a:lumMod val="75000"/>
                              <a:lumOff val="25000"/>
                            </a:schemeClr>
                          </a:solidFill>
                        </a:rPr>
                        <a:t>Other drugs to get high</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a:solidFill>
                            <a:schemeClr val="tx1">
                              <a:lumMod val="75000"/>
                              <a:lumOff val="25000"/>
                            </a:schemeClr>
                          </a:solidFill>
                          <a:effectLst/>
                          <a:latin typeface="+mn-lt"/>
                          <a:ea typeface="+mn-ea"/>
                          <a:cs typeface="+mn-cs"/>
                        </a:rPr>
                        <a:t>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2975">
                <a:tc>
                  <a:txBody>
                    <a:bodyPr/>
                    <a:lstStyle/>
                    <a:p>
                      <a:r>
                        <a:rPr lang="en-GB" sz="1200" dirty="0">
                          <a:solidFill>
                            <a:schemeClr val="tx1">
                              <a:lumMod val="75000"/>
                              <a:lumOff val="25000"/>
                            </a:schemeClr>
                          </a:solidFill>
                        </a:rPr>
                        <a:t>I have never been offered drugs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95%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465590494"/>
                  </a:ext>
                </a:extLst>
              </a:tr>
            </a:tbl>
          </a:graphicData>
        </a:graphic>
      </p:graphicFrame>
      <p:graphicFrame>
        <p:nvGraphicFramePr>
          <p:cNvPr id="13" name="Chart 12"/>
          <p:cNvGraphicFramePr/>
          <p:nvPr>
            <p:extLst>
              <p:ext uri="{D42A27DB-BD31-4B8C-83A1-F6EECF244321}">
                <p14:modId xmlns:p14="http://schemas.microsoft.com/office/powerpoint/2010/main" val="1795291826"/>
              </p:ext>
            </p:extLst>
          </p:nvPr>
        </p:nvGraphicFramePr>
        <p:xfrm>
          <a:off x="183600" y="1079999"/>
          <a:ext cx="3927798" cy="2577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06893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Self awareness:</a:t>
            </a:r>
          </a:p>
          <a:p>
            <a:r>
              <a:rPr lang="en-GB" dirty="0">
                <a:latin typeface="Calibri" panose="020F0502020204030204" pitchFamily="34" charset="0"/>
                <a:cs typeface="DINPro" panose="020B0504020101020102" pitchFamily="34" charset="0"/>
              </a:rPr>
              <a:t>Body changes, growing up and who to talk to</a:t>
            </a:r>
          </a:p>
          <a:p>
            <a:endParaRPr lang="en-GB" dirty="0">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32626226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9900000" cy="900000"/>
          </a:xfrm>
        </p:spPr>
        <p:txBody>
          <a:bodyPr vert="horz" lIns="91440" tIns="45720" rIns="91440" bIns="45720" rtlCol="0" anchor="t" anchorCtr="0">
            <a:normAutofit/>
          </a:bodyPr>
          <a:lstStyle/>
          <a:p>
            <a:r>
              <a:rPr lang="en-GB" sz="1600" dirty="0"/>
              <a:t>Family and carers are the preferred go-to sources for pupils to be told about growing up and body changes (65%). Approaching teachers and school nurses has steadily increased year in year. </a:t>
            </a:r>
          </a:p>
        </p:txBody>
      </p:sp>
      <p:graphicFrame>
        <p:nvGraphicFramePr>
          <p:cNvPr id="16" name="Chart 15"/>
          <p:cNvGraphicFramePr/>
          <p:nvPr/>
        </p:nvGraphicFramePr>
        <p:xfrm>
          <a:off x="1326656" y="1261100"/>
          <a:ext cx="4293399" cy="2687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4042645"/>
              </p:ext>
            </p:extLst>
          </p:nvPr>
        </p:nvGraphicFramePr>
        <p:xfrm>
          <a:off x="389860" y="835199"/>
          <a:ext cx="8470605" cy="486108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Who would you like to tell you about growing up and body changes?</a:t>
            </a:r>
          </a:p>
          <a:p>
            <a:r>
              <a:rPr lang="en-GB" sz="1000" i="1" dirty="0">
                <a:solidFill>
                  <a:srgbClr val="002060"/>
                </a:solidFill>
                <a:latin typeface="Calibri" panose="020F0502020204030204" pitchFamily="34" charset="0"/>
              </a:rPr>
              <a:t>Base: All valid respondents, 2021 n=1,673, 2022 n=2,502, 2023 n=2,453</a:t>
            </a:r>
          </a:p>
        </p:txBody>
      </p:sp>
      <p:sp>
        <p:nvSpPr>
          <p:cNvPr id="8" name="Rectangle 7"/>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spTree>
    <p:extLst>
      <p:ext uri="{BB962C8B-B14F-4D97-AF65-F5344CB8AC3E}">
        <p14:creationId xmlns:p14="http://schemas.microsoft.com/office/powerpoint/2010/main" val="19739453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9" y="180000"/>
            <a:ext cx="11721936" cy="900000"/>
          </a:xfrm>
        </p:spPr>
        <p:txBody>
          <a:bodyPr vert="horz" lIns="91440" tIns="45720" rIns="91440" bIns="45720" rtlCol="0" anchor="t">
            <a:noAutofit/>
          </a:bodyPr>
          <a:lstStyle/>
          <a:p>
            <a:r>
              <a:rPr lang="en-GB" sz="1600" dirty="0"/>
              <a:t>Year 6s and girls are those most likely to prefer parents, carers or family members to tell them about growing up and body changes (68% and 71% respectively). SEN pupils are the least likely to confide in Parents/carers or family members (54%) </a:t>
            </a:r>
          </a:p>
        </p:txBody>
      </p:sp>
      <p:sp>
        <p:nvSpPr>
          <p:cNvPr id="7" name="TextBox 6"/>
          <p:cNvSpPr txBox="1"/>
          <p:nvPr/>
        </p:nvSpPr>
        <p:spPr>
          <a:xfrm>
            <a:off x="183600" y="6522289"/>
            <a:ext cx="4719326"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Who would you like to tell you about growing up and body changes?</a:t>
            </a:r>
          </a:p>
        </p:txBody>
      </p:sp>
      <p:graphicFrame>
        <p:nvGraphicFramePr>
          <p:cNvPr id="6" name="Table 5"/>
          <p:cNvGraphicFramePr>
            <a:graphicFrameLocks noGrp="1"/>
          </p:cNvGraphicFramePr>
          <p:nvPr>
            <p:extLst>
              <p:ext uri="{D42A27DB-BD31-4B8C-83A1-F6EECF244321}">
                <p14:modId xmlns:p14="http://schemas.microsoft.com/office/powerpoint/2010/main" val="1598970110"/>
              </p:ext>
            </p:extLst>
          </p:nvPr>
        </p:nvGraphicFramePr>
        <p:xfrm>
          <a:off x="183019" y="966018"/>
          <a:ext cx="11449594" cy="2612190"/>
        </p:xfrm>
        <a:graphic>
          <a:graphicData uri="http://schemas.openxmlformats.org/drawingml/2006/table">
            <a:tbl>
              <a:tblPr firstRow="1" bandRow="1">
                <a:tableStyleId>{5940675A-B579-460E-94D1-54222C63F5DA}</a:tableStyleId>
              </a:tblPr>
              <a:tblGrid>
                <a:gridCol w="2539726">
                  <a:extLst>
                    <a:ext uri="{9D8B030D-6E8A-4147-A177-3AD203B41FA5}">
                      <a16:colId xmlns:a16="http://schemas.microsoft.com/office/drawing/2014/main" val="20000"/>
                    </a:ext>
                  </a:extLst>
                </a:gridCol>
                <a:gridCol w="1394128">
                  <a:extLst>
                    <a:ext uri="{9D8B030D-6E8A-4147-A177-3AD203B41FA5}">
                      <a16:colId xmlns:a16="http://schemas.microsoft.com/office/drawing/2014/main" val="20001"/>
                    </a:ext>
                  </a:extLst>
                </a:gridCol>
                <a:gridCol w="1394128">
                  <a:extLst>
                    <a:ext uri="{9D8B030D-6E8A-4147-A177-3AD203B41FA5}">
                      <a16:colId xmlns:a16="http://schemas.microsoft.com/office/drawing/2014/main" val="20003"/>
                    </a:ext>
                  </a:extLst>
                </a:gridCol>
                <a:gridCol w="1394128">
                  <a:extLst>
                    <a:ext uri="{9D8B030D-6E8A-4147-A177-3AD203B41FA5}">
                      <a16:colId xmlns:a16="http://schemas.microsoft.com/office/drawing/2014/main" val="20005"/>
                    </a:ext>
                  </a:extLst>
                </a:gridCol>
                <a:gridCol w="1394129">
                  <a:extLst>
                    <a:ext uri="{9D8B030D-6E8A-4147-A177-3AD203B41FA5}">
                      <a16:colId xmlns:a16="http://schemas.microsoft.com/office/drawing/2014/main" val="20007"/>
                    </a:ext>
                  </a:extLst>
                </a:gridCol>
                <a:gridCol w="1583395">
                  <a:extLst>
                    <a:ext uri="{9D8B030D-6E8A-4147-A177-3AD203B41FA5}">
                      <a16:colId xmlns:a16="http://schemas.microsoft.com/office/drawing/2014/main" val="20009"/>
                    </a:ext>
                  </a:extLst>
                </a:gridCol>
                <a:gridCol w="1749960">
                  <a:extLst>
                    <a:ext uri="{9D8B030D-6E8A-4147-A177-3AD203B41FA5}">
                      <a16:colId xmlns:a16="http://schemas.microsoft.com/office/drawing/2014/main" val="20011"/>
                    </a:ext>
                  </a:extLst>
                </a:gridCol>
              </a:tblGrid>
              <a:tr h="438796">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82965">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38796">
                <a:tc>
                  <a:txBody>
                    <a:bodyPr/>
                    <a:lstStyle/>
                    <a:p>
                      <a:r>
                        <a:rPr lang="en-GB" sz="1200" dirty="0">
                          <a:solidFill>
                            <a:schemeClr val="tx1">
                              <a:lumMod val="75000"/>
                              <a:lumOff val="25000"/>
                            </a:schemeClr>
                          </a:solidFill>
                        </a:rPr>
                        <a:t>Parents, carers or</a:t>
                      </a:r>
                      <a:r>
                        <a:rPr lang="en-GB" sz="1200" baseline="0" dirty="0">
                          <a:solidFill>
                            <a:schemeClr val="tx1">
                              <a:lumMod val="75000"/>
                              <a:lumOff val="25000"/>
                            </a:schemeClr>
                          </a:solidFill>
                        </a:rPr>
                        <a:t> other family members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59%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71%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82965">
                <a:tc>
                  <a:txBody>
                    <a:bodyPr/>
                    <a:lstStyle/>
                    <a:p>
                      <a:r>
                        <a:rPr lang="en-GB" sz="1200" dirty="0">
                          <a:solidFill>
                            <a:schemeClr val="tx1">
                              <a:lumMod val="75000"/>
                              <a:lumOff val="25000"/>
                            </a:schemeClr>
                          </a:solidFill>
                        </a:rPr>
                        <a:t>Doctor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82965">
                <a:tc>
                  <a:txBody>
                    <a:bodyPr/>
                    <a:lstStyle/>
                    <a:p>
                      <a:r>
                        <a:rPr lang="en-GB" sz="1200" dirty="0">
                          <a:solidFill>
                            <a:schemeClr val="tx1">
                              <a:lumMod val="75000"/>
                              <a:lumOff val="25000"/>
                            </a:schemeClr>
                          </a:solidFill>
                        </a:rPr>
                        <a:t>Teachers, in school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82965">
                <a:tc>
                  <a:txBody>
                    <a:bodyPr/>
                    <a:lstStyle/>
                    <a:p>
                      <a:r>
                        <a:rPr lang="en-GB" sz="1200" dirty="0">
                          <a:solidFill>
                            <a:schemeClr val="tx1">
                              <a:lumMod val="75000"/>
                              <a:lumOff val="25000"/>
                            </a:schemeClr>
                          </a:solidFill>
                        </a:rPr>
                        <a:t>School nurse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82965">
                <a:tc>
                  <a:txBody>
                    <a:bodyPr/>
                    <a:lstStyle/>
                    <a:p>
                      <a:r>
                        <a:rPr lang="en-GB" sz="1200" dirty="0">
                          <a:solidFill>
                            <a:schemeClr val="tx1">
                              <a:lumMod val="75000"/>
                              <a:lumOff val="25000"/>
                            </a:schemeClr>
                          </a:solidFill>
                        </a:rPr>
                        <a:t>Visitors</a:t>
                      </a:r>
                      <a:r>
                        <a:rPr lang="en-GB" sz="1200" baseline="0" dirty="0">
                          <a:solidFill>
                            <a:schemeClr val="tx1">
                              <a:lumMod val="75000"/>
                              <a:lumOff val="25000"/>
                            </a:schemeClr>
                          </a:solidFill>
                        </a:rPr>
                        <a:t> or speakers in school lessons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82965">
                <a:tc>
                  <a:txBody>
                    <a:bodyPr/>
                    <a:lstStyle/>
                    <a:p>
                      <a:r>
                        <a:rPr lang="en-GB" sz="1200" dirty="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Rectangle 8"/>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graphicFrame>
        <p:nvGraphicFramePr>
          <p:cNvPr id="10" name="Table 9">
            <a:extLst>
              <a:ext uri="{FF2B5EF4-FFF2-40B4-BE49-F238E27FC236}">
                <a16:creationId xmlns:a16="http://schemas.microsoft.com/office/drawing/2014/main" id="{5B21ED9F-589E-4EA4-B6D1-3B0195AFE6D3}"/>
              </a:ext>
            </a:extLst>
          </p:cNvPr>
          <p:cNvGraphicFramePr>
            <a:graphicFrameLocks noGrp="1"/>
          </p:cNvGraphicFramePr>
          <p:nvPr>
            <p:extLst>
              <p:ext uri="{D42A27DB-BD31-4B8C-83A1-F6EECF244321}">
                <p14:modId xmlns:p14="http://schemas.microsoft.com/office/powerpoint/2010/main" val="3544529229"/>
              </p:ext>
            </p:extLst>
          </p:nvPr>
        </p:nvGraphicFramePr>
        <p:xfrm>
          <a:off x="183019" y="3665702"/>
          <a:ext cx="11449594" cy="2683398"/>
        </p:xfrm>
        <a:graphic>
          <a:graphicData uri="http://schemas.openxmlformats.org/drawingml/2006/table">
            <a:tbl>
              <a:tblPr firstRow="1" bandRow="1">
                <a:tableStyleId>{5940675A-B579-460E-94D1-54222C63F5DA}</a:tableStyleId>
              </a:tblPr>
              <a:tblGrid>
                <a:gridCol w="2539726">
                  <a:extLst>
                    <a:ext uri="{9D8B030D-6E8A-4147-A177-3AD203B41FA5}">
                      <a16:colId xmlns:a16="http://schemas.microsoft.com/office/drawing/2014/main" val="20000"/>
                    </a:ext>
                  </a:extLst>
                </a:gridCol>
                <a:gridCol w="1394128">
                  <a:extLst>
                    <a:ext uri="{9D8B030D-6E8A-4147-A177-3AD203B41FA5}">
                      <a16:colId xmlns:a16="http://schemas.microsoft.com/office/drawing/2014/main" val="20001"/>
                    </a:ext>
                  </a:extLst>
                </a:gridCol>
                <a:gridCol w="1394128">
                  <a:extLst>
                    <a:ext uri="{9D8B030D-6E8A-4147-A177-3AD203B41FA5}">
                      <a16:colId xmlns:a16="http://schemas.microsoft.com/office/drawing/2014/main" val="20003"/>
                    </a:ext>
                  </a:extLst>
                </a:gridCol>
                <a:gridCol w="1394128">
                  <a:extLst>
                    <a:ext uri="{9D8B030D-6E8A-4147-A177-3AD203B41FA5}">
                      <a16:colId xmlns:a16="http://schemas.microsoft.com/office/drawing/2014/main" val="20005"/>
                    </a:ext>
                  </a:extLst>
                </a:gridCol>
                <a:gridCol w="1394129">
                  <a:extLst>
                    <a:ext uri="{9D8B030D-6E8A-4147-A177-3AD203B41FA5}">
                      <a16:colId xmlns:a16="http://schemas.microsoft.com/office/drawing/2014/main" val="20007"/>
                    </a:ext>
                  </a:extLst>
                </a:gridCol>
                <a:gridCol w="1583395">
                  <a:extLst>
                    <a:ext uri="{9D8B030D-6E8A-4147-A177-3AD203B41FA5}">
                      <a16:colId xmlns:a16="http://schemas.microsoft.com/office/drawing/2014/main" val="20009"/>
                    </a:ext>
                  </a:extLst>
                </a:gridCol>
                <a:gridCol w="1749960">
                  <a:extLst>
                    <a:ext uri="{9D8B030D-6E8A-4147-A177-3AD203B41FA5}">
                      <a16:colId xmlns:a16="http://schemas.microsoft.com/office/drawing/2014/main" val="20011"/>
                    </a:ext>
                  </a:extLst>
                </a:gridCol>
              </a:tblGrid>
              <a:tr h="426892">
                <a:tc>
                  <a:txBody>
                    <a:bodyPr/>
                    <a:lstStyle/>
                    <a:p>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 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94833">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94833">
                <a:tc>
                  <a:txBody>
                    <a:bodyPr/>
                    <a:lstStyle/>
                    <a:p>
                      <a:r>
                        <a:rPr lang="en-GB" sz="1200" dirty="0">
                          <a:solidFill>
                            <a:schemeClr val="tx1">
                              <a:lumMod val="75000"/>
                              <a:lumOff val="25000"/>
                            </a:schemeClr>
                          </a:solidFill>
                        </a:rPr>
                        <a:t>Parents, carers or</a:t>
                      </a:r>
                      <a:r>
                        <a:rPr lang="en-GB" sz="1200" baseline="0" dirty="0">
                          <a:solidFill>
                            <a:schemeClr val="tx1">
                              <a:lumMod val="75000"/>
                              <a:lumOff val="25000"/>
                            </a:schemeClr>
                          </a:solidFill>
                        </a:rPr>
                        <a:t> other family members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58%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63%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94833">
                <a:tc>
                  <a:txBody>
                    <a:bodyPr/>
                    <a:lstStyle/>
                    <a:p>
                      <a:r>
                        <a:rPr lang="en-GB" sz="1200" dirty="0">
                          <a:solidFill>
                            <a:schemeClr val="tx1">
                              <a:lumMod val="75000"/>
                              <a:lumOff val="25000"/>
                            </a:schemeClr>
                          </a:solidFill>
                        </a:rPr>
                        <a:t>Doctor</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algn="ctr" fontAlgn="b"/>
                      <a:r>
                        <a:rPr lang="en-GB" sz="1200" b="0" i="0" u="none" strike="noStrike" dirty="0">
                          <a:solidFill>
                            <a:schemeClr val="tx1">
                              <a:lumMod val="75000"/>
                              <a:lumOff val="25000"/>
                            </a:schemeClr>
                          </a:solidFill>
                          <a:effectLst/>
                          <a:latin typeface="+mn-lt"/>
                        </a:rPr>
                        <a:t>26%</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94833">
                <a:tc>
                  <a:txBody>
                    <a:bodyPr/>
                    <a:lstStyle/>
                    <a:p>
                      <a:r>
                        <a:rPr lang="en-GB" sz="1200" dirty="0">
                          <a:solidFill>
                            <a:schemeClr val="tx1">
                              <a:lumMod val="75000"/>
                              <a:lumOff val="25000"/>
                            </a:schemeClr>
                          </a:solidFill>
                        </a:rPr>
                        <a:t>Teachers, in school lessons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20%</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94833">
                <a:tc>
                  <a:txBody>
                    <a:bodyPr/>
                    <a:lstStyle/>
                    <a:p>
                      <a:r>
                        <a:rPr lang="en-GB" sz="1200" dirty="0">
                          <a:solidFill>
                            <a:schemeClr val="tx1">
                              <a:lumMod val="75000"/>
                              <a:lumOff val="25000"/>
                            </a:schemeClr>
                          </a:solidFill>
                        </a:rPr>
                        <a:t>School nurse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13%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94833">
                <a:tc>
                  <a:txBody>
                    <a:bodyPr/>
                    <a:lstStyle/>
                    <a:p>
                      <a:r>
                        <a:rPr lang="en-GB" sz="1200" dirty="0">
                          <a:solidFill>
                            <a:schemeClr val="tx1">
                              <a:lumMod val="75000"/>
                              <a:lumOff val="25000"/>
                            </a:schemeClr>
                          </a:solidFill>
                        </a:rPr>
                        <a:t>Visitors</a:t>
                      </a:r>
                      <a:r>
                        <a:rPr lang="en-GB" sz="1200" baseline="0" dirty="0">
                          <a:solidFill>
                            <a:schemeClr val="tx1">
                              <a:lumMod val="75000"/>
                              <a:lumOff val="25000"/>
                            </a:schemeClr>
                          </a:solidFill>
                        </a:rPr>
                        <a:t> or speakers in school lessons</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11%</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8%</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7%</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9%</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94833">
                <a:tc>
                  <a:txBody>
                    <a:bodyPr/>
                    <a:lstStyle/>
                    <a:p>
                      <a:r>
                        <a:rPr lang="en-GB" sz="1200" dirty="0">
                          <a:solidFill>
                            <a:schemeClr val="tx1">
                              <a:lumMod val="75000"/>
                              <a:lumOff val="25000"/>
                            </a:schemeClr>
                          </a:solidFill>
                        </a:rPr>
                        <a:t>I don’t know</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23%</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25%</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noFill/>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b="0" i="0" u="none" strike="noStrike" kern="1200" dirty="0">
                          <a:solidFill>
                            <a:schemeClr val="tx1">
                              <a:lumMod val="75000"/>
                              <a:lumOff val="25000"/>
                            </a:schemeClr>
                          </a:solidFill>
                          <a:effectLst/>
                          <a:latin typeface="+mn-lt"/>
                          <a:ea typeface="+mn-ea"/>
                          <a:cs typeface="+mn-cs"/>
                        </a:rPr>
                        <a:t>22%</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fontAlgn="b"/>
                      <a:r>
                        <a:rPr lang="en-GB" sz="1200" b="0" i="0" u="none" strike="noStrike" dirty="0">
                          <a:solidFill>
                            <a:schemeClr val="tx1">
                              <a:lumMod val="75000"/>
                              <a:lumOff val="25000"/>
                            </a:schemeClr>
                          </a:solidFill>
                          <a:effectLst/>
                          <a:latin typeface="+mn-lt"/>
                        </a:rPr>
                        <a:t>24%</a:t>
                      </a:r>
                    </a:p>
                  </a:txBody>
                  <a:tcPr marL="6350" marR="6350" marT="635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20594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721936" cy="900000"/>
          </a:xfrm>
        </p:spPr>
        <p:txBody>
          <a:bodyPr vert="horz" lIns="91440" tIns="45720" rIns="91440" bIns="45720" rtlCol="0" anchor="t" anchorCtr="0">
            <a:normAutofit/>
          </a:bodyPr>
          <a:lstStyle/>
          <a:p>
            <a:r>
              <a:rPr lang="en-GB" sz="1600" dirty="0"/>
              <a:t>Year 6 pupils are more likely than Year 4 to say they know enough about how their body changes as they get older. </a:t>
            </a:r>
          </a:p>
        </p:txBody>
      </p:sp>
      <p:sp>
        <p:nvSpPr>
          <p:cNvPr id="7" name="TextBox 6"/>
          <p:cNvSpPr txBox="1"/>
          <p:nvPr/>
        </p:nvSpPr>
        <p:spPr>
          <a:xfrm>
            <a:off x="9080787" y="1699637"/>
            <a:ext cx="2578388" cy="830997"/>
          </a:xfrm>
          <a:prstGeom prst="rect">
            <a:avLst/>
          </a:prstGeom>
          <a:noFill/>
        </p:spPr>
        <p:txBody>
          <a:bodyPr wrap="square" rtlCol="0">
            <a:spAutoFit/>
          </a:bodyPr>
          <a:lstStyle/>
          <a:p>
            <a:endParaRPr lang="en-GB" sz="1600" dirty="0">
              <a:solidFill>
                <a:schemeClr val="tx1">
                  <a:lumMod val="65000"/>
                  <a:lumOff val="35000"/>
                </a:schemeClr>
              </a:solidFill>
              <a:latin typeface="Calibri" panose="020F0502020204030204" pitchFamily="34" charset="0"/>
            </a:endParaRPr>
          </a:p>
          <a:p>
            <a:endParaRPr lang="en-GB" sz="1600" dirty="0">
              <a:solidFill>
                <a:schemeClr val="tx1">
                  <a:lumMod val="65000"/>
                  <a:lumOff val="35000"/>
                </a:schemeClr>
              </a:solidFill>
              <a:latin typeface="Calibri" panose="020F0502020204030204" pitchFamily="34" charset="0"/>
            </a:endParaRPr>
          </a:p>
          <a:p>
            <a:endParaRPr lang="en-GB" sz="1600" dirty="0">
              <a:solidFill>
                <a:schemeClr val="tx1">
                  <a:lumMod val="65000"/>
                  <a:lumOff val="35000"/>
                </a:schemeClr>
              </a:solidFill>
              <a:latin typeface="Calibri" panose="020F0502020204030204" pitchFamily="34" charset="0"/>
            </a:endParaRPr>
          </a:p>
        </p:txBody>
      </p: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that you know enough about how your body changes as you get older? </a:t>
            </a:r>
          </a:p>
          <a:p>
            <a:r>
              <a:rPr lang="en-GB" sz="1000" i="1" dirty="0">
                <a:solidFill>
                  <a:srgbClr val="002060"/>
                </a:solidFill>
                <a:latin typeface="Calibri" panose="020F0502020204030204" pitchFamily="34" charset="0"/>
              </a:rPr>
              <a:t>Base: All valid respondents, 2021 n=1,673, 2022 n=2,502, 2023 n=2,453</a:t>
            </a:r>
          </a:p>
        </p:txBody>
      </p:sp>
      <p:graphicFrame>
        <p:nvGraphicFramePr>
          <p:cNvPr id="9" name="Chart 8"/>
          <p:cNvGraphicFramePr/>
          <p:nvPr>
            <p:extLst>
              <p:ext uri="{D42A27DB-BD31-4B8C-83A1-F6EECF244321}">
                <p14:modId xmlns:p14="http://schemas.microsoft.com/office/powerpoint/2010/main" val="2512492566"/>
              </p:ext>
            </p:extLst>
          </p:nvPr>
        </p:nvGraphicFramePr>
        <p:xfrm>
          <a:off x="183019" y="835200"/>
          <a:ext cx="4318643" cy="391444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graphicFrame>
        <p:nvGraphicFramePr>
          <p:cNvPr id="11" name="Table 10"/>
          <p:cNvGraphicFramePr>
            <a:graphicFrameLocks noGrp="1"/>
          </p:cNvGraphicFramePr>
          <p:nvPr>
            <p:extLst>
              <p:ext uri="{D42A27DB-BD31-4B8C-83A1-F6EECF244321}">
                <p14:modId xmlns:p14="http://schemas.microsoft.com/office/powerpoint/2010/main" val="2105970333"/>
              </p:ext>
            </p:extLst>
          </p:nvPr>
        </p:nvGraphicFramePr>
        <p:xfrm>
          <a:off x="5062176" y="938553"/>
          <a:ext cx="6571023" cy="1976268"/>
        </p:xfrm>
        <a:graphic>
          <a:graphicData uri="http://schemas.openxmlformats.org/drawingml/2006/table">
            <a:tbl>
              <a:tblPr firstRow="1" bandRow="1">
                <a:tableStyleId>{5940675A-B579-460E-94D1-54222C63F5DA}</a:tableStyleId>
              </a:tblPr>
              <a:tblGrid>
                <a:gridCol w="1825949">
                  <a:extLst>
                    <a:ext uri="{9D8B030D-6E8A-4147-A177-3AD203B41FA5}">
                      <a16:colId xmlns:a16="http://schemas.microsoft.com/office/drawing/2014/main" val="20000"/>
                    </a:ext>
                  </a:extLst>
                </a:gridCol>
                <a:gridCol w="838954">
                  <a:extLst>
                    <a:ext uri="{9D8B030D-6E8A-4147-A177-3AD203B41FA5}">
                      <a16:colId xmlns:a16="http://schemas.microsoft.com/office/drawing/2014/main" val="20001"/>
                    </a:ext>
                  </a:extLst>
                </a:gridCol>
                <a:gridCol w="742740">
                  <a:extLst>
                    <a:ext uri="{9D8B030D-6E8A-4147-A177-3AD203B41FA5}">
                      <a16:colId xmlns:a16="http://schemas.microsoft.com/office/drawing/2014/main" val="20002"/>
                    </a:ext>
                  </a:extLst>
                </a:gridCol>
                <a:gridCol w="790845">
                  <a:extLst>
                    <a:ext uri="{9D8B030D-6E8A-4147-A177-3AD203B41FA5}">
                      <a16:colId xmlns:a16="http://schemas.microsoft.com/office/drawing/2014/main" val="20003"/>
                    </a:ext>
                  </a:extLst>
                </a:gridCol>
                <a:gridCol w="790845">
                  <a:extLst>
                    <a:ext uri="{9D8B030D-6E8A-4147-A177-3AD203B41FA5}">
                      <a16:colId xmlns:a16="http://schemas.microsoft.com/office/drawing/2014/main" val="20004"/>
                    </a:ext>
                  </a:extLst>
                </a:gridCol>
                <a:gridCol w="790845">
                  <a:extLst>
                    <a:ext uri="{9D8B030D-6E8A-4147-A177-3AD203B41FA5}">
                      <a16:colId xmlns:a16="http://schemas.microsoft.com/office/drawing/2014/main" val="20005"/>
                    </a:ext>
                  </a:extLst>
                </a:gridCol>
                <a:gridCol w="790845">
                  <a:extLst>
                    <a:ext uri="{9D8B030D-6E8A-4147-A177-3AD203B41FA5}">
                      <a16:colId xmlns:a16="http://schemas.microsoft.com/office/drawing/2014/main" val="2000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65%</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53%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76%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11%</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9%</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I’m 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24%</a:t>
                      </a:r>
                    </a:p>
                  </a:txBody>
                  <a:tcPr marL="9525" marR="9525" marT="9525"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33%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25%</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03332395"/>
              </p:ext>
            </p:extLst>
          </p:nvPr>
        </p:nvGraphicFramePr>
        <p:xfrm>
          <a:off x="5062176" y="3150271"/>
          <a:ext cx="6571022" cy="2159148"/>
        </p:xfrm>
        <a:graphic>
          <a:graphicData uri="http://schemas.openxmlformats.org/drawingml/2006/table">
            <a:tbl>
              <a:tblPr firstRow="1" bandRow="1">
                <a:tableStyleId>{5940675A-B579-460E-94D1-54222C63F5DA}</a:tableStyleId>
              </a:tblPr>
              <a:tblGrid>
                <a:gridCol w="1825949">
                  <a:extLst>
                    <a:ext uri="{9D8B030D-6E8A-4147-A177-3AD203B41FA5}">
                      <a16:colId xmlns:a16="http://schemas.microsoft.com/office/drawing/2014/main" val="20000"/>
                    </a:ext>
                  </a:extLst>
                </a:gridCol>
                <a:gridCol w="838954">
                  <a:extLst>
                    <a:ext uri="{9D8B030D-6E8A-4147-A177-3AD203B41FA5}">
                      <a16:colId xmlns:a16="http://schemas.microsoft.com/office/drawing/2014/main" val="20001"/>
                    </a:ext>
                  </a:extLst>
                </a:gridCol>
                <a:gridCol w="797726">
                  <a:extLst>
                    <a:ext uri="{9D8B030D-6E8A-4147-A177-3AD203B41FA5}">
                      <a16:colId xmlns:a16="http://schemas.microsoft.com/office/drawing/2014/main" val="20002"/>
                    </a:ext>
                  </a:extLst>
                </a:gridCol>
                <a:gridCol w="726177">
                  <a:extLst>
                    <a:ext uri="{9D8B030D-6E8A-4147-A177-3AD203B41FA5}">
                      <a16:colId xmlns:a16="http://schemas.microsoft.com/office/drawing/2014/main" val="20003"/>
                    </a:ext>
                  </a:extLst>
                </a:gridCol>
                <a:gridCol w="837003">
                  <a:extLst>
                    <a:ext uri="{9D8B030D-6E8A-4147-A177-3AD203B41FA5}">
                      <a16:colId xmlns:a16="http://schemas.microsoft.com/office/drawing/2014/main" val="20004"/>
                    </a:ext>
                  </a:extLst>
                </a:gridCol>
                <a:gridCol w="819796">
                  <a:extLst>
                    <a:ext uri="{9D8B030D-6E8A-4147-A177-3AD203B41FA5}">
                      <a16:colId xmlns:a16="http://schemas.microsoft.com/office/drawing/2014/main" val="20005"/>
                    </a:ext>
                  </a:extLst>
                </a:gridCol>
                <a:gridCol w="725417">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Yes</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63%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67%</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68%</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62%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No</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13%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11%</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14%</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a:solidFill>
                            <a:schemeClr val="tx1">
                              <a:lumMod val="75000"/>
                              <a:lumOff val="25000"/>
                            </a:schemeClr>
                          </a:solidFill>
                          <a:latin typeface="+mn-lt"/>
                          <a:ea typeface="+mn-ea"/>
                          <a:cs typeface="+mn-cs"/>
                        </a:rPr>
                        <a:t>12%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14916">
                <a:tc>
                  <a:txBody>
                    <a:bodyPr/>
                    <a:lstStyle/>
                    <a:p>
                      <a:r>
                        <a:rPr lang="en-GB" sz="1200" dirty="0">
                          <a:solidFill>
                            <a:schemeClr val="tx1">
                              <a:lumMod val="75000"/>
                              <a:lumOff val="25000"/>
                            </a:schemeClr>
                          </a:solidFill>
                        </a:rPr>
                        <a:t>I’m not sure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23%</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20%</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22%</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fontAlgn="b" latinLnBrk="0" hangingPunct="1"/>
                      <a:r>
                        <a:rPr lang="en-GB" sz="1200" kern="1200" dirty="0">
                          <a:solidFill>
                            <a:schemeClr val="tx1">
                              <a:lumMod val="75000"/>
                              <a:lumOff val="25000"/>
                            </a:schemeClr>
                          </a:solidFill>
                          <a:latin typeface="+mn-lt"/>
                          <a:ea typeface="+mn-ea"/>
                          <a:cs typeface="+mn-cs"/>
                        </a:rPr>
                        <a:t>26%</a:t>
                      </a:r>
                    </a:p>
                  </a:txBody>
                  <a:tcPr marL="7620" marR="7620" marT="7620" marB="0"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427806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chorCtr="0">
            <a:normAutofit/>
          </a:bodyPr>
          <a:lstStyle/>
          <a:p>
            <a:r>
              <a:rPr lang="en-GB" sz="1600" dirty="0"/>
              <a:t>Over half (51%) of pupils feel positive about their body and growing up…. </a:t>
            </a:r>
          </a:p>
        </p:txBody>
      </p:sp>
      <p:graphicFrame>
        <p:nvGraphicFramePr>
          <p:cNvPr id="4" name="Chart 3"/>
          <p:cNvGraphicFramePr/>
          <p:nvPr>
            <p:extLst>
              <p:ext uri="{D42A27DB-BD31-4B8C-83A1-F6EECF244321}">
                <p14:modId xmlns:p14="http://schemas.microsoft.com/office/powerpoint/2010/main" val="2521706008"/>
              </p:ext>
            </p:extLst>
          </p:nvPr>
        </p:nvGraphicFramePr>
        <p:xfrm>
          <a:off x="183019" y="835200"/>
          <a:ext cx="10756327" cy="5333912"/>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flipH="1">
            <a:off x="1055615" y="1762449"/>
            <a:ext cx="2" cy="34794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3019" y="6368400"/>
            <a:ext cx="10227733" cy="400110"/>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a:t>
            </a:r>
            <a:r>
              <a:rPr lang="en-US" sz="1000" dirty="0">
                <a:solidFill>
                  <a:srgbClr val="002060"/>
                </a:solidFill>
                <a:latin typeface="Calibri" panose="020F0502020204030204" pitchFamily="34" charset="0"/>
              </a:rPr>
              <a:t>How do you feel about growing up and body changes? Answers given on a sliding scale with face that they can move from happy to sad.</a:t>
            </a:r>
            <a:endParaRPr lang="en-GB" sz="1000" dirty="0">
              <a:solidFill>
                <a:srgbClr val="002060"/>
              </a:solidFill>
              <a:latin typeface="Calibri" panose="020F0502020204030204" pitchFamily="34" charset="0"/>
            </a:endParaRPr>
          </a:p>
          <a:p>
            <a:r>
              <a:rPr lang="en-GB" sz="1000" i="1" dirty="0">
                <a:solidFill>
                  <a:srgbClr val="002060"/>
                </a:solidFill>
                <a:latin typeface="Calibri" panose="020F0502020204030204" pitchFamily="34" charset="0"/>
              </a:rPr>
              <a:t>Base: All valid respondents, n=2,453</a:t>
            </a:r>
          </a:p>
        </p:txBody>
      </p:sp>
      <p:sp>
        <p:nvSpPr>
          <p:cNvPr id="7" name="Rounded Rectangle 6"/>
          <p:cNvSpPr/>
          <p:nvPr/>
        </p:nvSpPr>
        <p:spPr>
          <a:xfrm>
            <a:off x="9078404" y="1872341"/>
            <a:ext cx="626606" cy="85486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bg1"/>
                </a:solidFill>
                <a:latin typeface="Calibri" panose="020F0502020204030204" pitchFamily="34" charset="0"/>
                <a:cs typeface="DINPro" panose="020B0504020101020102" pitchFamily="34" charset="0"/>
              </a:rPr>
              <a:t>51%</a:t>
            </a:r>
          </a:p>
        </p:txBody>
      </p:sp>
      <p:sp>
        <p:nvSpPr>
          <p:cNvPr id="8" name="Right Brace 7"/>
          <p:cNvSpPr/>
          <p:nvPr/>
        </p:nvSpPr>
        <p:spPr>
          <a:xfrm>
            <a:off x="8722940" y="1514513"/>
            <a:ext cx="363984" cy="1570519"/>
          </a:xfrm>
          <a:prstGeom prst="rightBrace">
            <a:avLst>
              <a:gd name="adj1" fmla="val 8333"/>
              <a:gd name="adj2" fmla="val 49083"/>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Rectangle 9"/>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spTree>
    <p:extLst>
      <p:ext uri="{BB962C8B-B14F-4D97-AF65-F5344CB8AC3E}">
        <p14:creationId xmlns:p14="http://schemas.microsoft.com/office/powerpoint/2010/main" val="11531259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3018" y="180000"/>
            <a:ext cx="11450179" cy="900000"/>
          </a:xfrm>
        </p:spPr>
        <p:txBody>
          <a:bodyPr vert="horz" lIns="91440" tIns="45720" rIns="91440" bIns="45720" rtlCol="0" anchor="t">
            <a:normAutofit/>
          </a:bodyPr>
          <a:lstStyle/>
          <a:p>
            <a:r>
              <a:rPr lang="en-GB" sz="1600" dirty="0"/>
              <a:t>…however, girls appear less happy </a:t>
            </a:r>
            <a:r>
              <a:rPr lang="en-US" sz="1600" dirty="0"/>
              <a:t>about growing up and body changes</a:t>
            </a:r>
            <a:r>
              <a:rPr lang="en-GB" sz="1600" dirty="0"/>
              <a:t>, with 40% selecting a point on the scale to indicate they are happy, much lower than boys who scored 61%.</a:t>
            </a:r>
          </a:p>
        </p:txBody>
      </p:sp>
      <p:sp>
        <p:nvSpPr>
          <p:cNvPr id="7" name="TextBox 6"/>
          <p:cNvSpPr txBox="1"/>
          <p:nvPr/>
        </p:nvSpPr>
        <p:spPr>
          <a:xfrm>
            <a:off x="183599" y="6522289"/>
            <a:ext cx="9436261" cy="246221"/>
          </a:xfrm>
          <a:prstGeom prst="rect">
            <a:avLst/>
          </a:prstGeom>
          <a:noFill/>
        </p:spPr>
        <p:txBody>
          <a:bodyPr wrap="square" rtlCol="0" anchor="b" anchorCtr="0">
            <a:spAutoFit/>
          </a:bodyPr>
          <a:lstStyle>
            <a:defPPr>
              <a:defRPr lang="en-US"/>
            </a:defPPr>
            <a:lvl1pPr>
              <a:defRPr sz="1000">
                <a:solidFill>
                  <a:srgbClr val="002060"/>
                </a:solidFill>
                <a:latin typeface="DINPro" panose="020B0504020101020102" pitchFamily="34" charset="0"/>
              </a:defRPr>
            </a:lvl1pPr>
          </a:lstStyle>
          <a:p>
            <a:r>
              <a:rPr lang="en-GB" dirty="0">
                <a:latin typeface="Calibri" panose="020F0502020204030204" pitchFamily="34" charset="0"/>
              </a:rPr>
              <a:t>Q: </a:t>
            </a:r>
            <a:r>
              <a:rPr lang="en-US" dirty="0">
                <a:latin typeface="Calibri" panose="020F0502020204030204" pitchFamily="34" charset="0"/>
              </a:rPr>
              <a:t>How do you feel about growing up and body changes? Answers given on a sliding scale with face that they can move from happy to sad.</a:t>
            </a:r>
            <a:endParaRPr lang="en-GB" dirty="0">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38808573"/>
              </p:ext>
            </p:extLst>
          </p:nvPr>
        </p:nvGraphicFramePr>
        <p:xfrm>
          <a:off x="183600" y="835200"/>
          <a:ext cx="11449598" cy="1877852"/>
        </p:xfrm>
        <a:graphic>
          <a:graphicData uri="http://schemas.openxmlformats.org/drawingml/2006/table">
            <a:tbl>
              <a:tblPr firstRow="1" bandRow="1">
                <a:tableStyleId>{5940675A-B579-460E-94D1-54222C63F5DA}</a:tableStyleId>
              </a:tblPr>
              <a:tblGrid>
                <a:gridCol w="3469022">
                  <a:extLst>
                    <a:ext uri="{9D8B030D-6E8A-4147-A177-3AD203B41FA5}">
                      <a16:colId xmlns:a16="http://schemas.microsoft.com/office/drawing/2014/main" val="20000"/>
                    </a:ext>
                  </a:extLst>
                </a:gridCol>
                <a:gridCol w="1330096">
                  <a:extLst>
                    <a:ext uri="{9D8B030D-6E8A-4147-A177-3AD203B41FA5}">
                      <a16:colId xmlns:a16="http://schemas.microsoft.com/office/drawing/2014/main" val="20002"/>
                    </a:ext>
                  </a:extLst>
                </a:gridCol>
                <a:gridCol w="1330096">
                  <a:extLst>
                    <a:ext uri="{9D8B030D-6E8A-4147-A177-3AD203B41FA5}">
                      <a16:colId xmlns:a16="http://schemas.microsoft.com/office/drawing/2014/main" val="20003"/>
                    </a:ext>
                  </a:extLst>
                </a:gridCol>
                <a:gridCol w="1330096">
                  <a:extLst>
                    <a:ext uri="{9D8B030D-6E8A-4147-A177-3AD203B41FA5}">
                      <a16:colId xmlns:a16="http://schemas.microsoft.com/office/drawing/2014/main" val="20004"/>
                    </a:ext>
                  </a:extLst>
                </a:gridCol>
                <a:gridCol w="1330096">
                  <a:extLst>
                    <a:ext uri="{9D8B030D-6E8A-4147-A177-3AD203B41FA5}">
                      <a16:colId xmlns:a16="http://schemas.microsoft.com/office/drawing/2014/main" val="20005"/>
                    </a:ext>
                  </a:extLst>
                </a:gridCol>
                <a:gridCol w="1330096">
                  <a:extLst>
                    <a:ext uri="{9D8B030D-6E8A-4147-A177-3AD203B41FA5}">
                      <a16:colId xmlns:a16="http://schemas.microsoft.com/office/drawing/2014/main" val="20006"/>
                    </a:ext>
                  </a:extLst>
                </a:gridCol>
                <a:gridCol w="1330096">
                  <a:extLst>
                    <a:ext uri="{9D8B030D-6E8A-4147-A177-3AD203B41FA5}">
                      <a16:colId xmlns:a16="http://schemas.microsoft.com/office/drawing/2014/main" val="20007"/>
                    </a:ext>
                  </a:extLst>
                </a:gridCol>
              </a:tblGrid>
              <a:tr h="40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65042">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00883">
                <a:tc>
                  <a:txBody>
                    <a:bodyPr/>
                    <a:lstStyle/>
                    <a:p>
                      <a:r>
                        <a:rPr lang="en-GB" sz="1200" dirty="0">
                          <a:solidFill>
                            <a:schemeClr val="tx1">
                              <a:lumMod val="75000"/>
                              <a:lumOff val="25000"/>
                            </a:schemeClr>
                          </a:solidFill>
                        </a:rPr>
                        <a:t>Happy (scoring 7 to</a:t>
                      </a:r>
                      <a:r>
                        <a:rPr lang="en-GB" sz="1200" baseline="0" dirty="0">
                          <a:solidFill>
                            <a:schemeClr val="tx1">
                              <a:lumMod val="75000"/>
                              <a:lumOff val="25000"/>
                            </a:schemeClr>
                          </a:solidFill>
                        </a:rPr>
                        <a:t> 10)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61%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0883">
                <a:tc>
                  <a:txBody>
                    <a:bodyPr/>
                    <a:lstStyle/>
                    <a:p>
                      <a:r>
                        <a:rPr lang="en-GB" sz="1200" dirty="0">
                          <a:solidFill>
                            <a:schemeClr val="tx1">
                              <a:lumMod val="75000"/>
                              <a:lumOff val="25000"/>
                            </a:schemeClr>
                          </a:solidFill>
                        </a:rPr>
                        <a:t>OK</a:t>
                      </a:r>
                      <a:r>
                        <a:rPr lang="en-GB" sz="1200" baseline="0" dirty="0">
                          <a:solidFill>
                            <a:schemeClr val="tx1">
                              <a:lumMod val="75000"/>
                              <a:lumOff val="25000"/>
                            </a:schemeClr>
                          </a:solidFill>
                        </a:rPr>
                        <a:t> (scoring 5 and 6)</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45%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0883">
                <a:tc>
                  <a:txBody>
                    <a:bodyPr/>
                    <a:lstStyle/>
                    <a:p>
                      <a:r>
                        <a:rPr lang="en-GB" sz="1200" dirty="0">
                          <a:solidFill>
                            <a:schemeClr val="tx1">
                              <a:lumMod val="75000"/>
                              <a:lumOff val="25000"/>
                            </a:schemeClr>
                          </a:solidFill>
                        </a:rPr>
                        <a:t>Worried (scoring</a:t>
                      </a:r>
                      <a:r>
                        <a:rPr lang="en-GB" sz="1200" baseline="0" dirty="0">
                          <a:solidFill>
                            <a:schemeClr val="tx1">
                              <a:lumMod val="75000"/>
                              <a:lumOff val="25000"/>
                            </a:schemeClr>
                          </a:solidFill>
                        </a:rPr>
                        <a:t> 1 to 4)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lumMod val="75000"/>
                              <a:lumOff val="25000"/>
                            </a:schemeClr>
                          </a:solidFill>
                          <a:latin typeface="+mn-lt"/>
                          <a:ea typeface="+mn-ea"/>
                          <a:cs typeface="+mn-cs"/>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17289468"/>
              </p:ext>
            </p:extLst>
          </p:nvPr>
        </p:nvGraphicFramePr>
        <p:xfrm>
          <a:off x="183593" y="3245606"/>
          <a:ext cx="11449604" cy="1927665"/>
        </p:xfrm>
        <a:graphic>
          <a:graphicData uri="http://schemas.openxmlformats.org/drawingml/2006/table">
            <a:tbl>
              <a:tblPr firstRow="1" bandRow="1">
                <a:tableStyleId>{5940675A-B579-460E-94D1-54222C63F5DA}</a:tableStyleId>
              </a:tblPr>
              <a:tblGrid>
                <a:gridCol w="3477824">
                  <a:extLst>
                    <a:ext uri="{9D8B030D-6E8A-4147-A177-3AD203B41FA5}">
                      <a16:colId xmlns:a16="http://schemas.microsoft.com/office/drawing/2014/main" val="20000"/>
                    </a:ext>
                  </a:extLst>
                </a:gridCol>
                <a:gridCol w="1328630">
                  <a:extLst>
                    <a:ext uri="{9D8B030D-6E8A-4147-A177-3AD203B41FA5}">
                      <a16:colId xmlns:a16="http://schemas.microsoft.com/office/drawing/2014/main" val="20002"/>
                    </a:ext>
                  </a:extLst>
                </a:gridCol>
                <a:gridCol w="1328630">
                  <a:extLst>
                    <a:ext uri="{9D8B030D-6E8A-4147-A177-3AD203B41FA5}">
                      <a16:colId xmlns:a16="http://schemas.microsoft.com/office/drawing/2014/main" val="20003"/>
                    </a:ext>
                  </a:extLst>
                </a:gridCol>
                <a:gridCol w="1328630">
                  <a:extLst>
                    <a:ext uri="{9D8B030D-6E8A-4147-A177-3AD203B41FA5}">
                      <a16:colId xmlns:a16="http://schemas.microsoft.com/office/drawing/2014/main" val="20004"/>
                    </a:ext>
                  </a:extLst>
                </a:gridCol>
                <a:gridCol w="1328630">
                  <a:extLst>
                    <a:ext uri="{9D8B030D-6E8A-4147-A177-3AD203B41FA5}">
                      <a16:colId xmlns:a16="http://schemas.microsoft.com/office/drawing/2014/main" val="20005"/>
                    </a:ext>
                  </a:extLst>
                </a:gridCol>
                <a:gridCol w="1328630">
                  <a:extLst>
                    <a:ext uri="{9D8B030D-6E8A-4147-A177-3AD203B41FA5}">
                      <a16:colId xmlns:a16="http://schemas.microsoft.com/office/drawing/2014/main" val="20006"/>
                    </a:ext>
                  </a:extLst>
                </a:gridCol>
                <a:gridCol w="1328630">
                  <a:extLst>
                    <a:ext uri="{9D8B030D-6E8A-4147-A177-3AD203B41FA5}">
                      <a16:colId xmlns:a16="http://schemas.microsoft.com/office/drawing/2014/main" val="20007"/>
                    </a:ext>
                  </a:extLst>
                </a:gridCol>
              </a:tblGrid>
              <a:tr h="398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a:t>
                      </a:r>
                      <a:r>
                        <a:rPr lang="en-GB" sz="1200" b="1" baseline="30000" dirty="0">
                          <a:solidFill>
                            <a:schemeClr val="tx1">
                              <a:lumMod val="75000"/>
                              <a:lumOff val="25000"/>
                            </a:schemeClr>
                          </a:solidFill>
                        </a:rPr>
                        <a:t>nd</a:t>
                      </a:r>
                      <a:r>
                        <a:rPr lang="en-GB" sz="1200" b="1" dirty="0">
                          <a:solidFill>
                            <a:schemeClr val="tx1">
                              <a:lumMod val="75000"/>
                              <a:lumOff val="25000"/>
                            </a:schemeClr>
                          </a:solidFill>
                        </a:rPr>
                        <a:t>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74227">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398715">
                <a:tc>
                  <a:txBody>
                    <a:bodyPr/>
                    <a:lstStyle/>
                    <a:p>
                      <a:r>
                        <a:rPr lang="en-GB" sz="1200" dirty="0">
                          <a:solidFill>
                            <a:schemeClr val="tx1">
                              <a:lumMod val="75000"/>
                              <a:lumOff val="25000"/>
                            </a:schemeClr>
                          </a:solidFill>
                        </a:rPr>
                        <a:t>Happy (scoring 7 to</a:t>
                      </a:r>
                      <a:r>
                        <a:rPr lang="en-GB" sz="1200" baseline="0" dirty="0">
                          <a:solidFill>
                            <a:schemeClr val="tx1">
                              <a:lumMod val="75000"/>
                              <a:lumOff val="25000"/>
                            </a:schemeClr>
                          </a:solidFill>
                        </a:rPr>
                        <a:t> 10)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49%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98715">
                <a:tc>
                  <a:txBody>
                    <a:bodyPr/>
                    <a:lstStyle/>
                    <a:p>
                      <a:r>
                        <a:rPr lang="en-GB" sz="1200" dirty="0">
                          <a:solidFill>
                            <a:schemeClr val="tx1">
                              <a:lumMod val="75000"/>
                              <a:lumOff val="25000"/>
                            </a:schemeClr>
                          </a:solidFill>
                        </a:rPr>
                        <a:t>OK</a:t>
                      </a:r>
                      <a:r>
                        <a:rPr lang="en-GB" sz="1200" baseline="0" dirty="0">
                          <a:solidFill>
                            <a:schemeClr val="tx1">
                              <a:lumMod val="75000"/>
                              <a:lumOff val="25000"/>
                            </a:schemeClr>
                          </a:solidFill>
                        </a:rPr>
                        <a:t> (scoring 5 and 6)</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34%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98715">
                <a:tc>
                  <a:txBody>
                    <a:bodyPr/>
                    <a:lstStyle/>
                    <a:p>
                      <a:r>
                        <a:rPr lang="en-GB" sz="1200" dirty="0">
                          <a:solidFill>
                            <a:schemeClr val="tx1">
                              <a:lumMod val="75000"/>
                              <a:lumOff val="25000"/>
                            </a:schemeClr>
                          </a:solidFill>
                        </a:rPr>
                        <a:t>Worried (scoring</a:t>
                      </a:r>
                      <a:r>
                        <a:rPr lang="en-GB" sz="1200" baseline="0" dirty="0">
                          <a:solidFill>
                            <a:schemeClr val="tx1">
                              <a:lumMod val="75000"/>
                              <a:lumOff val="25000"/>
                            </a:schemeClr>
                          </a:solidFill>
                        </a:rPr>
                        <a:t> 1 to 4)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23%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14%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Rectangle 10">
            <a:extLst>
              <a:ext uri="{FF2B5EF4-FFF2-40B4-BE49-F238E27FC236}">
                <a16:creationId xmlns:a16="http://schemas.microsoft.com/office/drawing/2014/main" id="{5995A517-6941-4180-B1BA-80A0D4B64314}"/>
              </a:ext>
            </a:extLst>
          </p:cNvPr>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spTree>
    <p:extLst>
      <p:ext uri="{BB962C8B-B14F-4D97-AF65-F5344CB8AC3E}">
        <p14:creationId xmlns:p14="http://schemas.microsoft.com/office/powerpoint/2010/main" val="40584594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19" y="180000"/>
            <a:ext cx="11615404" cy="900000"/>
          </a:xfrm>
        </p:spPr>
        <p:txBody>
          <a:bodyPr vert="horz" lIns="91440" tIns="45720" rIns="91440" bIns="45720" rtlCol="0" anchor="t" anchorCtr="0">
            <a:normAutofit/>
          </a:bodyPr>
          <a:lstStyle/>
          <a:p>
            <a:r>
              <a:rPr lang="en-GB" sz="1600" dirty="0"/>
              <a:t>The vast majority of pupils feel able to take part in activities that are important to them (85%) and have space to relax and do activities at home (89%). This increases in Year 6 pupils, but decreases in SEN pupils.</a:t>
            </a:r>
          </a:p>
        </p:txBody>
      </p:sp>
      <p:graphicFrame>
        <p:nvGraphicFramePr>
          <p:cNvPr id="8" name="Chart 7"/>
          <p:cNvGraphicFramePr/>
          <p:nvPr>
            <p:extLst>
              <p:ext uri="{D42A27DB-BD31-4B8C-83A1-F6EECF244321}">
                <p14:modId xmlns:p14="http://schemas.microsoft.com/office/powerpoint/2010/main" val="4159060652"/>
              </p:ext>
            </p:extLst>
          </p:nvPr>
        </p:nvGraphicFramePr>
        <p:xfrm>
          <a:off x="183019" y="835200"/>
          <a:ext cx="5029843" cy="450556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3019" y="6300000"/>
            <a:ext cx="10227733" cy="553998"/>
          </a:xfrm>
          <a:prstGeom prst="rect">
            <a:avLst/>
          </a:prstGeom>
          <a:noFill/>
        </p:spPr>
        <p:txBody>
          <a:bodyPr wrap="square" rtlCol="0" anchor="b" anchorCtr="0">
            <a:spAutoFit/>
          </a:bodyPr>
          <a:lstStyle/>
          <a:p>
            <a:r>
              <a:rPr lang="en-GB" sz="1000" dirty="0">
                <a:solidFill>
                  <a:srgbClr val="002060"/>
                </a:solidFill>
                <a:latin typeface="Calibri" panose="020F0502020204030204" pitchFamily="34" charset="0"/>
              </a:rPr>
              <a:t>Q: Do you feel able to take part in activities that are important to you?</a:t>
            </a:r>
          </a:p>
          <a:p>
            <a:r>
              <a:rPr lang="en-GB" sz="1000" dirty="0">
                <a:solidFill>
                  <a:srgbClr val="002060"/>
                </a:solidFill>
                <a:latin typeface="Calibri" panose="020F0502020204030204" pitchFamily="34" charset="0"/>
              </a:rPr>
              <a:t>Q: At home, do you have space to relax and do the activities you want?</a:t>
            </a:r>
          </a:p>
          <a:p>
            <a:r>
              <a:rPr lang="en-GB" sz="1000" i="1" dirty="0">
                <a:solidFill>
                  <a:srgbClr val="002060"/>
                </a:solidFill>
                <a:latin typeface="Calibri" panose="020F0502020204030204" pitchFamily="34" charset="0"/>
              </a:rPr>
              <a:t>Base: All valid respondents, n=2,453</a:t>
            </a:r>
          </a:p>
        </p:txBody>
      </p:sp>
      <p:sp>
        <p:nvSpPr>
          <p:cNvPr id="7" name="Rectangle 6"/>
          <p:cNvSpPr/>
          <p:nvPr/>
        </p:nvSpPr>
        <p:spPr>
          <a:xfrm>
            <a:off x="9946640" y="6368627"/>
            <a:ext cx="1686560" cy="492926"/>
          </a:xfrm>
          <a:prstGeom prst="rect">
            <a:avLst/>
          </a:prstGeom>
          <a:solidFill>
            <a:srgbClr val="FA5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Self awareness</a:t>
            </a:r>
          </a:p>
        </p:txBody>
      </p:sp>
      <p:graphicFrame>
        <p:nvGraphicFramePr>
          <p:cNvPr id="10" name="Table 9"/>
          <p:cNvGraphicFramePr>
            <a:graphicFrameLocks noGrp="1"/>
          </p:cNvGraphicFramePr>
          <p:nvPr>
            <p:extLst>
              <p:ext uri="{D42A27DB-BD31-4B8C-83A1-F6EECF244321}">
                <p14:modId xmlns:p14="http://schemas.microsoft.com/office/powerpoint/2010/main" val="1053808389"/>
              </p:ext>
            </p:extLst>
          </p:nvPr>
        </p:nvGraphicFramePr>
        <p:xfrm>
          <a:off x="5216590" y="1035760"/>
          <a:ext cx="6282265" cy="182880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10101">
                  <a:extLst>
                    <a:ext uri="{9D8B030D-6E8A-4147-A177-3AD203B41FA5}">
                      <a16:colId xmlns:a16="http://schemas.microsoft.com/office/drawing/2014/main" val="20002"/>
                    </a:ext>
                  </a:extLst>
                </a:gridCol>
                <a:gridCol w="756092">
                  <a:extLst>
                    <a:ext uri="{9D8B030D-6E8A-4147-A177-3AD203B41FA5}">
                      <a16:colId xmlns:a16="http://schemas.microsoft.com/office/drawing/2014/main" val="20003"/>
                    </a:ext>
                  </a:extLst>
                </a:gridCol>
                <a:gridCol w="756092">
                  <a:extLst>
                    <a:ext uri="{9D8B030D-6E8A-4147-A177-3AD203B41FA5}">
                      <a16:colId xmlns:a16="http://schemas.microsoft.com/office/drawing/2014/main" val="20004"/>
                    </a:ext>
                  </a:extLst>
                </a:gridCol>
                <a:gridCol w="756092">
                  <a:extLst>
                    <a:ext uri="{9D8B030D-6E8A-4147-A177-3AD203B41FA5}">
                      <a16:colId xmlns:a16="http://schemas.microsoft.com/office/drawing/2014/main" val="20005"/>
                    </a:ext>
                  </a:extLst>
                </a:gridCol>
                <a:gridCol w="756092">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All primary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4</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Year 6</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Boys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Girls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FSM</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2453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1156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1297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1193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1174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454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Able to take part in activities important to you</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Have</a:t>
                      </a:r>
                      <a:r>
                        <a:rPr lang="en-GB" sz="1200" baseline="0" dirty="0">
                          <a:solidFill>
                            <a:schemeClr val="tx1">
                              <a:lumMod val="75000"/>
                              <a:lumOff val="25000"/>
                            </a:schemeClr>
                          </a:solidFill>
                        </a:rPr>
                        <a:t> space to relax and do activities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92%</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567016906"/>
              </p:ext>
            </p:extLst>
          </p:nvPr>
        </p:nvGraphicFramePr>
        <p:xfrm>
          <a:off x="5216590" y="3085324"/>
          <a:ext cx="6282265" cy="2011680"/>
        </p:xfrm>
        <a:graphic>
          <a:graphicData uri="http://schemas.openxmlformats.org/drawingml/2006/table">
            <a:tbl>
              <a:tblPr firstRow="1" bandRow="1">
                <a:tableStyleId>{5940675A-B579-460E-94D1-54222C63F5DA}</a:tableStyleId>
              </a:tblPr>
              <a:tblGrid>
                <a:gridCol w="1745709">
                  <a:extLst>
                    <a:ext uri="{9D8B030D-6E8A-4147-A177-3AD203B41FA5}">
                      <a16:colId xmlns:a16="http://schemas.microsoft.com/office/drawing/2014/main" val="20000"/>
                    </a:ext>
                  </a:extLst>
                </a:gridCol>
                <a:gridCol w="802087">
                  <a:extLst>
                    <a:ext uri="{9D8B030D-6E8A-4147-A177-3AD203B41FA5}">
                      <a16:colId xmlns:a16="http://schemas.microsoft.com/office/drawing/2014/main" val="20001"/>
                    </a:ext>
                  </a:extLst>
                </a:gridCol>
                <a:gridCol w="762671">
                  <a:extLst>
                    <a:ext uri="{9D8B030D-6E8A-4147-A177-3AD203B41FA5}">
                      <a16:colId xmlns:a16="http://schemas.microsoft.com/office/drawing/2014/main" val="20002"/>
                    </a:ext>
                  </a:extLst>
                </a:gridCol>
                <a:gridCol w="694266">
                  <a:extLst>
                    <a:ext uri="{9D8B030D-6E8A-4147-A177-3AD203B41FA5}">
                      <a16:colId xmlns:a16="http://schemas.microsoft.com/office/drawing/2014/main" val="20003"/>
                    </a:ext>
                  </a:extLst>
                </a:gridCol>
                <a:gridCol w="800222">
                  <a:extLst>
                    <a:ext uri="{9D8B030D-6E8A-4147-A177-3AD203B41FA5}">
                      <a16:colId xmlns:a16="http://schemas.microsoft.com/office/drawing/2014/main" val="20004"/>
                    </a:ext>
                  </a:extLst>
                </a:gridCol>
                <a:gridCol w="783771">
                  <a:extLst>
                    <a:ext uri="{9D8B030D-6E8A-4147-A177-3AD203B41FA5}">
                      <a16:colId xmlns:a16="http://schemas.microsoft.com/office/drawing/2014/main" val="20005"/>
                    </a:ext>
                  </a:extLst>
                </a:gridCol>
                <a:gridCol w="693539">
                  <a:extLst>
                    <a:ext uri="{9D8B030D-6E8A-4147-A177-3AD203B41FA5}">
                      <a16:colId xmlns:a16="http://schemas.microsoft.com/office/drawing/2014/main" val="20006"/>
                    </a:ext>
                  </a:extLst>
                </a:gridCol>
              </a:tblGrid>
              <a:tr h="41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rPr>
                        <a:t>2023 Survey</a:t>
                      </a:r>
                    </a:p>
                    <a:p>
                      <a:endParaRPr lang="en-GB" sz="1200" dirty="0">
                        <a:solidFill>
                          <a:schemeClr val="tx1">
                            <a:lumMod val="75000"/>
                            <a:lumOff val="25000"/>
                          </a:schemeClr>
                        </a:solidFill>
                      </a:endParaRP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SEN</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Have a disability</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Young carers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Ethnicity:</a:t>
                      </a:r>
                      <a:r>
                        <a:rPr lang="en-GB" sz="1200" b="1" baseline="0" dirty="0">
                          <a:solidFill>
                            <a:schemeClr val="tx1">
                              <a:lumMod val="75000"/>
                              <a:lumOff val="25000"/>
                            </a:schemeClr>
                          </a:solidFill>
                        </a:rPr>
                        <a:t> </a:t>
                      </a:r>
                      <a:r>
                        <a:rPr lang="en-GB" sz="1200" b="1" dirty="0">
                          <a:solidFill>
                            <a:schemeClr val="tx1">
                              <a:lumMod val="75000"/>
                              <a:lumOff val="25000"/>
                            </a:schemeClr>
                          </a:solidFill>
                        </a:rPr>
                        <a:t>White</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Ethnic Minority Groups</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err="1">
                          <a:solidFill>
                            <a:schemeClr val="tx1">
                              <a:lumMod val="75000"/>
                              <a:lumOff val="25000"/>
                            </a:schemeClr>
                          </a:solidFill>
                        </a:rPr>
                        <a:t>Eng</a:t>
                      </a:r>
                      <a:r>
                        <a:rPr lang="en-GB" sz="1200" b="1" dirty="0">
                          <a:solidFill>
                            <a:schemeClr val="tx1">
                              <a:lumMod val="75000"/>
                              <a:lumOff val="25000"/>
                            </a:schemeClr>
                          </a:solidFill>
                        </a:rPr>
                        <a:t> 2nd Lang</a:t>
                      </a:r>
                    </a:p>
                  </a:txBody>
                  <a:tcP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48950">
                <a:tc>
                  <a:txBody>
                    <a:bodyPr/>
                    <a:lstStyle/>
                    <a:p>
                      <a:r>
                        <a:rPr lang="en-GB" sz="1200" i="1" dirty="0">
                          <a:solidFill>
                            <a:schemeClr val="tx1">
                              <a:lumMod val="75000"/>
                              <a:lumOff val="25000"/>
                            </a:schemeClr>
                          </a:solidFill>
                        </a:rPr>
                        <a:t>Base</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281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409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163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1933</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329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tc>
                  <a:txBody>
                    <a:bodyPr/>
                    <a:lstStyle/>
                    <a:p>
                      <a:pPr algn="ctr"/>
                      <a:r>
                        <a:rPr lang="en-GB" sz="1200" i="1" dirty="0">
                          <a:solidFill>
                            <a:schemeClr val="tx1">
                              <a:lumMod val="75000"/>
                              <a:lumOff val="25000"/>
                            </a:schemeClr>
                          </a:solidFill>
                        </a:rPr>
                        <a:t>666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14916">
                <a:tc>
                  <a:txBody>
                    <a:bodyPr/>
                    <a:lstStyle/>
                    <a:p>
                      <a:r>
                        <a:rPr lang="en-GB" sz="1200" dirty="0">
                          <a:solidFill>
                            <a:schemeClr val="tx1">
                              <a:lumMod val="75000"/>
                              <a:lumOff val="25000"/>
                            </a:schemeClr>
                          </a:solidFill>
                        </a:rPr>
                        <a:t>Able to take part in activities important to you</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75%</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84%</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81%</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14916">
                <a:tc>
                  <a:txBody>
                    <a:bodyPr/>
                    <a:lstStyle/>
                    <a:p>
                      <a:r>
                        <a:rPr lang="en-GB" sz="1200" dirty="0">
                          <a:solidFill>
                            <a:schemeClr val="tx1">
                              <a:lumMod val="75000"/>
                              <a:lumOff val="25000"/>
                            </a:schemeClr>
                          </a:solidFill>
                        </a:rPr>
                        <a:t>Have</a:t>
                      </a:r>
                      <a:r>
                        <a:rPr lang="en-GB" sz="1200" baseline="0" dirty="0">
                          <a:solidFill>
                            <a:schemeClr val="tx1">
                              <a:lumMod val="75000"/>
                              <a:lumOff val="25000"/>
                            </a:schemeClr>
                          </a:solidFill>
                        </a:rPr>
                        <a:t> space to relax and do activities </a:t>
                      </a:r>
                      <a:endParaRPr lang="en-GB" sz="1200" dirty="0">
                        <a:solidFill>
                          <a:schemeClr val="tx1">
                            <a:lumMod val="75000"/>
                            <a:lumOff val="25000"/>
                          </a:schemeClr>
                        </a:solidFill>
                      </a:endParaRP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79%</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86%</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77%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90%</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88%</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tc>
                  <a:txBody>
                    <a:bodyPr/>
                    <a:lstStyle/>
                    <a:p>
                      <a:pPr algn="ctr"/>
                      <a:r>
                        <a:rPr lang="en-GB" sz="1200" dirty="0">
                          <a:solidFill>
                            <a:schemeClr val="tx1">
                              <a:lumMod val="75000"/>
                              <a:lumOff val="25000"/>
                            </a:schemeClr>
                          </a:solidFill>
                        </a:rPr>
                        <a:t>87%</a:t>
                      </a:r>
                    </a:p>
                  </a:txBody>
                  <a:tcPr anchor="ctr">
                    <a:lnL w="6350" cap="flat" cmpd="sng" algn="ctr">
                      <a:solidFill>
                        <a:schemeClr val="accent5">
                          <a:lumMod val="75000"/>
                        </a:schemeClr>
                      </a:solidFill>
                      <a:prstDash val="solid"/>
                      <a:round/>
                      <a:headEnd type="none" w="med" len="med"/>
                      <a:tailEnd type="none" w="med" len="med"/>
                    </a:lnL>
                    <a:lnR w="6350" cap="flat" cmpd="sng" algn="ctr">
                      <a:solidFill>
                        <a:schemeClr val="accent5">
                          <a:lumMod val="75000"/>
                        </a:schemeClr>
                      </a:solidFill>
                      <a:prstDash val="solid"/>
                      <a:round/>
                      <a:headEnd type="none" w="med" len="med"/>
                      <a:tailEnd type="none" w="med" len="med"/>
                    </a:lnR>
                    <a:lnT w="6350" cap="flat" cmpd="sng" algn="ctr">
                      <a:solidFill>
                        <a:schemeClr val="accent5">
                          <a:lumMod val="75000"/>
                        </a:schemeClr>
                      </a:solidFill>
                      <a:prstDash val="solid"/>
                      <a:round/>
                      <a:headEnd type="none" w="med" len="med"/>
                      <a:tailEnd type="none" w="med" len="med"/>
                    </a:lnT>
                    <a:lnB w="63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TextBox 11"/>
          <p:cNvSpPr txBox="1"/>
          <p:nvPr/>
        </p:nvSpPr>
        <p:spPr>
          <a:xfrm>
            <a:off x="5216588" y="5088767"/>
            <a:ext cx="6310619" cy="276999"/>
          </a:xfrm>
          <a:prstGeom prst="rect">
            <a:avLst/>
          </a:prstGeom>
          <a:solidFill>
            <a:schemeClr val="accent4">
              <a:lumMod val="20000"/>
              <a:lumOff val="80000"/>
            </a:schemeClr>
          </a:solidFill>
        </p:spPr>
        <p:txBody>
          <a:bodyPr wrap="square" rtlCol="0">
            <a:spAutoFit/>
          </a:bodyPr>
          <a:lstStyle/>
          <a:p>
            <a:r>
              <a:rPr lang="en-GB" sz="1200" dirty="0">
                <a:solidFill>
                  <a:schemeClr val="tx1">
                    <a:lumMod val="75000"/>
                    <a:lumOff val="25000"/>
                  </a:schemeClr>
                </a:solidFill>
              </a:rPr>
              <a:t>Proportion of pupils saying ‘Yes, I can’</a:t>
            </a:r>
          </a:p>
        </p:txBody>
      </p:sp>
    </p:spTree>
    <p:extLst>
      <p:ext uri="{BB962C8B-B14F-4D97-AF65-F5344CB8AC3E}">
        <p14:creationId xmlns:p14="http://schemas.microsoft.com/office/powerpoint/2010/main" val="4125558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9042400" y="3688396"/>
            <a:ext cx="3149600" cy="3169604"/>
          </a:xfrm>
          <a:prstGeom prst="rect">
            <a:avLst/>
          </a:prstGeom>
          <a:solidFill>
            <a:schemeClr val="bg1"/>
          </a:solidFill>
          <a:ln w="9525">
            <a:noFill/>
            <a:miter lim="800000"/>
            <a:headEnd/>
            <a:tailEnd/>
          </a:ln>
          <a:effectLst/>
        </p:spPr>
      </p:pic>
      <p:sp>
        <p:nvSpPr>
          <p:cNvPr id="4" name="Text Box 2"/>
          <p:cNvSpPr txBox="1"/>
          <p:nvPr/>
        </p:nvSpPr>
        <p:spPr>
          <a:xfrm>
            <a:off x="1043999" y="2520000"/>
            <a:ext cx="9556268" cy="1749682"/>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3600">
                <a:solidFill>
                  <a:srgbClr val="00A98A"/>
                </a:solidFill>
                <a:latin typeface="DINPro-Medium" panose="020B0604020101020102" pitchFamily="34" charset="0"/>
                <a:ea typeface="MS Mincho" panose="02020609040205080304" pitchFamily="49" charset="-128"/>
                <a:cs typeface="DINPro-Medium" panose="020B0604020101020102" pitchFamily="34" charset="0"/>
              </a:defRPr>
            </a:lvl1pPr>
          </a:lstStyle>
          <a:p>
            <a:r>
              <a:rPr lang="en-GB" dirty="0">
                <a:latin typeface="Calibri" panose="020F0502020204030204" pitchFamily="34" charset="0"/>
              </a:rPr>
              <a:t>Technology and being online:</a:t>
            </a:r>
          </a:p>
          <a:p>
            <a:r>
              <a:rPr lang="en-GB" dirty="0">
                <a:latin typeface="Calibri" panose="020F0502020204030204" pitchFamily="34" charset="0"/>
                <a:cs typeface="DINPro" panose="020B0504020101020102" pitchFamily="34" charset="0"/>
              </a:rPr>
              <a:t>Screen time and online safety</a:t>
            </a:r>
          </a:p>
          <a:p>
            <a:endParaRPr lang="en-GB" dirty="0">
              <a:latin typeface="Calibri" panose="020F0502020204030204" pitchFamily="34" charset="0"/>
              <a:cs typeface="DINPro" panose="020B0504020101020102" pitchFamily="34" charset="0"/>
            </a:endParaRPr>
          </a:p>
        </p:txBody>
      </p:sp>
      <p:pic>
        <p:nvPicPr>
          <p:cNvPr id="3" name="Content Placeholder 3"/>
          <p:cNvPicPr>
            <a:picLocks noChangeAspect="1"/>
          </p:cNvPicPr>
          <p:nvPr/>
        </p:nvPicPr>
        <p:blipFill rotWithShape="1">
          <a:blip r:embed="rId4"/>
          <a:srcRect l="26837" r="68553" b="77143"/>
          <a:stretch/>
        </p:blipFill>
        <p:spPr>
          <a:xfrm>
            <a:off x="-15552" y="0"/>
            <a:ext cx="12207552" cy="1066801"/>
          </a:xfrm>
          <a:prstGeom prst="rect">
            <a:avLst/>
          </a:prstGeom>
          <a:solidFill>
            <a:srgbClr val="004376"/>
          </a:solidFill>
        </p:spPr>
      </p:pic>
      <p:pic>
        <p:nvPicPr>
          <p:cNvPr id="5" name="Picture 3"/>
          <p:cNvPicPr>
            <a:picLocks noChangeAspect="1" noChangeArrowheads="1"/>
          </p:cNvPicPr>
          <p:nvPr/>
        </p:nvPicPr>
        <p:blipFill>
          <a:blip r:embed="rId5"/>
          <a:srcRect/>
          <a:stretch>
            <a:fillRect/>
          </a:stretch>
        </p:blipFill>
        <p:spPr bwMode="auto">
          <a:xfrm>
            <a:off x="171450" y="192343"/>
            <a:ext cx="2393950" cy="692213"/>
          </a:xfrm>
          <a:prstGeom prst="rect">
            <a:avLst/>
          </a:prstGeom>
          <a:noFill/>
          <a:ln w="9525">
            <a:noFill/>
            <a:miter lim="800000"/>
            <a:headEnd/>
            <a:tailEnd/>
          </a:ln>
          <a:effectLst/>
        </p:spPr>
      </p:pic>
      <p:sp>
        <p:nvSpPr>
          <p:cNvPr id="7" name="Rectangle 6"/>
          <p:cNvSpPr/>
          <p:nvPr/>
        </p:nvSpPr>
        <p:spPr>
          <a:xfrm>
            <a:off x="93132" y="2626360"/>
            <a:ext cx="944385" cy="4929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bg1"/>
              </a:solidFill>
            </a:endParaRPr>
          </a:p>
        </p:txBody>
      </p:sp>
    </p:spTree>
    <p:extLst>
      <p:ext uri="{BB962C8B-B14F-4D97-AF65-F5344CB8AC3E}">
        <p14:creationId xmlns:p14="http://schemas.microsoft.com/office/powerpoint/2010/main" val="1267774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A7D882BC117443923ABA04EC7D9797" ma:contentTypeVersion="14" ma:contentTypeDescription="Create a new document." ma:contentTypeScope="" ma:versionID="710509f00ebd39c081752d3a7267c233">
  <xsd:schema xmlns:xsd="http://www.w3.org/2001/XMLSchema" xmlns:xs="http://www.w3.org/2001/XMLSchema" xmlns:p="http://schemas.microsoft.com/office/2006/metadata/properties" xmlns:ns2="3acc64f9-2281-4824-a334-1e0addc9b5e0" xmlns:ns3="f2d5e88b-b1e8-4017-93ac-a346ad20f287" targetNamespace="http://schemas.microsoft.com/office/2006/metadata/properties" ma:root="true" ma:fieldsID="9b30806889271e474c3d4d61b19838cb" ns2:_="" ns3:_="">
    <xsd:import namespace="3acc64f9-2281-4824-a334-1e0addc9b5e0"/>
    <xsd:import namespace="f2d5e88b-b1e8-4017-93ac-a346ad20f28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c64f9-2281-4824-a334-1e0addc9b5e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6c40f8d-8524-4845-a2fc-30090feebe3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d5e88b-b1e8-4017-93ac-a346ad20f28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a3529df-da01-4445-b802-56f4193ee90c}" ma:internalName="TaxCatchAll" ma:showField="CatchAllData" ma:web="f2d5e88b-b1e8-4017-93ac-a346ad20f28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cc64f9-2281-4824-a334-1e0addc9b5e0">
      <Terms xmlns="http://schemas.microsoft.com/office/infopath/2007/PartnerControls"/>
    </lcf76f155ced4ddcb4097134ff3c332f>
    <TaxCatchAll xmlns="f2d5e88b-b1e8-4017-93ac-a346ad20f287" xsi:nil="true"/>
  </documentManagement>
</p:properties>
</file>

<file path=customXml/itemProps1.xml><?xml version="1.0" encoding="utf-8"?>
<ds:datastoreItem xmlns:ds="http://schemas.openxmlformats.org/officeDocument/2006/customXml" ds:itemID="{10BF4836-29D6-4D0F-8072-B88F50BF1116}">
  <ds:schemaRefs>
    <ds:schemaRef ds:uri="http://schemas.microsoft.com/sharepoint/v3/contenttype/forms"/>
  </ds:schemaRefs>
</ds:datastoreItem>
</file>

<file path=customXml/itemProps2.xml><?xml version="1.0" encoding="utf-8"?>
<ds:datastoreItem xmlns:ds="http://schemas.openxmlformats.org/officeDocument/2006/customXml" ds:itemID="{31E3477C-CB92-4102-AE24-71652FC67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c64f9-2281-4824-a334-1e0addc9b5e0"/>
    <ds:schemaRef ds:uri="f2d5e88b-b1e8-4017-93ac-a346ad20f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87BC9A-AB3D-427E-9CAB-FB3F3F8A5443}">
  <ds:schemaRefs>
    <ds:schemaRef ds:uri="http://schemas.microsoft.com/office/2006/documentManagement/types"/>
    <ds:schemaRef ds:uri="http://schemas.microsoft.com/office/infopath/2007/PartnerControls"/>
    <ds:schemaRef ds:uri="http://schemas.microsoft.com/office/2006/metadata/properties"/>
    <ds:schemaRef ds:uri="7032c99b-8451-4ded-a49c-eaf63867fdc4"/>
    <ds:schemaRef ds:uri="http://www.w3.org/XML/1998/namespace"/>
    <ds:schemaRef ds:uri="http://purl.org/dc/terms/"/>
    <ds:schemaRef ds:uri="http://purl.org/dc/elements/1.1/"/>
    <ds:schemaRef ds:uri="http://schemas.openxmlformats.org/package/2006/metadata/core-properties"/>
    <ds:schemaRef ds:uri="33d7aa68-f954-4371-8b19-9a53f1c8e003"/>
    <ds:schemaRef ds:uri="http://purl.org/dc/dcmitype/"/>
    <ds:schemaRef ds:uri="fd721231-82c9-4ccc-a8ca-80d3f6a47c4d"/>
    <ds:schemaRef ds:uri="a5946c61-a79c-4069-866d-ed1722c8599e"/>
    <ds:schemaRef ds:uri="3acc64f9-2281-4824-a334-1e0addc9b5e0"/>
    <ds:schemaRef ds:uri="f2d5e88b-b1e8-4017-93ac-a346ad20f287"/>
  </ds:schemaRefs>
</ds:datastoreItem>
</file>

<file path=docProps/app.xml><?xml version="1.0" encoding="utf-8"?>
<Properties xmlns="http://schemas.openxmlformats.org/officeDocument/2006/extended-properties" xmlns:vt="http://schemas.openxmlformats.org/officeDocument/2006/docPropsVTypes">
  <Template/>
  <TotalTime>57</TotalTime>
  <Words>36401</Words>
  <Application>Microsoft Office PowerPoint</Application>
  <PresentationFormat>Widescreen</PresentationFormat>
  <Paragraphs>6855</Paragraphs>
  <Slides>143</Slides>
  <Notes>115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143</vt:i4>
      </vt:variant>
    </vt:vector>
  </HeadingPairs>
  <TitlesOfParts>
    <vt:vector size="148" baseType="lpstr">
      <vt:lpstr>Arial</vt:lpstr>
      <vt:lpstr>Calibri</vt:lpstr>
      <vt:lpstr>DINPro-Medium</vt:lpstr>
      <vt:lpstr>Wingdings</vt:lpstr>
      <vt:lpstr>Office Theme</vt:lpstr>
      <vt:lpstr>PowerPoint Presentation</vt:lpstr>
      <vt:lpstr>Acknowledgements</vt:lpstr>
      <vt:lpstr>Table of Contents</vt:lpstr>
      <vt:lpstr>Executive Summary (1)</vt:lpstr>
      <vt:lpstr>Executive Summary (2) - CYPP key indicators</vt:lpstr>
      <vt:lpstr>Executive Summary (3) - CYPP key indicators</vt:lpstr>
      <vt:lpstr>Executive Summary (4) - CYPP key indicators</vt:lpstr>
      <vt:lpstr>Executive Summary (5) - CYPP key indicators</vt:lpstr>
      <vt:lpstr>Executive Summary (6)</vt:lpstr>
      <vt:lpstr>Executive Summary (7)</vt:lpstr>
      <vt:lpstr>Executive Summary (8)</vt:lpstr>
      <vt:lpstr>Executive Summary (9)</vt:lpstr>
      <vt:lpstr>Executive Summary (10)</vt:lpstr>
      <vt:lpstr>Executive Summary (11)</vt:lpstr>
      <vt:lpstr>PowerPoint Presentation</vt:lpstr>
      <vt:lpstr>Introduction</vt:lpstr>
      <vt:lpstr>Notes </vt:lpstr>
      <vt:lpstr>Sample profile</vt:lpstr>
      <vt:lpstr>This is a new profile question for 2023. FSM pupils are the most likely cohort to have separated parents and live predominantly with their Mum as well as the most likely cohort to live with other relatives. Year 4 are more likely to have parents still together than year 6 pupils. Pupils who are from ethnic minority groups are the most likely cohort to have mum and dad together at home. </vt:lpstr>
      <vt:lpstr>PowerPoint Presentation</vt:lpstr>
      <vt:lpstr>13% of pupils say they don’t normally have breakfast or only have a drink, decreased from last year’s 16%. The figure increases to 19% for those with FSM. Cereal or porridge remains the most popular choice of breakfast.</vt:lpstr>
      <vt:lpstr>Of those pupils who are not having breakfast, only 61% of pupils say they don’t have breakfast because they don’t feel hungry, a further 37% say they don’t have enough time to eat. Whilst 4% overall say they have no breakfast options at home, this increased to 11% for young carers. (please note the base for FSM, SEN, pupils with a disability, young carers and ethnic minority groups are all low)</vt:lpstr>
      <vt:lpstr>72% of pupils say they can eat with their friends and 62% say they have enough time to eat.</vt:lpstr>
      <vt:lpstr>Overall, when pupils eat during the day, they have enough time to eat (62%) and say they can eat with friends (72%), choosing what they are eating (42%). A higher proportion of Year 6s agree with these statements than Year 4s. </vt:lpstr>
      <vt:lpstr>24% of all pupils go food shopping with their parents/carers, and 36% get the food they asked for/chose. Year 6s (40%) are more likely to get the food that they choose than Year 4s (31%). </vt:lpstr>
      <vt:lpstr>All pupils eat meals at home and 69% of pupils eat with their family or the people they live with and 45% find mealtimes enjoyable.</vt:lpstr>
      <vt:lpstr>With the exception of Year 4s, young carers, SEN and FSM pupils, when eating meals at home at least 69% of pupils eat with the family/others in their household. Year 6s are more likely to be given a choice of what they eat than Year 4s, and are also more likely to be able to choose how much they eat.</vt:lpstr>
      <vt:lpstr>Only 15% pupils say that none of the rules listed about food or eating apply, with the three most common being asking permission before getting a snack (44%), not using mobile phones when eating (43%) and having dessert after finishing the meal (38%).</vt:lpstr>
      <vt:lpstr>Aside from use of technology, Year 4s are more likely than Year 6s to have all detailed rules in place at home around food and eating with 18% of Year 6 having no rules at all compared to 12% of Year 4. </vt:lpstr>
      <vt:lpstr>Overall, 81% of primary pupils have a drink of milk or water most days or everyday. 68% consume fruit and vegetables most days or everyday, and 59% are having snacks such as crisps, biscuits and cakes most days/everyday. 58% of Pupils are having sports, fizzy or caffeinated drinks at least 2 or 3 days a week and 46% of pupils have take-aways once a week with 22% rarely or never having them.</vt:lpstr>
      <vt:lpstr>Pupils are consuming the same amount of milk, water, snacks and sweets as 2022, and fruits and vegetables has increased by 2% from last year. Takeaway style meals have also decreased by 2% than 2022, and sports, fizzy and hot drinks have decreased by 4%. </vt:lpstr>
      <vt:lpstr>Year 6s are more likely to consume milk/water every day or most days than Year 4s. They appear to be making healthier food choices, with a greater proportion of pupils saying they have fruit and vegetables, fruit juices and smoothies and fewer takeaway style meals most days/everyday than Year 4s. </vt:lpstr>
      <vt:lpstr>Pupils with SEN are more likely to consume takeaway-style foods as well as snacks and sweets most days/everyday compared to every other group. Pupils who speak English as a second language have a higher propensity to make healthy choices (consuming milk/water and fruits/vegetables) daily/most days.</vt:lpstr>
      <vt:lpstr>PowerPoint Presentation</vt:lpstr>
      <vt:lpstr>Most pupils feel warm and comfortable at home (98%). </vt:lpstr>
      <vt:lpstr>Good oral hygiene is apparent amongst 75% of pupils. However, there are groups which appear to show less attention: SEN (65%), FSM (69%) and those with a disability (69%). Overall, 43% have seen a dentist within the last year, where cohorts Year 4 (36%), FSM pupils (34%), SEN pupils (35%), young carers (36%), ethnic minority groups (35%) and those who have English as a second language (36%) are all below average.</vt:lpstr>
      <vt:lpstr>53% of pupils remember being weighed and measured at school. Of these, 13% answered that it did not make them feel happy, girls are less happy about it than boys, and the most negative response from Young Carers. (please note, the base for young carers on the second question is only 77)</vt:lpstr>
      <vt:lpstr>PowerPoint Presentation</vt:lpstr>
      <vt:lpstr>Overall, 46% walk to school and 40% are driven by car. Year 6 are most likely to walk (47%). The proportion of students that walk to school is higher for girls, young carers, those with English as a second language, ethnic minority groups and FSM pupils. Boys are more likely to cycle to school than girls (9% and 3% respectively) with SEN pupils cycling to school the most (11%).</vt:lpstr>
      <vt:lpstr>Compared to last year, slightly less pupils are doing physical activity during school time (65% v 67%) but there is a continued improvement on 2021. Year 4 do less physical activity in school than year 6. Ethnic Minority groups are doing the least amount of physical activity outside of school, but still high at 80%</vt:lpstr>
      <vt:lpstr>The majority of pupils (97%) had at least one day of activity over the period of 7 days prior to taking the survey. Year 6 and Boys are more likely to exercise on five or more days compared to other groups (53% and 54% avg). The SEN group has the highest proportion of pupils doing no exercise over a week (6%). </vt:lpstr>
      <vt:lpstr>Compared to last year, responses on this question has remained broadly static, and these continue to have a significant improvement on 2021.</vt:lpstr>
      <vt:lpstr>Year 6s are more likely to participate in clubs not associated with school, or with their friends after school compared to Year 4s. Year 4s are more likely to participate in school clubs. Both Year 4 and Year 6 51% do physical activity with their family.</vt:lpstr>
      <vt:lpstr>SEN pupils are less likely to exercise with family than other pupils (44% compared to 51% average). Year 6s are the least likely to participate in school clubs (17%) whilst Year 4 pupils and those with English as a second language are the most likely (both 24%).</vt:lpstr>
      <vt:lpstr>75% of pupils are exercising for more than 30 minutes each day. 79% of boys are completing over 30 minutes of exercise compared to 72% of girls. SEN pupils, FSM pupils, young carers and ethnic minority groups are the most likely to be doing less than 30 minutes of physical activity a day (all 13% compared to 9% overall).</vt:lpstr>
      <vt:lpstr>51% of pupils exercise to a point of showing physical signs (i.e. out of breath, getting hot and tired), a further 43% say this happens sometimes. Those with a disability are most likely to feel out of breath (57%.)</vt:lpstr>
      <vt:lpstr>Overall, pupils have a positive attitude towards physical activities with 83% overall saying they enjoy it ‘a lot’ or ‘quite a lot’. Boys express the most enthusiasm for physical activity, with 56% saying they like it ‘a lot.’ Year 4 are also more enthusiastic than Year 6 about physical activities. </vt:lpstr>
      <vt:lpstr>Disliking physical exhaustion and preferring to do other things are the main reasons for not enjoying participating in physical activity (51% and 38% respectively), followed by ‘not very good at it’ (34%) although this has reduced from last year. </vt:lpstr>
      <vt:lpstr>Aside from the getting hot and tired, of the top 6 reasons that pupils do not enjoy Physical activity, more Year 6 pupils than Year 4 pupils are affected by these reasons. </vt:lpstr>
      <vt:lpstr>Girls, SEN pupils and Year 6 are more likely to feel shy about their bodies. More Year 6 pupils are concerned about ‘not being very good at it.’ than Year 4. Apart from changing into different clothes, more Girls are concerned about all reasons than boys. More SEN pupils are concerned about ability than any other reason, and they are the only group to prioritise this reason. (Please note the low base for young carers, SEN pupils, those with a disability, ethnic minority groups and FSM)</vt:lpstr>
      <vt:lpstr>PowerPoint Presentation</vt:lpstr>
      <vt:lpstr>80% of pupils feel they are getting love and support at home, at all times. This decreases to 66% amongst Young carers.</vt:lpstr>
      <vt:lpstr>Overall, 29% of students have experienced bullying in the last 12 months. Young carers are bullied more than any other cohort (47%).</vt:lpstr>
      <vt:lpstr>29% of pupils say they have been bullied outside of a school setting in the past 12 months. Young carers are more likely to be bullied, across all locations, than any other cohort.</vt:lpstr>
      <vt:lpstr>Just over half (51%) of pupils that have experienced bullying, say that it was by a child they knew. 22% say it is by a child they don’t know, rising to 35% among young carers and 27% among those with a disability. </vt:lpstr>
      <vt:lpstr>61% of pupils feel their school takes bullying seriously. The figures decreases the most for SEN pupils, to 54%. The proportion of girls (64%) that think their school takes bullying seriously is higher than boys (58%), with Year 4 also feeling schools take bullying more seriously than year 6s (64% v. 59%) . Overall, 14% of pupils think that bullying is not a problem at their school.</vt:lpstr>
      <vt:lpstr>Physical attributes are most often the target of bullying, with 29% of pupils saying they were bullied because of the way they looked and a further 25% because of their size or weight. However, size and weight has further decreased since last year and across 10 of 13 reasons there has been a reduction in numbers.</vt:lpstr>
      <vt:lpstr>Being bullied for the way they looked was significantly higher among Year 6s (35%) than Year 4s (25%), as well as being bullied for your size or weight (29% in Year 6 compared to 21% of Year 4s). </vt:lpstr>
      <vt:lpstr>More girls (34%) are bullied for the way they look compared to boys (24%).  Young carers (36%) and those with disabilities and those who speak English as a second language (both 27%) are bullied more than average for their size or weight (25% overall). Those with a disability (21%), SEN pupils (19%) and young carers (24%) are bullied more for their abilities. Those from Ethnic Minority Group backgrounds are bullied for their religion (12%) and ethnicity (20%), both higher than average (4% and 5% respectively).</vt:lpstr>
      <vt:lpstr>Pupils confide more in their parents/carer (52%) than any other person (down from 58% in 2022). 31% confide in teachers or other adults at school. Young carers are the most likely to not tell anyone (28% v 23% avg) and are also the group most likely to tell an ‘other person’ over their parents/carer. Those pupils with Eng as a 2nd language are the most likely to confide in a teacher.</vt:lpstr>
      <vt:lpstr>40% of pupils found the bullying problem stopped after they told someone about it. This figure is the same as last year, after steadily declining the years prior. Young carers are the group most likely for bullying to continue after they had told someone about it (45% v. 36% avg). (please note the base for young carers is only 85)</vt:lpstr>
      <vt:lpstr>SEN (30%) are more likely than any other group to say they have deliberately hurt someone else at school in the last 12 months. Boys are much more likely than girls to say they have deliberately hurt someone (25% vs. 12%).</vt:lpstr>
      <vt:lpstr>73% of pupils overall feel able to share ideas on how to make things better at school. However, more SEN pupils than any other group feel unable to share their ideas (34%). </vt:lpstr>
      <vt:lpstr>PowerPoint Presentation</vt:lpstr>
      <vt:lpstr>Children who are ‘very happy’ with their life has increased again since 2021. Overall, 72% of pupils are ‘happy’ or ‘very happy’ with their life at the moment. Those notably lower are SEN (61%), and young carers (56%.)</vt:lpstr>
      <vt:lpstr>Exams and tests are still the cause for most worries (31%), followed by concerns about schoolwork. Being bullied, family problems and things you hear in the news have reduced in 2023.</vt:lpstr>
      <vt:lpstr>Girls (27%) worry about the way they look more than any other group and worry more in general, with only 8% saying they don’t worry about anything compared to 14% overall. SEN worry the most about school work (28% v. 23% avg) and this is the groups top concern.</vt:lpstr>
      <vt:lpstr>Pupils generally feel that they learn from things when they go wrong, 58% say usually or always. Just 22% feel that is makes them upset and feel bad for ages.</vt:lpstr>
      <vt:lpstr>Young carers are the most likely pupils to get upset and feel bad for ages (34% compared to 23% average). </vt:lpstr>
      <vt:lpstr>Pupils mostly choose to persevere when they don’t succeed, asking for help and doing things differently is usually/always pursued by half of pupils.</vt:lpstr>
      <vt:lpstr>Only 20% that say they blame someone else or give up. Boys are more likely to ‘keep on trying’ or ‘have another go’ than girls, however girls are more likely to ask for help than boys. Year 4 are more likely than Year 6 to keep on trying, with year 6 more likely to give up than year 4.</vt:lpstr>
      <vt:lpstr>SEN pupils and Young carers are the least likely to persevere overall with more pupils than any other group giving up or doing something else.</vt:lpstr>
      <vt:lpstr>Resilience scores; 55% of pupils score medium-high or high (23+), similar to last year. Year 4s appear more resilient than Year 6s (60% scoring higher than 23 compared to 50% of Year 6s). SEN pupils appear the least resilient.</vt:lpstr>
      <vt:lpstr>78% of pupils feel they are ‘sometimes’ or ‘always’ listened to when people are making decisions about them. This is lower for Year 4s (73%) with Year 6s the most listened to group (83%). </vt:lpstr>
      <vt:lpstr>PowerPoint Presentation</vt:lpstr>
      <vt:lpstr>The majority of pupils feel safe at home (89%), but this is noticeably lower for young carers (74%).</vt:lpstr>
      <vt:lpstr>Similar to previous years, 86% of pupils are able to play in nice, safe places at home or near the home. 10% of those with a disability felt unable to play in a safe place at home or near home, which is double the primary total (5%). </vt:lpstr>
      <vt:lpstr>The proportion of pupils that have seen knives used as a threat is similar to last year (19%). 8% of pupils have either carried or seen a knife being carried for protection. These results are fairly static over the last few years.</vt:lpstr>
      <vt:lpstr>Overall, the proportion of pupils who have seen a knife used and have carried or know someone who carried a knife is 5% (the same as 2022). Young carers and SEN pupils are the most likely groups to have encountered knives being used either as a threat or being carried for protection. Boys are more likely than girls to have encountered this, and Year 4 more likely than Year 6.</vt:lpstr>
      <vt:lpstr>The majority of pupils feel safe/very safe in their area during the day, when going to and from school and when they are at school. Young Carers (69%) feel the least safe going to and from school and when going out after dark (32%). Boys (40%) feel safer going out after dark than girls (32%) but girls feel safer at school (88% vs. 83%).</vt:lpstr>
      <vt:lpstr>72% of pupils feel able to get involved in their community, with Year 6s more likely to say ‘yes’ than Year 4s. </vt:lpstr>
      <vt:lpstr>PowerPoint Presentation</vt:lpstr>
      <vt:lpstr>Of the Year 6 pupils that responded, 8% say they have had a drink containing alcohol in the last 7 days, boys are more likely to have done so than girls. SEN, those with a disability and Young Carers are the groups most likely to have had a drink in the last 7 days (please note the base for young carers is only 66) </vt:lpstr>
      <vt:lpstr>Of the 46% of pupils whose parents drink alcohol, nearly a third noticed one or more changes within their parents/carers when they drink, with 17% citing behaviour changes, 11% thought they are not able to control how much they drink and 10% thought they drink a lot very quickly. The majority of pupils at 69% noticed none of these.</vt:lpstr>
      <vt:lpstr>Young Carers, FSM and SEN pupils are more likely to notice changes in their parents/career when they drink. More Year 6 pupils and those whose ethnicity is white note that their parents drink, with Ethnic minority groups and those who have Eng as a 2nd language less likely to note their parents' drink. </vt:lpstr>
      <vt:lpstr>2% of pupils say they have tried smoking. (please note the base for young carers is only 66)</vt:lpstr>
      <vt:lpstr>8% of Year 6 pupils have tried or regularly/occasionally use e-cigarettes. FSM, SEN and ethnic minority pupils are more likely to have tried them than any other group (all 9% compared to 6% avg).</vt:lpstr>
      <vt:lpstr>35% of pupils live in a household where someone smokes and 15% use rooms at home which are used for smoking. 17% sometimes travel in a car when someone is smoking, and this has increased steadily year on year.</vt:lpstr>
      <vt:lpstr> </vt:lpstr>
      <vt:lpstr>6% of pupils know someone who takes drugs, with the percentage increasing the most amongst SEN and Young Carers, (12% and 16% respectively).</vt:lpstr>
      <vt:lpstr>1% of Year 6 pupils have been offered cannabis, 1% have been offered Nitrous oxide and 2% have been offered other drugs for the purpose of getting high. Year 6’s Young carers and SEN pupils are more likely to have been offered other drugs when compared to all Year 6 pupils.</vt:lpstr>
      <vt:lpstr>PowerPoint Presentation</vt:lpstr>
      <vt:lpstr>Family and carers are the preferred go-to sources for pupils to be told about growing up and body changes (65%). Approaching teachers and school nurses has steadily increased year in year. </vt:lpstr>
      <vt:lpstr>Year 6s and girls are those most likely to prefer parents, carers or family members to tell them about growing up and body changes (68% and 71% respectively). SEN pupils are the least likely to confide in Parents/carers or family members (54%) </vt:lpstr>
      <vt:lpstr>Year 6 pupils are more likely than Year 4 to say they know enough about how their body changes as they get older. </vt:lpstr>
      <vt:lpstr>Over half (51%) of pupils feel positive about their body and growing up…. </vt:lpstr>
      <vt:lpstr>…however, girls appear less happy about growing up and body changes, with 40% selecting a point on the scale to indicate they are happy, much lower than boys who scored 61%.</vt:lpstr>
      <vt:lpstr>The vast majority of pupils feel able to take part in activities that are important to them (85%) and have space to relax and do activities at home (89%). This increases in Year 6 pupils, but decreases in SEN pupils.</vt:lpstr>
      <vt:lpstr>PowerPoint Presentation</vt:lpstr>
      <vt:lpstr>Amount of time looking at screens increases with age – 89% of Year 6 pupils spent at least 1 hour looking at screens, whereas ‘only’ 72% of Year 4 pupils do so. Ethnic minority groups are engaging in screen time the least with 76% spending at least an hour looking at screens. </vt:lpstr>
      <vt:lpstr>98% of primary pupils overall have access to a device in order to go online at home. 70% of pupils have their own mobile phone and 54% have access to a smart TV. Just over half have access to a games console or their own tablet (52% and 51% respectively).</vt:lpstr>
      <vt:lpstr>Girls are more likely to go online on their own mobile and their own tablet whereas boys are almost twice as likely to go online with a games console than girls.  85% of Year 6s go online on their phone compared to 52% of Year 4s. Ethnic Minority Groups and those with Eng as a 2nd language are more likely to have use shared laptops/computers and phones than any other group. </vt:lpstr>
      <vt:lpstr>Most pupils receive support when being online. 80% of pupils say that their parents/carers know their passwords to sites or apps, and this has increased year on year. 71% say that it is explained why some sites or apps are appropriate or inappropriate and this has seen small decreases year on year. </vt:lpstr>
      <vt:lpstr>Girls are more likely to have help when something online bothers them compared to boys (84% and 77% respectively). Year 4s, Ethnic Minority groups and pupils with Eng as a 2nd language are more likely to encounter rules about how long they can stay online.</vt:lpstr>
      <vt:lpstr>Nearly all (96%) of students have a social media account or profile, with Roblox being the most popular (75%). The use of Minecraft (52%) has further decreased since last year with of TikTok and streaming has decreased this year.</vt:lpstr>
      <vt:lpstr>Roblox and YouTube are favoured across all cohorts. Gaming consoles, Minecraft and Fortnite are particularly favoured by boys (72%, 64% and 68% respectively, compared to 43%, 39% and 27% amongst girls). Girls use Roblox and Snapchat more than boys, (80% and 48% respectively, compared to 70% and 35% amongst boys). Year 6 and Young carers are the groups most likely to have Instagram accounts.</vt:lpstr>
      <vt:lpstr>Overall, the majority of pupils feel informed about staying safe online and believe they always follow the advice to stay safe. However, only 11% know about the CEOP button. 34% of pupils have lied about their age to look at a website/play a game. 32% of pupils have seen images online that have upset them.</vt:lpstr>
      <vt:lpstr>Year 6s are more likely to have been told how to stay safe online, however they are also more likely to lie about their age to look at websites or play games (41%). </vt:lpstr>
      <vt:lpstr>Young Carers are more likely to lie about their age, see pictures online that upset them, and the least likely compared to other cohorts to follow the advice given. </vt:lpstr>
      <vt:lpstr>Overall, 17% of pupils have used services for young people in Doncaster.  SEN pupils (27%) are the most likely to have used them, followed by young carers (25%). </vt:lpstr>
      <vt:lpstr>The majority of those who have used these services (68%) said they were good with just 5% saying it was all or mostly bad. Year 6 are more likely to have had an experience that was ‘all good’ in comparison to year 4, and Boys are more likely to have had an ‘all good’ experience than girls. As the bases for most cohorts are under 100, it is hard to draw too many conclusions.</vt:lpstr>
      <vt:lpstr>The majority of pupils do not receive help with this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Rush</dc:creator>
  <cp:lastModifiedBy>Gillan, Katie</cp:lastModifiedBy>
  <cp:revision>1891</cp:revision>
  <cp:lastPrinted>2023-09-12T12:40:47Z</cp:lastPrinted>
  <dcterms:created xsi:type="dcterms:W3CDTF">2018-11-08T01:27:23Z</dcterms:created>
  <dcterms:modified xsi:type="dcterms:W3CDTF">2023-12-07T10:41:33Z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0x010100BAA7D882BC117443923ABA04EC7D9797</vt:lpwstr>
  </property>
  <property fmtid="{D5CDD505-2E9C-101B-9397-08002B2CF9AE}" pid="3" name="MediaServiceImageTags">
    <vt:lpwstr/>
  </property>
</Properties>
</file>